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89" r:id="rId14"/>
    <p:sldId id="269" r:id="rId15"/>
    <p:sldId id="272" r:id="rId16"/>
    <p:sldId id="273" r:id="rId17"/>
    <p:sldId id="274" r:id="rId18"/>
    <p:sldId id="275" r:id="rId19"/>
    <p:sldId id="276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77" r:id="rId28"/>
    <p:sldId id="286" r:id="rId29"/>
    <p:sldId id="278" r:id="rId30"/>
    <p:sldId id="287" r:id="rId31"/>
    <p:sldId id="288" r:id="rId32"/>
    <p:sldId id="271" r:id="rId33"/>
    <p:sldId id="291" r:id="rId34"/>
    <p:sldId id="290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3" autoAdjust="0"/>
    <p:restoredTop sz="94660"/>
  </p:normalViewPr>
  <p:slideViewPr>
    <p:cSldViewPr>
      <p:cViewPr varScale="1">
        <p:scale>
          <a:sx n="69" d="100"/>
          <a:sy n="69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BF0AC9-E2AE-4768-8634-1B4893207C34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631C0B-8486-4F69-8F33-76396DE00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3582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1331B57-0BE5-4F82-AA58-76F53EFF3ADA}" type="datetime8">
              <a:rPr lang="en-US">
                <a:solidFill>
                  <a:prstClr val="black"/>
                </a:solidFill>
              </a:rPr>
              <a:pPr/>
              <a:t>12/19/2019 8:24 AM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0" y="8685213"/>
            <a:ext cx="6172200" cy="457200"/>
          </a:xfrm>
        </p:spPr>
        <p:txBody>
          <a:bodyPr/>
          <a:lstStyle/>
          <a:p>
            <a:r>
              <a:rPr lang="en-US" sz="500">
                <a:solidFill>
                  <a:srgbClr val="000000"/>
                </a:solidFill>
              </a:rPr>
              <a:t>© Корпорация Майкрософт (Microsoft Corporation), 2007. Все права защищены. Microsoft, Windows, Windows Vista и другие названия продуктов являются или могут являться зарегистрированными товарными знаками и/или товарными знаками в США и/или других странах.</a:t>
            </a:r>
          </a:p>
          <a:p>
            <a:r>
              <a:rPr lang="en-US" sz="500">
                <a:solidFill>
                  <a:srgbClr val="000000"/>
                </a:solidFill>
              </a:rPr>
              <a:t>Информация приведена в этом документе только в демонстрационных целях и не отражает точку зрения представителей корпорации Майкрософт на момент составления данной презентации.  Поскольку корпорация Майкрософт вынуждена учитывать меняющиеся рыночные условия, она не гарантирует точность информации, указанной после составления этой презентации, а также не берет на себя подобной обязанности.  </a:t>
            </a:r>
            <a:br>
              <a:rPr lang="en-US" sz="500">
                <a:solidFill>
                  <a:srgbClr val="000000"/>
                </a:solidFill>
              </a:rPr>
            </a:br>
            <a:r>
              <a:rPr lang="en-US" sz="500">
                <a:solidFill>
                  <a:srgbClr val="000000"/>
                </a:solidFill>
              </a:rPr>
              <a:t>КОРПОРАЦИЯ МАЙКРОСОФТ НЕ ДАЕТ НИКАКИХ ЯВНЫХ, ПОДРАЗУМЕВАЕМЫХ ИЛИ ЗАКРЕПЛЕННЫХ ЗАКОНОДАТЕЛЬСТВОМ ГАРАНТИЙ В ОТНОШЕНИИ СВЕДЕНИЙ ИЗ ЭТОЙ ПРЕЗЕНТАЦИИ.</a:t>
            </a:r>
          </a:p>
          <a:p>
            <a:endParaRPr lang="en-US" sz="500" dirty="0" smtClean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6172199" y="8685213"/>
            <a:ext cx="684213" cy="457200"/>
          </a:xfrm>
        </p:spPr>
        <p:txBody>
          <a:bodyPr/>
          <a:lstStyle/>
          <a:p>
            <a:fld id="{EC87E0CF-87F6-4B58-B8B8-DCAB2DAAF3CA}" type="slidenum">
              <a:rPr lang="en-US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830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12/19/2019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Footer Text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073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12/19/2019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Footer Text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846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12/19/2019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Footer Text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502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12/19/2019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Footer Text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360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12/19/2019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Footer Text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638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12/19/2019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Footer Text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236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12/19/2019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Footer Text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2516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12/19/2019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Footer Text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555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12/19/2019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Footer Text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12/19/2019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Footer Text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114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12/19/2019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Footer Text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242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0C4986D-6BE9-4264-908F-02DB36FD8D6C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12/19/2019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Footer Text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A9B540C-44DA-4F69-89C9-7C84606640D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730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" Target="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" Target="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" Target="slide2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2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" Target="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" Target="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60648"/>
            <a:ext cx="7986012" cy="6264696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7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/>
              </a:rPr>
              <a:t>Принципиальные и монтажные </a:t>
            </a:r>
            <a:r>
              <a:rPr lang="ru-RU" sz="7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/>
              </a:rPr>
              <a:t>электрические схемы</a:t>
            </a:r>
            <a:br>
              <a:rPr lang="ru-RU" sz="7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/>
              </a:rPr>
            </a:br>
            <a:r>
              <a:rPr lang="ru-RU" sz="7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/>
              </a:rPr>
              <a:t/>
            </a:r>
            <a:br>
              <a:rPr lang="ru-RU" sz="7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/>
              </a:rPr>
            </a:br>
            <a:r>
              <a:rPr lang="ru-RU" sz="7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/>
              </a:rPr>
              <a:t>8 класс</a:t>
            </a:r>
            <a:endParaRPr lang="ru-RU" sz="7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9537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4733702" cy="2539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3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sz="4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Принципиальная электрическая схема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81"/>
          <a:stretch/>
        </p:blipFill>
        <p:spPr bwMode="auto">
          <a:xfrm>
            <a:off x="0" y="2636912"/>
            <a:ext cx="9126190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33702" y="602877"/>
            <a:ext cx="439248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sz="4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Монтажная электрическая схема</a:t>
            </a:r>
          </a:p>
        </p:txBody>
      </p:sp>
    </p:spTree>
    <p:extLst>
      <p:ext uri="{BB962C8B-B14F-4D97-AF65-F5344CB8AC3E}">
        <p14:creationId xmlns:p14="http://schemas.microsoft.com/office/powerpoint/2010/main" val="332946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0"/>
            <a:ext cx="7851337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При вычерчивании электрических схем необходимо соблюдать 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размеры</a:t>
            </a:r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пропорции</a:t>
            </a:r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условных графических обозначений.</a:t>
            </a:r>
            <a:endParaRPr lang="ru-RU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268760"/>
            <a:ext cx="8640960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263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632"/>
            <a:ext cx="91440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Линии связей между элементами схемы проводят 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параллельно или взаимно перпендикулярно</a:t>
            </a:r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соблюдая условие замкнутости цепи, наклонные линии не применяются.</a:t>
            </a:r>
            <a:endParaRPr lang="ru-RU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56" y="1809403"/>
            <a:ext cx="8001088" cy="4990673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3475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548"/>
            <a:ext cx="8280920" cy="4902626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9147" y="4913082"/>
            <a:ext cx="9036496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Принципиальная схема показывает соединение только </a:t>
            </a:r>
            <a:r>
              <a:rPr lang="ru-RU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основных элементов цепи</a:t>
            </a:r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без комплектующей арматуры (электророзетки, вилки, ламповые патроны). </a:t>
            </a:r>
            <a:endParaRPr lang="ru-RU" sz="3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48088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3290"/>
            <a:ext cx="90364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Монтажная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электрическая схема отображает точное расположение элементов относительно друг друга, комплектующую арматуру и места под­ключения проводов.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55"/>
          <a:stretch/>
        </p:blipFill>
        <p:spPr bwMode="auto">
          <a:xfrm>
            <a:off x="107504" y="2852936"/>
            <a:ext cx="8876761" cy="374441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7590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476672"/>
            <a:ext cx="842493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мы сегодня узнали?</a:t>
            </a:r>
          </a:p>
        </p:txBody>
      </p:sp>
    </p:spTree>
    <p:extLst>
      <p:ext uri="{BB962C8B-B14F-4D97-AF65-F5344CB8AC3E}">
        <p14:creationId xmlns:p14="http://schemas.microsoft.com/office/powerpoint/2010/main" val="3075470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188640"/>
            <a:ext cx="896448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Простейшая электрическая </a:t>
            </a:r>
            <a:r>
              <a:rPr lang="ru-RU" sz="6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цепь </a:t>
            </a:r>
            <a:r>
              <a:rPr lang="ru-RU" sz="6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содержит сколько элементов?</a:t>
            </a:r>
            <a:endParaRPr lang="ru-RU" sz="6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Прямоугольник 4">
            <a:hlinkClick r:id="" action="ppaction://hlinkshowjump?jump=nextslide"/>
          </p:cNvPr>
          <p:cNvSpPr/>
          <p:nvPr/>
        </p:nvSpPr>
        <p:spPr>
          <a:xfrm>
            <a:off x="1403648" y="4941168"/>
            <a:ext cx="1368151" cy="864096"/>
          </a:xfrm>
          <a:prstGeom prst="rect">
            <a:avLst/>
          </a:prstGeom>
          <a:ln w="38100">
            <a:solidFill>
              <a:srgbClr val="C00000"/>
            </a:solidFill>
            <a:prstDash val="lgDashDotDot"/>
          </a:ln>
        </p:spPr>
        <p:txBody>
          <a:bodyPr wrap="square">
            <a:spAutoFit/>
          </a:bodyPr>
          <a:lstStyle/>
          <a:p>
            <a:pPr algn="ctr"/>
            <a:r>
              <a:rPr lang="ru-RU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три</a:t>
            </a:r>
            <a:endParaRPr lang="ru-RU" sz="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>
            <a:hlinkClick r:id="rId2" action="ppaction://hlinksldjump"/>
          </p:cNvPr>
          <p:cNvSpPr/>
          <p:nvPr/>
        </p:nvSpPr>
        <p:spPr>
          <a:xfrm>
            <a:off x="5364088" y="4869160"/>
            <a:ext cx="2520280" cy="861774"/>
          </a:xfrm>
          <a:prstGeom prst="rect">
            <a:avLst/>
          </a:prstGeom>
          <a:ln w="38100">
            <a:solidFill>
              <a:srgbClr val="C00000"/>
            </a:solidFill>
            <a:prstDash val="lgDashDotDot"/>
          </a:ln>
        </p:spPr>
        <p:txBody>
          <a:bodyPr wrap="square">
            <a:spAutoFit/>
          </a:bodyPr>
          <a:lstStyle/>
          <a:p>
            <a:pPr algn="ctr"/>
            <a:r>
              <a:rPr lang="ru-RU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четыре</a:t>
            </a:r>
            <a:endParaRPr lang="ru-RU" sz="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22493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188640"/>
            <a:ext cx="8964488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5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сборке электротехнических цепей электромонтажник </a:t>
            </a:r>
            <a:r>
              <a:rPr lang="ru-RU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руководствуется какой электрической схемой</a:t>
            </a:r>
            <a:r>
              <a:rPr lang="ru-RU" sz="5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5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Прямоугольник 4">
            <a:hlinkClick r:id="" action="ppaction://hlinkshowjump?jump=nextslide"/>
          </p:cNvPr>
          <p:cNvSpPr/>
          <p:nvPr/>
        </p:nvSpPr>
        <p:spPr>
          <a:xfrm>
            <a:off x="323528" y="4533683"/>
            <a:ext cx="5688632" cy="861774"/>
          </a:xfrm>
          <a:prstGeom prst="rect">
            <a:avLst/>
          </a:prstGeom>
          <a:ln w="38100">
            <a:solidFill>
              <a:srgbClr val="C00000"/>
            </a:solidFill>
            <a:prstDash val="lgDashDotDot"/>
          </a:ln>
        </p:spPr>
        <p:txBody>
          <a:bodyPr wrap="square">
            <a:spAutoFit/>
          </a:bodyPr>
          <a:lstStyle/>
          <a:p>
            <a:pPr algn="ctr"/>
            <a:r>
              <a:rPr lang="ru-RU" sz="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принципиальной</a:t>
            </a:r>
          </a:p>
        </p:txBody>
      </p:sp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4629387" y="5800960"/>
            <a:ext cx="3939005" cy="861774"/>
          </a:xfrm>
          <a:prstGeom prst="rect">
            <a:avLst/>
          </a:prstGeom>
          <a:ln w="38100">
            <a:solidFill>
              <a:srgbClr val="C00000"/>
            </a:solidFill>
            <a:prstDash val="lgDashDotDot"/>
          </a:ln>
        </p:spPr>
        <p:txBody>
          <a:bodyPr wrap="square">
            <a:spAutoFit/>
          </a:bodyPr>
          <a:lstStyle/>
          <a:p>
            <a:pPr algn="ctr"/>
            <a:r>
              <a:rPr lang="ru-RU" sz="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монтажной</a:t>
            </a:r>
          </a:p>
        </p:txBody>
      </p:sp>
    </p:spTree>
    <p:extLst>
      <p:ext uri="{BB962C8B-B14F-4D97-AF65-F5344CB8AC3E}">
        <p14:creationId xmlns:p14="http://schemas.microsoft.com/office/powerpoint/2010/main" val="103527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188640"/>
            <a:ext cx="896448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</a:t>
            </a:r>
            <a:r>
              <a:rPr lang="ru-RU" sz="4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Принципиальная электрическая схема представляет собой </a:t>
            </a:r>
            <a:r>
              <a:rPr lang="ru-RU" sz="4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…….. изображение </a:t>
            </a:r>
            <a:r>
              <a:rPr lang="ru-RU" sz="4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электрической цепи, на котором её элементы изображаются в виде условных знаков</a:t>
            </a:r>
            <a:r>
              <a:rPr lang="ru-RU" sz="4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4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>
            <a:hlinkClick r:id="" action="ppaction://hlinkshowjump?jump=nextslide"/>
          </p:cNvPr>
          <p:cNvSpPr/>
          <p:nvPr/>
        </p:nvSpPr>
        <p:spPr>
          <a:xfrm>
            <a:off x="323528" y="4533683"/>
            <a:ext cx="4248472" cy="861774"/>
          </a:xfrm>
          <a:prstGeom prst="rect">
            <a:avLst/>
          </a:prstGeom>
          <a:ln w="38100">
            <a:solidFill>
              <a:srgbClr val="C00000"/>
            </a:solidFill>
            <a:prstDash val="lgDashDotDot"/>
          </a:ln>
        </p:spPr>
        <p:txBody>
          <a:bodyPr wrap="square">
            <a:spAutoFit/>
          </a:bodyPr>
          <a:lstStyle/>
          <a:p>
            <a:pPr algn="ctr"/>
            <a:r>
              <a:rPr lang="ru-RU" sz="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графическое</a:t>
            </a:r>
          </a:p>
        </p:txBody>
      </p:sp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5220071" y="5800960"/>
            <a:ext cx="3384377" cy="861774"/>
          </a:xfrm>
          <a:prstGeom prst="rect">
            <a:avLst/>
          </a:prstGeom>
          <a:ln w="38100">
            <a:solidFill>
              <a:srgbClr val="C00000"/>
            </a:solidFill>
            <a:prstDash val="lgDashDotDot"/>
          </a:ln>
        </p:spPr>
        <p:txBody>
          <a:bodyPr wrap="square">
            <a:spAutoFit/>
          </a:bodyPr>
          <a:lstStyle/>
          <a:p>
            <a:pPr algn="ctr"/>
            <a:r>
              <a:rPr lang="ru-RU" sz="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текстовое</a:t>
            </a:r>
          </a:p>
        </p:txBody>
      </p:sp>
    </p:spTree>
    <p:extLst>
      <p:ext uri="{BB962C8B-B14F-4D97-AF65-F5344CB8AC3E}">
        <p14:creationId xmlns:p14="http://schemas.microsoft.com/office/powerpoint/2010/main" val="3810943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hlinkClick r:id="" action="ppaction://hlinkshowjump?jump=nextslide"/>
          </p:cNvPr>
          <p:cNvSpPr/>
          <p:nvPr/>
        </p:nvSpPr>
        <p:spPr>
          <a:xfrm>
            <a:off x="323528" y="4533683"/>
            <a:ext cx="8280920" cy="861774"/>
          </a:xfrm>
          <a:prstGeom prst="rect">
            <a:avLst/>
          </a:prstGeom>
          <a:ln w="38100">
            <a:solidFill>
              <a:srgbClr val="C00000"/>
            </a:solidFill>
            <a:prstDash val="lgDashDotDot"/>
          </a:ln>
        </p:spPr>
        <p:txBody>
          <a:bodyPr wrap="square">
            <a:spAutoFit/>
          </a:bodyPr>
          <a:lstStyle/>
          <a:p>
            <a:pPr algn="ctr"/>
            <a:r>
              <a:rPr lang="ru-RU" sz="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гальванический элемент</a:t>
            </a:r>
          </a:p>
        </p:txBody>
      </p:sp>
      <p:sp>
        <p:nvSpPr>
          <p:cNvPr id="6" name="Прямоугольник 5">
            <a:hlinkClick r:id="" action="ppaction://hlinkshowjump?jump=nextslide"/>
          </p:cNvPr>
          <p:cNvSpPr/>
          <p:nvPr/>
        </p:nvSpPr>
        <p:spPr>
          <a:xfrm>
            <a:off x="3275856" y="5805264"/>
            <a:ext cx="3665014" cy="861774"/>
          </a:xfrm>
          <a:prstGeom prst="rect">
            <a:avLst/>
          </a:prstGeom>
          <a:ln w="38100">
            <a:solidFill>
              <a:srgbClr val="C00000"/>
            </a:solidFill>
            <a:prstDash val="lgDashDotDot"/>
          </a:ln>
        </p:spPr>
        <p:txBody>
          <a:bodyPr wrap="square">
            <a:spAutoFit/>
          </a:bodyPr>
          <a:lstStyle/>
          <a:p>
            <a:pPr algn="ctr"/>
            <a:r>
              <a:rPr lang="ru-RU" sz="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батарейка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753613"/>
            <a:ext cx="7872118" cy="2062518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619673" y="505539"/>
            <a:ext cx="698477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изображено?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94271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0724"/>
            <a:ext cx="9144000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Простейшая демонстрационная электрическая цепь может содержать всего три элемента: </a:t>
            </a:r>
            <a:r>
              <a:rPr lang="ru-RU" sz="3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источник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3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нагрузку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соединительные </a:t>
            </a:r>
            <a:r>
              <a:rPr lang="ru-RU" sz="3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провода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32856"/>
            <a:ext cx="8712968" cy="4725144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9058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hlinkClick r:id="" action="ppaction://hlinkshowjump?jump=nextslide"/>
          </p:cNvPr>
          <p:cNvSpPr/>
          <p:nvPr/>
        </p:nvSpPr>
        <p:spPr>
          <a:xfrm>
            <a:off x="3635896" y="4533683"/>
            <a:ext cx="4968552" cy="861774"/>
          </a:xfrm>
          <a:prstGeom prst="rect">
            <a:avLst/>
          </a:prstGeom>
          <a:ln w="38100">
            <a:solidFill>
              <a:srgbClr val="C00000"/>
            </a:solidFill>
            <a:prstDash val="lgDashDotDot"/>
          </a:ln>
        </p:spPr>
        <p:txBody>
          <a:bodyPr wrap="square">
            <a:spAutoFit/>
          </a:bodyPr>
          <a:lstStyle/>
          <a:p>
            <a:pPr algn="ctr"/>
            <a:r>
              <a:rPr lang="ru-RU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провод</a:t>
            </a:r>
            <a:endParaRPr lang="ru-RU" sz="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539552" y="5733256"/>
            <a:ext cx="4283968" cy="861774"/>
          </a:xfrm>
          <a:prstGeom prst="rect">
            <a:avLst/>
          </a:prstGeom>
          <a:ln w="38100">
            <a:solidFill>
              <a:srgbClr val="C00000"/>
            </a:solidFill>
            <a:prstDash val="lgDashDotDot"/>
          </a:ln>
        </p:spPr>
        <p:txBody>
          <a:bodyPr wrap="square">
            <a:spAutoFit/>
          </a:bodyPr>
          <a:lstStyle/>
          <a:p>
            <a:pPr algn="ctr"/>
            <a:r>
              <a:rPr lang="ru-RU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резистор</a:t>
            </a:r>
            <a:endParaRPr lang="ru-RU" sz="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00640" y="505539"/>
            <a:ext cx="733179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изображено?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640" y="1755953"/>
            <a:ext cx="6526695" cy="2139340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684836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hlinkClick r:id="" action="ppaction://hlinkshowjump?jump=nextslide"/>
          </p:cNvPr>
          <p:cNvSpPr/>
          <p:nvPr/>
        </p:nvSpPr>
        <p:spPr>
          <a:xfrm>
            <a:off x="323528" y="4533683"/>
            <a:ext cx="8280920" cy="861774"/>
          </a:xfrm>
          <a:prstGeom prst="rect">
            <a:avLst/>
          </a:prstGeom>
          <a:ln w="38100">
            <a:solidFill>
              <a:srgbClr val="C00000"/>
            </a:solidFill>
            <a:prstDash val="lgDashDotDot"/>
          </a:ln>
        </p:spPr>
        <p:txBody>
          <a:bodyPr wrap="square">
            <a:spAutoFit/>
          </a:bodyPr>
          <a:lstStyle/>
          <a:p>
            <a:pPr algn="ctr"/>
            <a:r>
              <a:rPr lang="ru-RU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соединение провода</a:t>
            </a:r>
            <a:endParaRPr lang="ru-RU" sz="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3635896" y="5781222"/>
            <a:ext cx="4515069" cy="861774"/>
          </a:xfrm>
          <a:prstGeom prst="rect">
            <a:avLst/>
          </a:prstGeom>
          <a:ln w="38100">
            <a:solidFill>
              <a:srgbClr val="C00000"/>
            </a:solidFill>
            <a:prstDash val="lgDashDotDot"/>
          </a:ln>
        </p:spPr>
        <p:txBody>
          <a:bodyPr wrap="square">
            <a:spAutoFit/>
          </a:bodyPr>
          <a:lstStyle/>
          <a:p>
            <a:pPr algn="ctr"/>
            <a:r>
              <a:rPr lang="ru-RU" sz="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конденсатор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607915" y="312657"/>
            <a:ext cx="714054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изображено?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367313"/>
            <a:ext cx="7637804" cy="2780605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743123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hlinkClick r:id="" action="ppaction://hlinkshowjump?jump=nextslide"/>
          </p:cNvPr>
          <p:cNvSpPr/>
          <p:nvPr/>
        </p:nvSpPr>
        <p:spPr>
          <a:xfrm>
            <a:off x="228577" y="3645024"/>
            <a:ext cx="8591893" cy="1323439"/>
          </a:xfrm>
          <a:prstGeom prst="rect">
            <a:avLst/>
          </a:prstGeom>
          <a:ln w="38100">
            <a:solidFill>
              <a:srgbClr val="C00000"/>
            </a:solidFill>
            <a:prstDash val="lgDashDotDot"/>
          </a:ln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пересечение провода без электрического соединения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59274" y="5237134"/>
            <a:ext cx="8930498" cy="1323439"/>
          </a:xfrm>
          <a:prstGeom prst="rect">
            <a:avLst/>
          </a:prstGeom>
          <a:ln w="38100">
            <a:solidFill>
              <a:srgbClr val="C00000"/>
            </a:solidFill>
            <a:prstDash val="lgDashDotDot"/>
          </a:ln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пересечение 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провода с электрическим соединением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68450" y="55477"/>
            <a:ext cx="571214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изображено?</a:t>
            </a:r>
            <a:endParaRPr lang="ru-RU" sz="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49" y="908720"/>
            <a:ext cx="7658981" cy="2493735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785137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00713" y="130484"/>
            <a:ext cx="856895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Какое изображение обозначает кнопочный выключатель/включатель?</a:t>
            </a:r>
            <a:endParaRPr lang="ru-RU" sz="5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23474"/>
            <a:ext cx="5184000" cy="2068956"/>
          </a:xfrm>
          <a:prstGeom prst="rect">
            <a:avLst/>
          </a:prstGeom>
          <a:ln w="38100">
            <a:solidFill>
              <a:srgbClr val="C00000"/>
            </a:solidFill>
            <a:prstDash val="lgDashDotDot"/>
          </a:ln>
        </p:spPr>
      </p:pic>
      <p:pic>
        <p:nvPicPr>
          <p:cNvPr id="9" name="Рисунок 8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4797152"/>
            <a:ext cx="5184000" cy="1898741"/>
          </a:xfrm>
          <a:prstGeom prst="rect">
            <a:avLst/>
          </a:prstGeom>
          <a:ln w="38100">
            <a:solidFill>
              <a:srgbClr val="C00000"/>
            </a:solidFill>
            <a:prstDash val="lgDashDotDot"/>
          </a:ln>
        </p:spPr>
      </p:pic>
    </p:spTree>
    <p:extLst>
      <p:ext uri="{BB962C8B-B14F-4D97-AF65-F5344CB8AC3E}">
        <p14:creationId xmlns:p14="http://schemas.microsoft.com/office/powerpoint/2010/main" val="3765166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hlinkClick r:id="" action="ppaction://hlinkshowjump?jump=nextslide"/>
          </p:cNvPr>
          <p:cNvSpPr/>
          <p:nvPr/>
        </p:nvSpPr>
        <p:spPr>
          <a:xfrm>
            <a:off x="374540" y="3706231"/>
            <a:ext cx="8202409" cy="1631216"/>
          </a:xfrm>
          <a:prstGeom prst="rect">
            <a:avLst/>
          </a:prstGeom>
          <a:ln w="38100">
            <a:solidFill>
              <a:srgbClr val="C00000"/>
            </a:solidFill>
            <a:prstDash val="lgDashDotDot"/>
          </a:ln>
        </p:spPr>
        <p:txBody>
          <a:bodyPr wrap="square">
            <a:spAutoFit/>
          </a:bodyPr>
          <a:lstStyle/>
          <a:p>
            <a:pPr algn="ctr"/>
            <a:r>
              <a:rPr lang="ru-RU" sz="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</a:t>
            </a:r>
            <a:r>
              <a:rPr lang="ru-RU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лектрическая лампа накаливания</a:t>
            </a:r>
            <a:endParaRPr lang="ru-RU" sz="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3275856" y="5589240"/>
            <a:ext cx="3600400" cy="861774"/>
          </a:xfrm>
          <a:prstGeom prst="rect">
            <a:avLst/>
          </a:prstGeom>
          <a:ln w="38100">
            <a:solidFill>
              <a:srgbClr val="C00000"/>
            </a:solidFill>
            <a:prstDash val="lgDashDotDot"/>
          </a:ln>
        </p:spPr>
        <p:txBody>
          <a:bodyPr wrap="square">
            <a:spAutoFit/>
          </a:bodyPr>
          <a:lstStyle/>
          <a:p>
            <a:pPr algn="ctr"/>
            <a:r>
              <a:rPr lang="ru-RU" sz="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фонарик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619671" y="252746"/>
            <a:ext cx="571214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изображено?</a:t>
            </a:r>
            <a:endParaRPr lang="ru-RU" sz="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540" y="1161686"/>
            <a:ext cx="8253907" cy="2292752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560044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hlinkClick r:id="" action="ppaction://hlinkshowjump?jump=nextslide"/>
          </p:cNvPr>
          <p:cNvSpPr/>
          <p:nvPr/>
        </p:nvSpPr>
        <p:spPr>
          <a:xfrm>
            <a:off x="611560" y="3933056"/>
            <a:ext cx="5112568" cy="861774"/>
          </a:xfrm>
          <a:prstGeom prst="rect">
            <a:avLst/>
          </a:prstGeom>
          <a:ln w="38100">
            <a:solidFill>
              <a:srgbClr val="C00000"/>
            </a:solidFill>
            <a:prstDash val="lgDashDotDot"/>
          </a:ln>
        </p:spPr>
        <p:txBody>
          <a:bodyPr wrap="square">
            <a:spAutoFit/>
          </a:bodyPr>
          <a:lstStyle/>
          <a:p>
            <a:pPr algn="ctr"/>
            <a:r>
              <a:rPr lang="ru-RU" sz="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предохранитель</a:t>
            </a:r>
          </a:p>
        </p:txBody>
      </p:sp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4841777" y="2487507"/>
            <a:ext cx="3384376" cy="861774"/>
          </a:xfrm>
          <a:prstGeom prst="rect">
            <a:avLst/>
          </a:prstGeom>
          <a:ln w="38100">
            <a:solidFill>
              <a:srgbClr val="C00000"/>
            </a:solidFill>
            <a:prstDash val="lgDashDotDot"/>
          </a:ln>
        </p:spPr>
        <p:txBody>
          <a:bodyPr wrap="square">
            <a:spAutoFit/>
          </a:bodyPr>
          <a:lstStyle/>
          <a:p>
            <a:pPr algn="ctr"/>
            <a:r>
              <a:rPr lang="ru-RU" sz="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батарейка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23929" y="26296"/>
            <a:ext cx="5220072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изображено?</a:t>
            </a:r>
            <a:endParaRPr lang="ru-RU" sz="5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88" y="28672"/>
            <a:ext cx="3663315" cy="3040551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>
            <a:hlinkClick r:id="rId2" action="ppaction://hlinksldjump"/>
          </p:cNvPr>
          <p:cNvSpPr/>
          <p:nvPr/>
        </p:nvSpPr>
        <p:spPr>
          <a:xfrm>
            <a:off x="2411760" y="5307352"/>
            <a:ext cx="6156176" cy="861774"/>
          </a:xfrm>
          <a:prstGeom prst="rect">
            <a:avLst/>
          </a:prstGeom>
          <a:ln w="38100">
            <a:solidFill>
              <a:srgbClr val="C00000"/>
            </a:solidFill>
            <a:prstDash val="lgDashDotDot"/>
          </a:ln>
        </p:spPr>
        <p:txBody>
          <a:bodyPr wrap="square">
            <a:spAutoFit/>
          </a:bodyPr>
          <a:lstStyle/>
          <a:p>
            <a:pPr algn="ctr"/>
            <a:r>
              <a:rPr lang="ru-RU" sz="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световой меч</a:t>
            </a:r>
          </a:p>
        </p:txBody>
      </p:sp>
    </p:spTree>
    <p:extLst>
      <p:ext uri="{BB962C8B-B14F-4D97-AF65-F5344CB8AC3E}">
        <p14:creationId xmlns:p14="http://schemas.microsoft.com/office/powerpoint/2010/main" val="2320183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683568" y="332656"/>
            <a:ext cx="8208911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обозначает катушку с железным сердечником</a:t>
            </a:r>
            <a:r>
              <a:rPr lang="ru-RU" sz="5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pic>
        <p:nvPicPr>
          <p:cNvPr id="7" name="Рисунок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242977"/>
            <a:ext cx="5184000" cy="1440000"/>
          </a:xfrm>
          <a:prstGeom prst="rect">
            <a:avLst/>
          </a:prstGeom>
          <a:ln w="38100">
            <a:solidFill>
              <a:srgbClr val="C00000"/>
            </a:solidFill>
            <a:prstDash val="lgDashDotDot"/>
          </a:ln>
        </p:spPr>
      </p:pic>
      <p:pic>
        <p:nvPicPr>
          <p:cNvPr id="9" name="Рисунок 8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5229200"/>
            <a:ext cx="5184000" cy="1440000"/>
          </a:xfrm>
          <a:prstGeom prst="rect">
            <a:avLst/>
          </a:prstGeom>
          <a:ln w="38100">
            <a:solidFill>
              <a:srgbClr val="C00000"/>
            </a:solidFill>
            <a:prstDash val="lgDashDotDot"/>
          </a:ln>
        </p:spPr>
      </p:pic>
      <p:pic>
        <p:nvPicPr>
          <p:cNvPr id="10" name="Рисунок 9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3762411"/>
            <a:ext cx="5295189" cy="1387355"/>
          </a:xfrm>
          <a:prstGeom prst="rect">
            <a:avLst/>
          </a:prstGeom>
          <a:ln w="38100">
            <a:solidFill>
              <a:srgbClr val="C00000"/>
            </a:solidFill>
            <a:prstDash val="lgDashDotDot"/>
          </a:ln>
        </p:spPr>
      </p:pic>
    </p:spTree>
    <p:extLst>
      <p:ext uri="{BB962C8B-B14F-4D97-AF65-F5344CB8AC3E}">
        <p14:creationId xmlns:p14="http://schemas.microsoft.com/office/powerpoint/2010/main" val="1899264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hlinkClick r:id="rId2" action="ppaction://hlinksldjump"/>
          </p:cNvPr>
          <p:cNvSpPr/>
          <p:nvPr/>
        </p:nvSpPr>
        <p:spPr>
          <a:xfrm>
            <a:off x="323528" y="4533683"/>
            <a:ext cx="3456384" cy="861774"/>
          </a:xfrm>
          <a:prstGeom prst="rect">
            <a:avLst/>
          </a:prstGeom>
          <a:ln w="38100">
            <a:solidFill>
              <a:srgbClr val="C00000"/>
            </a:solidFill>
            <a:prstDash val="lgDashDotDot"/>
          </a:ln>
        </p:spPr>
        <p:txBody>
          <a:bodyPr wrap="square">
            <a:spAutoFit/>
          </a:bodyPr>
          <a:lstStyle/>
          <a:p>
            <a:pPr algn="ctr"/>
            <a:r>
              <a:rPr lang="ru-RU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вольтметр</a:t>
            </a:r>
            <a:endParaRPr lang="ru-RU" sz="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>
            <a:hlinkClick r:id="" action="ppaction://hlinkshowjump?jump=nextslide"/>
          </p:cNvPr>
          <p:cNvSpPr/>
          <p:nvPr/>
        </p:nvSpPr>
        <p:spPr>
          <a:xfrm>
            <a:off x="4860032" y="5800959"/>
            <a:ext cx="3939005" cy="861774"/>
          </a:xfrm>
          <a:prstGeom prst="rect">
            <a:avLst/>
          </a:prstGeom>
          <a:ln w="38100">
            <a:solidFill>
              <a:srgbClr val="C00000"/>
            </a:solidFill>
            <a:prstDash val="lgDashDotDot"/>
          </a:ln>
        </p:spPr>
        <p:txBody>
          <a:bodyPr wrap="square">
            <a:spAutoFit/>
          </a:bodyPr>
          <a:lstStyle/>
          <a:p>
            <a:pPr algn="ctr"/>
            <a:r>
              <a:rPr lang="ru-RU" sz="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амперметр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56893"/>
            <a:ext cx="5391487" cy="4482542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>
            <a:hlinkClick r:id="rId2" action="ppaction://hlinksldjump"/>
          </p:cNvPr>
          <p:cNvSpPr/>
          <p:nvPr/>
        </p:nvSpPr>
        <p:spPr>
          <a:xfrm>
            <a:off x="4644008" y="4739310"/>
            <a:ext cx="3939005" cy="861774"/>
          </a:xfrm>
          <a:prstGeom prst="rect">
            <a:avLst/>
          </a:prstGeom>
          <a:ln w="38100">
            <a:solidFill>
              <a:srgbClr val="C00000"/>
            </a:solidFill>
            <a:prstDash val="lgDashDotDot"/>
          </a:ln>
        </p:spPr>
        <p:txBody>
          <a:bodyPr wrap="square">
            <a:spAutoFit/>
          </a:bodyPr>
          <a:lstStyle/>
          <a:p>
            <a:pPr algn="ctr"/>
            <a:r>
              <a:rPr lang="ru-RU" sz="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барометр</a:t>
            </a:r>
          </a:p>
        </p:txBody>
      </p:sp>
      <p:sp>
        <p:nvSpPr>
          <p:cNvPr id="9" name="Прямоугольник 8">
            <a:hlinkClick r:id="rId2" action="ppaction://hlinksldjump"/>
          </p:cNvPr>
          <p:cNvSpPr/>
          <p:nvPr/>
        </p:nvSpPr>
        <p:spPr>
          <a:xfrm>
            <a:off x="467545" y="5601084"/>
            <a:ext cx="3672408" cy="861774"/>
          </a:xfrm>
          <a:prstGeom prst="rect">
            <a:avLst/>
          </a:prstGeom>
          <a:ln w="38100">
            <a:solidFill>
              <a:srgbClr val="C00000"/>
            </a:solidFill>
            <a:prstDash val="lgDashDotDot"/>
          </a:ln>
        </p:spPr>
        <p:txBody>
          <a:bodyPr wrap="square">
            <a:spAutoFit/>
          </a:bodyPr>
          <a:lstStyle/>
          <a:p>
            <a:pPr algn="ctr"/>
            <a:r>
              <a:rPr lang="ru-RU" sz="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гигрометр</a:t>
            </a:r>
          </a:p>
        </p:txBody>
      </p:sp>
    </p:spTree>
    <p:extLst>
      <p:ext uri="{BB962C8B-B14F-4D97-AF65-F5344CB8AC3E}">
        <p14:creationId xmlns:p14="http://schemas.microsoft.com/office/powerpoint/2010/main" val="567490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hlinkClick r:id="" action="ppaction://hlinkshowjump?jump=nextslide"/>
          </p:cNvPr>
          <p:cNvSpPr/>
          <p:nvPr/>
        </p:nvSpPr>
        <p:spPr>
          <a:xfrm>
            <a:off x="5029334" y="4532236"/>
            <a:ext cx="3456384" cy="861774"/>
          </a:xfrm>
          <a:prstGeom prst="rect">
            <a:avLst/>
          </a:prstGeom>
          <a:ln w="38100">
            <a:solidFill>
              <a:srgbClr val="C00000"/>
            </a:solidFill>
            <a:prstDash val="lgDashDotDot"/>
          </a:ln>
        </p:spPr>
        <p:txBody>
          <a:bodyPr wrap="square">
            <a:spAutoFit/>
          </a:bodyPr>
          <a:lstStyle/>
          <a:p>
            <a:r>
              <a:rPr lang="ru-RU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вольтметр</a:t>
            </a:r>
            <a:endParaRPr lang="ru-RU" sz="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467545" y="4532236"/>
            <a:ext cx="3939005" cy="861774"/>
          </a:xfrm>
          <a:prstGeom prst="rect">
            <a:avLst/>
          </a:prstGeom>
          <a:ln w="38100">
            <a:solidFill>
              <a:srgbClr val="C00000"/>
            </a:solidFill>
            <a:prstDash val="lgDashDotDot"/>
          </a:ln>
        </p:spPr>
        <p:txBody>
          <a:bodyPr wrap="square">
            <a:spAutoFit/>
          </a:bodyPr>
          <a:lstStyle/>
          <a:p>
            <a:r>
              <a:rPr lang="ru-RU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амперметр</a:t>
            </a:r>
            <a:endParaRPr lang="ru-RU" sz="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>
            <a:hlinkClick r:id="rId2" action="ppaction://hlinksldjump"/>
          </p:cNvPr>
          <p:cNvSpPr/>
          <p:nvPr/>
        </p:nvSpPr>
        <p:spPr>
          <a:xfrm>
            <a:off x="4571275" y="5601084"/>
            <a:ext cx="3939005" cy="861774"/>
          </a:xfrm>
          <a:prstGeom prst="rect">
            <a:avLst/>
          </a:prstGeom>
          <a:ln w="38100">
            <a:solidFill>
              <a:srgbClr val="C00000"/>
            </a:solidFill>
            <a:prstDash val="lgDashDotDot"/>
          </a:ln>
        </p:spPr>
        <p:txBody>
          <a:bodyPr wrap="square">
            <a:spAutoFit/>
          </a:bodyPr>
          <a:lstStyle/>
          <a:p>
            <a:r>
              <a:rPr lang="ru-RU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барометр</a:t>
            </a:r>
            <a:endParaRPr lang="ru-RU" sz="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>
            <a:hlinkClick r:id="rId2" action="ppaction://hlinksldjump"/>
          </p:cNvPr>
          <p:cNvSpPr/>
          <p:nvPr/>
        </p:nvSpPr>
        <p:spPr>
          <a:xfrm>
            <a:off x="467545" y="5601084"/>
            <a:ext cx="3672408" cy="861774"/>
          </a:xfrm>
          <a:prstGeom prst="rect">
            <a:avLst/>
          </a:prstGeom>
          <a:ln w="38100">
            <a:solidFill>
              <a:srgbClr val="C00000"/>
            </a:solidFill>
            <a:prstDash val="lgDashDotDot"/>
          </a:ln>
        </p:spPr>
        <p:txBody>
          <a:bodyPr wrap="square">
            <a:spAutoFit/>
          </a:bodyPr>
          <a:lstStyle/>
          <a:p>
            <a:r>
              <a:rPr lang="ru-RU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гигрометр</a:t>
            </a:r>
            <a:endParaRPr lang="ru-RU" sz="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60648"/>
            <a:ext cx="5112567" cy="4067408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58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188640"/>
            <a:ext cx="896448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14. </a:t>
            </a:r>
            <a:r>
              <a:rPr lang="ru-RU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вычерчивании электрических схем необходимо 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соблюдать …….. и ……. условных </a:t>
            </a:r>
            <a:r>
              <a:rPr lang="ru-RU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графических 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обозначений!</a:t>
            </a:r>
            <a:endParaRPr lang="ru-RU" sz="4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4689176" y="3232140"/>
            <a:ext cx="3939005" cy="1631216"/>
          </a:xfrm>
          <a:prstGeom prst="rect">
            <a:avLst/>
          </a:prstGeom>
          <a:ln w="38100">
            <a:solidFill>
              <a:srgbClr val="C00000"/>
            </a:solidFill>
            <a:prstDash val="lgDashDotDot"/>
          </a:ln>
        </p:spPr>
        <p:txBody>
          <a:bodyPr wrap="square">
            <a:spAutoFit/>
          </a:bodyPr>
          <a:lstStyle/>
          <a:p>
            <a:pPr algn="ctr"/>
            <a:r>
              <a:rPr lang="ru-RU" sz="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ширину и высоту</a:t>
            </a:r>
          </a:p>
        </p:txBody>
      </p:sp>
      <p:sp>
        <p:nvSpPr>
          <p:cNvPr id="2" name="Прямоугольник 1">
            <a:hlinkClick r:id="" action="ppaction://hlinkshowjump?jump=nextslide"/>
          </p:cNvPr>
          <p:cNvSpPr/>
          <p:nvPr/>
        </p:nvSpPr>
        <p:spPr>
          <a:xfrm>
            <a:off x="1043608" y="5008709"/>
            <a:ext cx="5256584" cy="1631216"/>
          </a:xfrm>
          <a:prstGeom prst="rect">
            <a:avLst/>
          </a:prstGeom>
          <a:ln w="38100">
            <a:solidFill>
              <a:srgbClr val="C00000"/>
            </a:solidFill>
            <a:prstDash val="lgDashDotDot"/>
          </a:ln>
        </p:spPr>
        <p:txBody>
          <a:bodyPr wrap="square">
            <a:spAutoFit/>
          </a:bodyPr>
          <a:lstStyle/>
          <a:p>
            <a:pPr algn="ctr"/>
            <a:r>
              <a:rPr lang="ru-RU" sz="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размеры и пропорции</a:t>
            </a:r>
          </a:p>
        </p:txBody>
      </p:sp>
      <p:sp>
        <p:nvSpPr>
          <p:cNvPr id="7" name="Прямоугольник 6">
            <a:hlinkClick r:id="rId2" action="ppaction://hlinksldjump"/>
          </p:cNvPr>
          <p:cNvSpPr/>
          <p:nvPr/>
        </p:nvSpPr>
        <p:spPr>
          <a:xfrm>
            <a:off x="190695" y="3011649"/>
            <a:ext cx="3373193" cy="1631216"/>
          </a:xfrm>
          <a:prstGeom prst="rect">
            <a:avLst/>
          </a:prstGeom>
          <a:ln w="38100">
            <a:solidFill>
              <a:srgbClr val="C00000"/>
            </a:solidFill>
            <a:prstDash val="lgDashDotDot"/>
          </a:ln>
        </p:spPr>
        <p:txBody>
          <a:bodyPr wrap="square">
            <a:spAutoFit/>
          </a:bodyPr>
          <a:lstStyle/>
          <a:p>
            <a:pPr algn="ctr"/>
            <a:r>
              <a:rPr lang="ru-RU" sz="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глубину и длину</a:t>
            </a:r>
          </a:p>
        </p:txBody>
      </p:sp>
    </p:spTree>
    <p:extLst>
      <p:ext uri="{BB962C8B-B14F-4D97-AF65-F5344CB8AC3E}">
        <p14:creationId xmlns:p14="http://schemas.microsoft.com/office/powerpoint/2010/main" val="3300027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0277" y="0"/>
            <a:ext cx="901372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Принципиальная электрическая схема представляет собой 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графическое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изображение электрической цепи, на котором её элементы изображаются в виде условных знаков.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0853" y="5085184"/>
            <a:ext cx="6127569" cy="1605441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843808" y="4054974"/>
            <a:ext cx="61414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Гальванический элемент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462" y="4172760"/>
            <a:ext cx="2372314" cy="236535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5857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hlinkClick r:id="" action="ppaction://hlinkshowjump?jump=nextslide"/>
          </p:cNvPr>
          <p:cNvSpPr/>
          <p:nvPr/>
        </p:nvSpPr>
        <p:spPr>
          <a:xfrm>
            <a:off x="410231" y="3263510"/>
            <a:ext cx="8352294" cy="1200329"/>
          </a:xfrm>
          <a:prstGeom prst="rect">
            <a:avLst/>
          </a:prstGeom>
          <a:ln w="38100">
            <a:solidFill>
              <a:srgbClr val="C00000"/>
            </a:solidFill>
            <a:prstDash val="lgDashDotDot"/>
          </a:ln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Параллельно или взаимно перпендикулярно</a:t>
            </a:r>
          </a:p>
        </p:txBody>
      </p:sp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2751607" y="5733256"/>
            <a:ext cx="5832647" cy="646331"/>
          </a:xfrm>
          <a:prstGeom prst="rect">
            <a:avLst/>
          </a:prstGeom>
          <a:ln w="38100">
            <a:solidFill>
              <a:srgbClr val="C00000"/>
            </a:solidFill>
            <a:prstDash val="lgDashDotDot"/>
          </a:ln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 углом в 33 градуса</a:t>
            </a:r>
          </a:p>
        </p:txBody>
      </p:sp>
      <p:sp>
        <p:nvSpPr>
          <p:cNvPr id="9" name="Прямоугольник 8">
            <a:hlinkClick r:id="rId2" action="ppaction://hlinksldjump"/>
          </p:cNvPr>
          <p:cNvSpPr/>
          <p:nvPr/>
        </p:nvSpPr>
        <p:spPr>
          <a:xfrm>
            <a:off x="463780" y="4775473"/>
            <a:ext cx="8014475" cy="646331"/>
          </a:xfrm>
          <a:prstGeom prst="rect">
            <a:avLst/>
          </a:prstGeom>
          <a:ln w="38100">
            <a:solidFill>
              <a:srgbClr val="C00000"/>
            </a:solidFill>
            <a:prstDash val="lgDashDotDot"/>
          </a:ln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Смежно и параллельно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188640"/>
            <a:ext cx="8583013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15. Линии связей между элементами схемы проводят ……..… или …….….. , соблюдая условие замкнутости цепи, наклонные линии не применяются.</a:t>
            </a:r>
            <a:endParaRPr lang="ru-RU" sz="3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98599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hlinkClick r:id="" action="ppaction://hlinkshowjump?jump=nextslide"/>
          </p:cNvPr>
          <p:cNvSpPr/>
          <p:nvPr/>
        </p:nvSpPr>
        <p:spPr>
          <a:xfrm>
            <a:off x="483668" y="3573016"/>
            <a:ext cx="3456384" cy="1200329"/>
          </a:xfrm>
          <a:prstGeom prst="rect">
            <a:avLst/>
          </a:prstGeom>
          <a:ln w="38100">
            <a:solidFill>
              <a:srgbClr val="C00000"/>
            </a:solidFill>
            <a:prstDash val="lgDashDotDot"/>
          </a:ln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элементов цепи</a:t>
            </a:r>
          </a:p>
        </p:txBody>
      </p:sp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4648171" y="4163821"/>
            <a:ext cx="3939005" cy="646331"/>
          </a:xfrm>
          <a:prstGeom prst="rect">
            <a:avLst/>
          </a:prstGeom>
          <a:ln w="38100">
            <a:solidFill>
              <a:srgbClr val="C00000"/>
            </a:solidFill>
            <a:prstDash val="lgDashDotDot"/>
          </a:ln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резисторов</a:t>
            </a:r>
          </a:p>
        </p:txBody>
      </p:sp>
      <p:sp>
        <p:nvSpPr>
          <p:cNvPr id="9" name="Прямоугольник 8">
            <a:hlinkClick r:id="rId2" action="ppaction://hlinksldjump"/>
          </p:cNvPr>
          <p:cNvSpPr/>
          <p:nvPr/>
        </p:nvSpPr>
        <p:spPr>
          <a:xfrm>
            <a:off x="304305" y="5025595"/>
            <a:ext cx="4563788" cy="1200329"/>
          </a:xfrm>
          <a:prstGeom prst="rect">
            <a:avLst/>
          </a:prstGeom>
          <a:ln w="38100">
            <a:solidFill>
              <a:srgbClr val="C00000"/>
            </a:solidFill>
            <a:prstDash val="lgDashDotDot"/>
          </a:ln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электролитических конденсаторов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738304" y="116632"/>
            <a:ext cx="78488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16. Принципиальная </a:t>
            </a:r>
            <a:r>
              <a:rPr lang="ru-RU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схема показывает соединение только </a:t>
            </a:r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основных ………………. 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161927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856984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000" dirty="0" smtClean="0">
                <a:solidFill>
                  <a:srgbClr val="002060"/>
                </a:solidFill>
              </a:rPr>
              <a:t>Поздравляем</a:t>
            </a:r>
          </a:p>
          <a:p>
            <a:pPr algn="ctr"/>
            <a:r>
              <a:rPr lang="ru-RU" sz="7000" dirty="0" smtClean="0">
                <a:solidFill>
                  <a:srgbClr val="002060"/>
                </a:solidFill>
              </a:rPr>
              <a:t>вы достигли звания</a:t>
            </a:r>
          </a:p>
          <a:p>
            <a:pPr algn="ctr"/>
            <a:endParaRPr lang="ru-RU" sz="7000" dirty="0" smtClean="0"/>
          </a:p>
          <a:p>
            <a:pPr algn="ctr"/>
            <a:r>
              <a:rPr lang="ru-RU" sz="7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Помощник электрика 1 </a:t>
            </a:r>
            <a:r>
              <a:rPr lang="ru-RU" sz="7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уровня</a:t>
            </a:r>
            <a:endParaRPr lang="ru-RU" sz="7000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51383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44824"/>
            <a:ext cx="885698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dirty="0" smtClean="0">
                <a:solidFill>
                  <a:srgbClr val="002060"/>
                </a:solidFill>
              </a:rPr>
              <a:t>Что мы сегодня узнали</a:t>
            </a:r>
            <a:r>
              <a:rPr lang="ru-RU" sz="8000" dirty="0" smtClean="0">
                <a:solidFill>
                  <a:srgbClr val="002060"/>
                </a:solidFill>
              </a:rPr>
              <a:t>?</a:t>
            </a:r>
            <a:endParaRPr lang="ru-RU" sz="8000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50341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764704"/>
            <a:ext cx="8856984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dirty="0" smtClean="0"/>
              <a:t>Домашнее задание</a:t>
            </a:r>
          </a:p>
          <a:p>
            <a:pPr algn="ctr"/>
            <a:endParaRPr lang="ru-RU" sz="4800" dirty="0" smtClean="0"/>
          </a:p>
          <a:p>
            <a:pPr marL="685800" indent="-685800" algn="ctr">
              <a:buFontTx/>
              <a:buChar char="-"/>
            </a:pPr>
            <a:r>
              <a:rPr lang="ru-RU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повторить </a:t>
            </a:r>
            <a:r>
              <a:rPr lang="en-US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§ </a:t>
            </a:r>
            <a:r>
              <a:rPr lang="en-US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31</a:t>
            </a:r>
            <a:r>
              <a:rPr lang="ru-RU" sz="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endParaRPr lang="ru-RU" sz="5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85800" indent="-685800" algn="ctr">
              <a:buFontTx/>
              <a:buChar char="-"/>
            </a:pPr>
            <a:endParaRPr lang="ru-RU" sz="5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начертить простейшую электрическую схему -</a:t>
            </a:r>
            <a:endParaRPr lang="ru-RU" sz="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54048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0207" y="928056"/>
            <a:ext cx="5972605" cy="156484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243540"/>
            <a:ext cx="899281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Батарея из гальванических элементов</a:t>
            </a:r>
            <a:endParaRPr lang="ru-RU" sz="3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0627" y="4869160"/>
            <a:ext cx="4612832" cy="1512008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572000" y="3316407"/>
            <a:ext cx="292259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Провод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28056"/>
            <a:ext cx="2128348" cy="2644960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149080"/>
            <a:ext cx="3859549" cy="2405785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2022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4"/>
            <a:ext cx="54922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Соединение проводов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2989" y="1012322"/>
            <a:ext cx="5748886" cy="1768606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4653136"/>
            <a:ext cx="4751146" cy="1906995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3532198"/>
            <a:ext cx="9143999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Пересечение проводов без соединения</a:t>
            </a:r>
            <a:endParaRPr lang="ru-RU" sz="3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4273436"/>
            <a:ext cx="3425756" cy="2286695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012322"/>
            <a:ext cx="1872208" cy="2509844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8602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297" y="260648"/>
            <a:ext cx="340830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Выключатель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25118" y="3418764"/>
            <a:ext cx="691888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Кнопочный выключатель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9892" y="548680"/>
            <a:ext cx="5184576" cy="144016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6254" y="4725144"/>
            <a:ext cx="5947618" cy="1652116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145" y="1104376"/>
            <a:ext cx="3094365" cy="2324624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145" y="3903777"/>
            <a:ext cx="1949751" cy="2675565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324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75856" y="3710800"/>
            <a:ext cx="5194051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Предохранитель</a:t>
            </a:r>
            <a:endParaRPr lang="ru-RU" sz="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168" y="1339680"/>
            <a:ext cx="5413927" cy="172928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3016" y="4725144"/>
            <a:ext cx="5416880" cy="1504689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0" y="260648"/>
            <a:ext cx="906049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Электрическая лампа накаливания</a:t>
            </a:r>
            <a:endParaRPr lang="ru-RU" sz="4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20" y="1124744"/>
            <a:ext cx="2602410" cy="2602410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20" y="4221088"/>
            <a:ext cx="2853910" cy="2368745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5503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6676" y="71770"/>
            <a:ext cx="231185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Катушка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39" y="810066"/>
            <a:ext cx="5616625" cy="171495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4757958"/>
            <a:ext cx="5218834" cy="144967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44371" y="3287548"/>
            <a:ext cx="854753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Катушка с железным сердечником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708849"/>
            <a:ext cx="2664296" cy="2664296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160926"/>
            <a:ext cx="3290738" cy="2413207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9038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9829" y="161368"/>
            <a:ext cx="301076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Амперметр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58771" y="3383197"/>
            <a:ext cx="273825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Вольтметр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810476"/>
            <a:ext cx="5279022" cy="146639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1763" y="4581128"/>
            <a:ext cx="5443229" cy="151200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49878"/>
            <a:ext cx="3218247" cy="2867153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198" y="3933056"/>
            <a:ext cx="3143392" cy="2772990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1626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Другая 1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000000"/>
      </a:hlink>
      <a:folHlink>
        <a:srgbClr val="000000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571</TotalTime>
  <Words>328</Words>
  <Application>Microsoft Office PowerPoint</Application>
  <PresentationFormat>Экран (4:3)</PresentationFormat>
  <Paragraphs>87</Paragraphs>
  <Slides>34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40" baseType="lpstr">
      <vt:lpstr>Arial</vt:lpstr>
      <vt:lpstr>Calibri</vt:lpstr>
      <vt:lpstr>Century Gothic</vt:lpstr>
      <vt:lpstr>Courier New</vt:lpstr>
      <vt:lpstr>Palatino Linotype</vt:lpstr>
      <vt:lpstr>Исполнительная</vt:lpstr>
      <vt:lpstr>Принципиальные и монтажные электрические схемы  8 класс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Принципиальные и монтажные электросхемы</dc:title>
  <dc:creator>Главный</dc:creator>
  <cp:lastModifiedBy>Boris</cp:lastModifiedBy>
  <cp:revision>99</cp:revision>
  <dcterms:created xsi:type="dcterms:W3CDTF">2014-01-19T16:35:49Z</dcterms:created>
  <dcterms:modified xsi:type="dcterms:W3CDTF">2019-12-19T05:37:03Z</dcterms:modified>
</cp:coreProperties>
</file>