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88" r:id="rId7"/>
    <p:sldId id="265" r:id="rId8"/>
    <p:sldId id="289" r:id="rId9"/>
    <p:sldId id="266" r:id="rId10"/>
    <p:sldId id="290" r:id="rId11"/>
    <p:sldId id="267" r:id="rId12"/>
    <p:sldId id="291" r:id="rId13"/>
    <p:sldId id="268" r:id="rId14"/>
    <p:sldId id="311" r:id="rId15"/>
    <p:sldId id="269" r:id="rId16"/>
    <p:sldId id="310" r:id="rId17"/>
    <p:sldId id="270" r:id="rId18"/>
    <p:sldId id="309" r:id="rId19"/>
    <p:sldId id="271" r:id="rId20"/>
    <p:sldId id="308" r:id="rId21"/>
    <p:sldId id="272" r:id="rId22"/>
    <p:sldId id="307" r:id="rId23"/>
    <p:sldId id="273" r:id="rId24"/>
    <p:sldId id="306" r:id="rId25"/>
    <p:sldId id="274" r:id="rId26"/>
    <p:sldId id="305" r:id="rId27"/>
    <p:sldId id="275" r:id="rId28"/>
    <p:sldId id="304" r:id="rId29"/>
    <p:sldId id="276" r:id="rId30"/>
    <p:sldId id="303" r:id="rId31"/>
    <p:sldId id="277" r:id="rId32"/>
    <p:sldId id="302" r:id="rId33"/>
    <p:sldId id="278" r:id="rId34"/>
    <p:sldId id="301" r:id="rId35"/>
    <p:sldId id="279" r:id="rId36"/>
    <p:sldId id="300" r:id="rId37"/>
    <p:sldId id="280" r:id="rId38"/>
    <p:sldId id="299" r:id="rId39"/>
    <p:sldId id="281" r:id="rId40"/>
    <p:sldId id="298" r:id="rId41"/>
    <p:sldId id="282" r:id="rId42"/>
    <p:sldId id="297" r:id="rId43"/>
    <p:sldId id="283" r:id="rId44"/>
    <p:sldId id="296" r:id="rId45"/>
    <p:sldId id="284" r:id="rId46"/>
    <p:sldId id="295" r:id="rId47"/>
    <p:sldId id="285" r:id="rId48"/>
    <p:sldId id="294" r:id="rId49"/>
    <p:sldId id="286" r:id="rId50"/>
    <p:sldId id="293" r:id="rId51"/>
    <p:sldId id="287" r:id="rId52"/>
    <p:sldId id="292" r:id="rId53"/>
    <p:sldId id="318" r:id="rId54"/>
    <p:sldId id="313" r:id="rId55"/>
    <p:sldId id="319" r:id="rId56"/>
    <p:sldId id="314" r:id="rId57"/>
    <p:sldId id="322" r:id="rId58"/>
    <p:sldId id="315" r:id="rId59"/>
    <p:sldId id="321" r:id="rId60"/>
    <p:sldId id="316" r:id="rId61"/>
    <p:sldId id="320" r:id="rId62"/>
    <p:sldId id="317" r:id="rId63"/>
    <p:sldId id="312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3072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9.xml"/><Relationship Id="rId18" Type="http://schemas.openxmlformats.org/officeDocument/2006/relationships/slide" Target="slide29.xml"/><Relationship Id="rId26" Type="http://schemas.openxmlformats.org/officeDocument/2006/relationships/slide" Target="slide55.xml"/><Relationship Id="rId3" Type="http://schemas.openxmlformats.org/officeDocument/2006/relationships/image" Target="../media/image2.gif"/><Relationship Id="rId21" Type="http://schemas.openxmlformats.org/officeDocument/2006/relationships/slide" Target="slide35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27.xml"/><Relationship Id="rId25" Type="http://schemas.openxmlformats.org/officeDocument/2006/relationships/slide" Target="slide53.xml"/><Relationship Id="rId33" Type="http://schemas.openxmlformats.org/officeDocument/2006/relationships/slide" Target="slide49.xml"/><Relationship Id="rId2" Type="http://schemas.openxmlformats.org/officeDocument/2006/relationships/image" Target="../media/image1.jpeg"/><Relationship Id="rId16" Type="http://schemas.openxmlformats.org/officeDocument/2006/relationships/slide" Target="slide25.xml"/><Relationship Id="rId20" Type="http://schemas.openxmlformats.org/officeDocument/2006/relationships/slide" Target="slide33.xml"/><Relationship Id="rId29" Type="http://schemas.openxmlformats.org/officeDocument/2006/relationships/slide" Target="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5.xml"/><Relationship Id="rId24" Type="http://schemas.openxmlformats.org/officeDocument/2006/relationships/slide" Target="slide41.xml"/><Relationship Id="rId32" Type="http://schemas.openxmlformats.org/officeDocument/2006/relationships/slide" Target="slide47.xml"/><Relationship Id="rId5" Type="http://schemas.openxmlformats.org/officeDocument/2006/relationships/slide" Target="slide3.xml"/><Relationship Id="rId15" Type="http://schemas.openxmlformats.org/officeDocument/2006/relationships/slide" Target="slide23.xml"/><Relationship Id="rId23" Type="http://schemas.openxmlformats.org/officeDocument/2006/relationships/slide" Target="slide39.xml"/><Relationship Id="rId28" Type="http://schemas.openxmlformats.org/officeDocument/2006/relationships/slide" Target="slide59.xml"/><Relationship Id="rId10" Type="http://schemas.openxmlformats.org/officeDocument/2006/relationships/slide" Target="slide13.xml"/><Relationship Id="rId19" Type="http://schemas.openxmlformats.org/officeDocument/2006/relationships/slide" Target="slide31.xml"/><Relationship Id="rId31" Type="http://schemas.openxmlformats.org/officeDocument/2006/relationships/slide" Target="slide45.xml"/><Relationship Id="rId4" Type="http://schemas.openxmlformats.org/officeDocument/2006/relationships/image" Target="../media/image3.png"/><Relationship Id="rId9" Type="http://schemas.openxmlformats.org/officeDocument/2006/relationships/slide" Target="slide11.xml"/><Relationship Id="rId14" Type="http://schemas.openxmlformats.org/officeDocument/2006/relationships/slide" Target="slide21.xml"/><Relationship Id="rId22" Type="http://schemas.openxmlformats.org/officeDocument/2006/relationships/slide" Target="slide37.xml"/><Relationship Id="rId27" Type="http://schemas.openxmlformats.org/officeDocument/2006/relationships/slide" Target="slide57.xml"/><Relationship Id="rId30" Type="http://schemas.openxmlformats.org/officeDocument/2006/relationships/slide" Target="slide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Викторина «Родной край»</a:t>
            </a:r>
            <a:endParaRPr lang="ru-RU" dirty="0"/>
          </a:p>
        </p:txBody>
      </p:sp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2"/>
          <a:srcRect t="62500"/>
          <a:stretch>
            <a:fillRect/>
          </a:stretch>
        </p:blipFill>
        <p:spPr bwMode="auto">
          <a:xfrm>
            <a:off x="0" y="4714884"/>
            <a:ext cx="9124918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86776" y="6072206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презентация\zajic-polni-676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1000108"/>
            <a:ext cx="6344072" cy="384450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4500570"/>
            <a:ext cx="8085419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dirty="0" smtClean="0"/>
              <a:t>В гору, т.к. у него задние ноги </a:t>
            </a:r>
          </a:p>
          <a:p>
            <a:pPr algn="ctr"/>
            <a:r>
              <a:rPr lang="ru-RU" sz="4800" dirty="0" smtClean="0"/>
              <a:t>длиннее передних.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00166" y="2643182"/>
            <a:ext cx="62238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Животное-эндемик </a:t>
            </a:r>
          </a:p>
          <a:p>
            <a:pPr algn="ctr"/>
            <a:r>
              <a:rPr lang="ru-RU" sz="4800" b="1" i="1" dirty="0" smtClean="0"/>
              <a:t>Ростовской области.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ЖИВОТНЫЕ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презентация\vyihuhol5.jpg"/>
          <p:cNvPicPr>
            <a:picLocks noChangeAspect="1" noChangeArrowheads="1"/>
          </p:cNvPicPr>
          <p:nvPr/>
        </p:nvPicPr>
        <p:blipFill>
          <a:blip r:embed="rId5" cstate="print"/>
          <a:srcRect b="3571"/>
          <a:stretch>
            <a:fillRect/>
          </a:stretch>
        </p:blipFill>
        <p:spPr bwMode="auto">
          <a:xfrm>
            <a:off x="1350432" y="928670"/>
            <a:ext cx="619280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929190" y="214290"/>
            <a:ext cx="3288080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ВЫХУХОЛЬ 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500306"/>
            <a:ext cx="8975086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«</a:t>
            </a:r>
            <a:r>
              <a:rPr lang="ru-RU" sz="4800" b="1" i="1" dirty="0" err="1" smtClean="0"/>
              <a:t>Лазорики</a:t>
            </a:r>
            <a:r>
              <a:rPr lang="ru-RU" sz="4800" b="1" i="1" dirty="0" smtClean="0"/>
              <a:t>» – называют </a:t>
            </a:r>
          </a:p>
          <a:p>
            <a:pPr algn="ctr"/>
            <a:r>
              <a:rPr lang="ru-RU" sz="4800" b="1" i="1" dirty="0" smtClean="0"/>
              <a:t>этот цветок на верхнем Дону, </a:t>
            </a:r>
          </a:p>
          <a:p>
            <a:pPr algn="ctr"/>
            <a:r>
              <a:rPr lang="ru-RU" sz="4800" b="1" i="1" dirty="0" smtClean="0"/>
              <a:t>«кубышки» – </a:t>
            </a:r>
          </a:p>
          <a:p>
            <a:pPr algn="ctr"/>
            <a:r>
              <a:rPr lang="ru-RU" sz="4800" b="1" i="1" dirty="0" smtClean="0"/>
              <a:t>именуют его жители низовий. </a:t>
            </a:r>
          </a:p>
          <a:p>
            <a:pPr algn="ctr"/>
            <a:r>
              <a:rPr lang="ru-RU" sz="4800" b="1" i="1" dirty="0" smtClean="0"/>
              <a:t>Что это за растение?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РАСТЕНИЯ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G:\презентация\tulpa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1607331"/>
            <a:ext cx="5143536" cy="38576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643578"/>
            <a:ext cx="546053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Степной тюльпан 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2500306"/>
            <a:ext cx="7008649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Какое растение на Дону </a:t>
            </a:r>
          </a:p>
          <a:p>
            <a:pPr algn="ctr"/>
            <a:r>
              <a:rPr lang="ru-RU" sz="4800" b="1" i="1" dirty="0" smtClean="0"/>
              <a:t>называют </a:t>
            </a:r>
          </a:p>
          <a:p>
            <a:pPr algn="ctr"/>
            <a:r>
              <a:rPr lang="ru-RU" sz="4800" b="1" i="1" dirty="0" smtClean="0"/>
              <a:t>«шелковой травой»?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РАСТЕНИЯ - 20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презентация\hello_html_m66771ea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4515" y="1714488"/>
            <a:ext cx="6007159" cy="33575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71802" y="5214950"/>
            <a:ext cx="2491772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КОВЫЛЬ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500306"/>
            <a:ext cx="87868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«Огнём полей»  называют</a:t>
            </a:r>
          </a:p>
          <a:p>
            <a:pPr algn="ctr"/>
            <a:r>
              <a:rPr lang="ru-RU" sz="3600" b="1" i="1" dirty="0" smtClean="0"/>
              <a:t> распространённый в наших краях сорняк. Размножается корневищами,</a:t>
            </a:r>
          </a:p>
          <a:p>
            <a:pPr algn="ctr"/>
            <a:r>
              <a:rPr lang="ru-RU" sz="3600" b="1" i="1" dirty="0" smtClean="0"/>
              <a:t> которые лежат неглубоко под землёй, </a:t>
            </a:r>
          </a:p>
          <a:p>
            <a:pPr algn="ctr"/>
            <a:r>
              <a:rPr lang="ru-RU" sz="3600" b="1" i="1" dirty="0" smtClean="0"/>
              <a:t>но длина их может достигать </a:t>
            </a:r>
          </a:p>
          <a:p>
            <a:pPr algn="ctr"/>
            <a:r>
              <a:rPr lang="ru-RU" sz="3600" b="1" i="1" dirty="0" smtClean="0"/>
              <a:t>2-3  километров . </a:t>
            </a:r>
            <a:endParaRPr lang="ru-RU" sz="36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РАСТЕНИЯ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15338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G:\презентация\Pyire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7" y="1643050"/>
            <a:ext cx="6643734" cy="37237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5572140"/>
            <a:ext cx="5190523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ПЫРЕЙ ПОЛЗУЧИЙ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951" y="2500306"/>
            <a:ext cx="836139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Какое растение </a:t>
            </a:r>
          </a:p>
          <a:p>
            <a:pPr algn="ctr"/>
            <a:r>
              <a:rPr lang="ru-RU" sz="4800" b="1" i="1" dirty="0" smtClean="0"/>
              <a:t>наших мест называют </a:t>
            </a:r>
          </a:p>
          <a:p>
            <a:pPr algn="ctr"/>
            <a:r>
              <a:rPr lang="ru-RU" sz="4800" b="1" i="1" dirty="0" smtClean="0"/>
              <a:t>лекарством от 99 болезней?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РАСТЕНИЯ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езентация\god_ekolog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62500"/>
          <a:stretch>
            <a:fillRect/>
          </a:stretch>
        </p:blipFill>
        <p:spPr bwMode="auto">
          <a:xfrm>
            <a:off x="0" y="4714884"/>
            <a:ext cx="9124918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Архив\картинки\Архив картинок\Архив картинок\Природа Растения\so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0"/>
            <a:ext cx="1905000" cy="131445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2000240"/>
          <a:ext cx="8643996" cy="31089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14644"/>
                <a:gridCol w="1143008"/>
                <a:gridCol w="1285884"/>
                <a:gridCol w="1214446"/>
                <a:gridCol w="1214446"/>
                <a:gridCol w="1071568"/>
              </a:tblGrid>
              <a:tr h="500065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FF0000"/>
                          </a:solidFill>
                        </a:rPr>
                        <a:t>ЖИВОТНЫЕ</a:t>
                      </a:r>
                      <a:endParaRPr lang="ru-RU" sz="2800" b="1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</a:tr>
              <a:tr h="481971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РАСТЕНИЯ</a:t>
                      </a:r>
                      <a:endParaRPr lang="ru-RU" sz="2800" b="1" i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0" i="0" dirty="0"/>
                    </a:p>
                  </a:txBody>
                  <a:tcPr/>
                </a:tc>
              </a:tr>
              <a:tr h="463877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FFFF00"/>
                          </a:solidFill>
                        </a:rPr>
                        <a:t>ПОСЛОВИЦЫ</a:t>
                      </a:r>
                      <a:endParaRPr lang="ru-RU" sz="2800" b="1" i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</a:tr>
              <a:tr h="517221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B050"/>
                          </a:solidFill>
                        </a:rPr>
                        <a:t>ГОРОДА</a:t>
                      </a:r>
                      <a:endParaRPr lang="ru-RU" sz="2800" b="1" i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</a:tr>
              <a:tr h="473324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B0F0"/>
                          </a:solidFill>
                        </a:rPr>
                        <a:t>ПРАЗДНИКИ</a:t>
                      </a:r>
                      <a:endParaRPr lang="ru-RU" sz="2800" b="1" i="1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</a:tr>
              <a:tr h="473324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rgbClr val="0070C0"/>
                          </a:solidFill>
                        </a:rPr>
                        <a:t>РАЗНОЕ</a:t>
                      </a:r>
                      <a:endParaRPr lang="ru-RU" sz="2800" b="1" i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 descr="G:\презентация\god_eekol_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0"/>
            <a:ext cx="3576602" cy="2071678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3214679" y="192880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4429124" y="192880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>
            <a:hlinkClick r:id="rId7" action="ppaction://hlinksldjump"/>
          </p:cNvPr>
          <p:cNvSpPr/>
          <p:nvPr/>
        </p:nvSpPr>
        <p:spPr>
          <a:xfrm>
            <a:off x="5715008" y="192880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>
            <a:hlinkClick r:id="rId8" action="ppaction://hlinksldjump"/>
          </p:cNvPr>
          <p:cNvSpPr/>
          <p:nvPr/>
        </p:nvSpPr>
        <p:spPr>
          <a:xfrm>
            <a:off x="6929454" y="192880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>
            <a:hlinkClick r:id="rId9" action="ppaction://hlinksldjump"/>
          </p:cNvPr>
          <p:cNvSpPr/>
          <p:nvPr/>
        </p:nvSpPr>
        <p:spPr>
          <a:xfrm>
            <a:off x="8072462" y="192880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>
            <a:hlinkClick r:id="rId10" action="ppaction://hlinksldjump"/>
          </p:cNvPr>
          <p:cNvSpPr/>
          <p:nvPr/>
        </p:nvSpPr>
        <p:spPr>
          <a:xfrm>
            <a:off x="3214678" y="242886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4429124" y="242886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>
            <a:hlinkClick r:id="rId12" action="ppaction://hlinksldjump"/>
          </p:cNvPr>
          <p:cNvSpPr/>
          <p:nvPr/>
        </p:nvSpPr>
        <p:spPr>
          <a:xfrm>
            <a:off x="5715008" y="242886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>
            <a:hlinkClick r:id="rId13" action="ppaction://hlinksldjump"/>
          </p:cNvPr>
          <p:cNvSpPr/>
          <p:nvPr/>
        </p:nvSpPr>
        <p:spPr>
          <a:xfrm>
            <a:off x="6929454" y="242886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>
            <a:hlinkClick r:id="rId14" action="ppaction://hlinksldjump"/>
          </p:cNvPr>
          <p:cNvSpPr/>
          <p:nvPr/>
        </p:nvSpPr>
        <p:spPr>
          <a:xfrm>
            <a:off x="8072462" y="242886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>
            <a:hlinkClick r:id="rId15" action="ppaction://hlinksldjump"/>
          </p:cNvPr>
          <p:cNvSpPr/>
          <p:nvPr/>
        </p:nvSpPr>
        <p:spPr>
          <a:xfrm>
            <a:off x="3214678" y="300037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>
            <a:hlinkClick r:id="rId16" action="ppaction://hlinksldjump"/>
          </p:cNvPr>
          <p:cNvSpPr/>
          <p:nvPr/>
        </p:nvSpPr>
        <p:spPr>
          <a:xfrm>
            <a:off x="4429124" y="300037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8" name="Прямоугольник 27">
            <a:hlinkClick r:id="rId17" action="ppaction://hlinksldjump"/>
          </p:cNvPr>
          <p:cNvSpPr/>
          <p:nvPr/>
        </p:nvSpPr>
        <p:spPr>
          <a:xfrm>
            <a:off x="5715008" y="300037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Прямоугольник 28">
            <a:hlinkClick r:id="rId18" action="ppaction://hlinksldjump"/>
          </p:cNvPr>
          <p:cNvSpPr/>
          <p:nvPr/>
        </p:nvSpPr>
        <p:spPr>
          <a:xfrm>
            <a:off x="6929454" y="300037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Прямоугольник 29">
            <a:hlinkClick r:id="rId19" action="ppaction://hlinksldjump"/>
          </p:cNvPr>
          <p:cNvSpPr/>
          <p:nvPr/>
        </p:nvSpPr>
        <p:spPr>
          <a:xfrm>
            <a:off x="8072462" y="300037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" name="Прямоугольник 30">
            <a:hlinkClick r:id="rId20" action="ppaction://hlinksldjump"/>
          </p:cNvPr>
          <p:cNvSpPr/>
          <p:nvPr/>
        </p:nvSpPr>
        <p:spPr>
          <a:xfrm>
            <a:off x="3214678" y="350043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2" name="Прямоугольник 31">
            <a:hlinkClick r:id="rId21" action="ppaction://hlinksldjump"/>
          </p:cNvPr>
          <p:cNvSpPr/>
          <p:nvPr/>
        </p:nvSpPr>
        <p:spPr>
          <a:xfrm>
            <a:off x="4429124" y="350043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" name="Прямоугольник 32">
            <a:hlinkClick r:id="rId22" action="ppaction://hlinksldjump"/>
          </p:cNvPr>
          <p:cNvSpPr/>
          <p:nvPr/>
        </p:nvSpPr>
        <p:spPr>
          <a:xfrm>
            <a:off x="5715008" y="350043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4" name="Прямоугольник 33">
            <a:hlinkClick r:id="rId23" action="ppaction://hlinksldjump"/>
          </p:cNvPr>
          <p:cNvSpPr/>
          <p:nvPr/>
        </p:nvSpPr>
        <p:spPr>
          <a:xfrm>
            <a:off x="6929454" y="350043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Прямоугольник 34">
            <a:hlinkClick r:id="rId24" action="ppaction://hlinksldjump"/>
          </p:cNvPr>
          <p:cNvSpPr/>
          <p:nvPr/>
        </p:nvSpPr>
        <p:spPr>
          <a:xfrm>
            <a:off x="8072462" y="3500438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Прямоугольник 35">
            <a:hlinkClick r:id="rId25" action="ppaction://hlinksldjump"/>
          </p:cNvPr>
          <p:cNvSpPr/>
          <p:nvPr/>
        </p:nvSpPr>
        <p:spPr>
          <a:xfrm>
            <a:off x="3214678" y="407194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7" name="Прямоугольник 36">
            <a:hlinkClick r:id="rId26" action="ppaction://hlinksldjump"/>
          </p:cNvPr>
          <p:cNvSpPr/>
          <p:nvPr/>
        </p:nvSpPr>
        <p:spPr>
          <a:xfrm>
            <a:off x="4429124" y="407194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Прямоугольник 37">
            <a:hlinkClick r:id="rId27" action="ppaction://hlinksldjump"/>
          </p:cNvPr>
          <p:cNvSpPr/>
          <p:nvPr/>
        </p:nvSpPr>
        <p:spPr>
          <a:xfrm>
            <a:off x="5715008" y="407194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Прямоугольник 38">
            <a:hlinkClick r:id="rId28" action="ppaction://hlinksldjump"/>
          </p:cNvPr>
          <p:cNvSpPr/>
          <p:nvPr/>
        </p:nvSpPr>
        <p:spPr>
          <a:xfrm>
            <a:off x="6929454" y="407194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Прямоугольник 39">
            <a:hlinkClick r:id="rId29" action="ppaction://hlinksldjump"/>
          </p:cNvPr>
          <p:cNvSpPr/>
          <p:nvPr/>
        </p:nvSpPr>
        <p:spPr>
          <a:xfrm>
            <a:off x="8072462" y="4071942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Прямоугольник 40">
            <a:hlinkClick r:id="rId30" action="ppaction://hlinksldjump"/>
          </p:cNvPr>
          <p:cNvSpPr/>
          <p:nvPr/>
        </p:nvSpPr>
        <p:spPr>
          <a:xfrm>
            <a:off x="3214678" y="464344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Прямоугольник 41">
            <a:hlinkClick r:id="rId31" action="ppaction://hlinksldjump"/>
          </p:cNvPr>
          <p:cNvSpPr/>
          <p:nvPr/>
        </p:nvSpPr>
        <p:spPr>
          <a:xfrm>
            <a:off x="4429124" y="464344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Прямоугольник 42">
            <a:hlinkClick r:id="rId32" action="ppaction://hlinksldjump"/>
          </p:cNvPr>
          <p:cNvSpPr/>
          <p:nvPr/>
        </p:nvSpPr>
        <p:spPr>
          <a:xfrm>
            <a:off x="5715008" y="464344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4" name="Прямоугольник 43">
            <a:hlinkClick r:id="rId33" action="ppaction://hlinksldjump"/>
          </p:cNvPr>
          <p:cNvSpPr/>
          <p:nvPr/>
        </p:nvSpPr>
        <p:spPr>
          <a:xfrm>
            <a:off x="6929454" y="464344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5" name="Прямоугольник 44">
            <a:hlinkClick r:id="rId34" action="ppaction://hlinksldjump"/>
          </p:cNvPr>
          <p:cNvSpPr/>
          <p:nvPr/>
        </p:nvSpPr>
        <p:spPr>
          <a:xfrm>
            <a:off x="8072462" y="464344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0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15338" y="6072206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G:\презентация\1b61bab8b67aef055b75ec8229aab8af.jpg"/>
          <p:cNvPicPr>
            <a:picLocks noChangeAspect="1" noChangeArrowheads="1"/>
          </p:cNvPicPr>
          <p:nvPr/>
        </p:nvPicPr>
        <p:blipFill>
          <a:blip r:embed="rId5"/>
          <a:srcRect b="2221"/>
          <a:stretch>
            <a:fillRect/>
          </a:stretch>
        </p:blipFill>
        <p:spPr bwMode="auto">
          <a:xfrm>
            <a:off x="1571604" y="714356"/>
            <a:ext cx="6429320" cy="4714908"/>
          </a:xfrm>
          <a:prstGeom prst="round2DiagRect">
            <a:avLst>
              <a:gd name="adj1" fmla="val 31779"/>
              <a:gd name="adj2" fmla="val 0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28926" y="5572140"/>
            <a:ext cx="3018776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ЗВЕРОБОЙ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428868"/>
            <a:ext cx="928228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 будто из меди его лепестки,</a:t>
            </a:r>
            <a:br>
              <a:rPr lang="ru-RU" sz="4800" b="1" i="1" dirty="0" smtClean="0"/>
            </a:br>
            <a:r>
              <a:rPr lang="ru-RU" sz="4800" b="1" i="1" dirty="0" smtClean="0"/>
              <a:t>И стебель свинцового цвета.</a:t>
            </a:r>
            <a:br>
              <a:rPr lang="ru-RU" sz="4800" b="1" i="1" dirty="0" smtClean="0"/>
            </a:br>
            <a:r>
              <a:rPr lang="ru-RU" sz="4800" b="1" i="1" dirty="0" smtClean="0"/>
              <a:t>Стоит на кургане у самой реки</a:t>
            </a:r>
            <a:br>
              <a:rPr lang="ru-RU" sz="4800" b="1" i="1" dirty="0" smtClean="0"/>
            </a:br>
            <a:r>
              <a:rPr lang="ru-RU" sz="4800" b="1" i="1" dirty="0" smtClean="0"/>
              <a:t>Цветок, не сгибаемый ветром.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РАСТЕНИЯ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G:\презентация\881627_suhocvet-tra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428736"/>
            <a:ext cx="5715040" cy="4286281"/>
          </a:xfrm>
          <a:prstGeom prst="round2DiagRect">
            <a:avLst>
              <a:gd name="adj1" fmla="val 47303"/>
              <a:gd name="adj2" fmla="val 0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71736" y="5357826"/>
            <a:ext cx="4043543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БЕССМЕРТНИК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54296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Слово не воробей…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ПОСЛОВИЦЫ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500306"/>
            <a:ext cx="75248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… вылетит, не поймаешь.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51255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Дарёному коню…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ПОСЛОВИЦЫ - 20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500306"/>
            <a:ext cx="61024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…в зубы не смотрят.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6117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 волка не корми…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ПОСЛОВИЦЫ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500306"/>
            <a:ext cx="59105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…всё в лес смотрит.</a:t>
            </a:r>
            <a:endParaRPr lang="ru-RU" sz="4800" b="1" i="1" dirty="0"/>
          </a:p>
        </p:txBody>
      </p:sp>
      <p:pic>
        <p:nvPicPr>
          <p:cNvPr id="1026" name="Picture 2" descr="D:\Архив\картинки\Ира2\Анимации\Волк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28604"/>
            <a:ext cx="2530093" cy="202407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56537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Назвался груздем…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ПОСЛОВИЦЫ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28860" y="2071678"/>
            <a:ext cx="551785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Каких насекомых</a:t>
            </a:r>
          </a:p>
          <a:p>
            <a:pPr algn="ctr"/>
            <a:r>
              <a:rPr lang="ru-RU" sz="4800" b="1" i="1" dirty="0" smtClean="0"/>
              <a:t> муравьи пасут, </a:t>
            </a:r>
          </a:p>
          <a:p>
            <a:pPr algn="ctr"/>
            <a:r>
              <a:rPr lang="ru-RU" sz="4800" b="1" i="1" dirty="0" smtClean="0"/>
              <a:t>охраняют и доят? </a:t>
            </a:r>
          </a:p>
          <a:p>
            <a:pPr algn="ctr"/>
            <a:r>
              <a:rPr lang="ru-RU" sz="4800" b="1" i="1" dirty="0" smtClean="0"/>
              <a:t> </a:t>
            </a:r>
            <a:endParaRPr lang="ru-RU" sz="4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ЖИВОТНЫЕ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500306"/>
            <a:ext cx="50469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…полезай в кузов.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44438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Старый конь…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ПОСЛОВИЦЫ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500306"/>
            <a:ext cx="6332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…борозды не портит.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2500306"/>
            <a:ext cx="66320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Какой город именуют </a:t>
            </a:r>
          </a:p>
          <a:p>
            <a:pPr algn="ctr"/>
            <a:r>
              <a:rPr lang="ru-RU" sz="4800" b="1" i="1" dirty="0" smtClean="0"/>
              <a:t>«Воротами Кавказа»?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ГОРОДА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01058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G:\презентация\Rostov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1" y="714356"/>
            <a:ext cx="7524801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2571744"/>
            <a:ext cx="903170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Район, в котором расположена </a:t>
            </a:r>
          </a:p>
          <a:p>
            <a:pPr algn="ctr"/>
            <a:r>
              <a:rPr lang="ru-RU" sz="4800" b="1" i="1" dirty="0" smtClean="0"/>
              <a:t>крайняя северная точка </a:t>
            </a:r>
          </a:p>
          <a:p>
            <a:pPr algn="ctr"/>
            <a:r>
              <a:rPr lang="ru-RU" sz="4800" b="1" i="1" dirty="0" smtClean="0"/>
              <a:t>Ростовской области. 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ГОРОДА - 20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G:\презентация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71480"/>
            <a:ext cx="7634596" cy="5715040"/>
          </a:xfrm>
          <a:prstGeom prst="round2DiagRect">
            <a:avLst>
              <a:gd name="adj1" fmla="val 50000"/>
              <a:gd name="adj2" fmla="val 50000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215338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500306"/>
            <a:ext cx="920130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Назовите самый древний </a:t>
            </a:r>
          </a:p>
          <a:p>
            <a:pPr algn="ctr"/>
            <a:r>
              <a:rPr lang="ru-RU" sz="4800" b="1" i="1" dirty="0" smtClean="0"/>
              <a:t>из ныне существующих городов </a:t>
            </a:r>
          </a:p>
          <a:p>
            <a:pPr algn="ctr"/>
            <a:r>
              <a:rPr lang="ru-RU" sz="4800" b="1" i="1" dirty="0" smtClean="0"/>
              <a:t>Донского края?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ГОРОДА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G:\презентация\blo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00108"/>
            <a:ext cx="9144000" cy="490539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00100" y="2500306"/>
            <a:ext cx="676666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Назовите город, </a:t>
            </a:r>
          </a:p>
          <a:p>
            <a:pPr algn="ctr"/>
            <a:r>
              <a:rPr lang="ru-RU" sz="4800" b="1" i="1" dirty="0" smtClean="0"/>
              <a:t>выполнявший функцию </a:t>
            </a:r>
          </a:p>
          <a:p>
            <a:pPr algn="ctr"/>
            <a:r>
              <a:rPr lang="ru-RU" sz="4800" b="1" i="1" dirty="0" smtClean="0"/>
              <a:t>столицы казачества </a:t>
            </a:r>
          </a:p>
          <a:p>
            <a:pPr algn="ctr"/>
            <a:r>
              <a:rPr lang="ru-RU" sz="4800" b="1" i="1" dirty="0" smtClean="0"/>
              <a:t>почти 200 лет.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ГОРОДА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презентация\ants-6246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143116"/>
            <a:ext cx="5486400" cy="4068763"/>
          </a:xfrm>
          <a:prstGeom prst="rect">
            <a:avLst/>
          </a:prstGeom>
          <a:noFill/>
        </p:spPr>
      </p:pic>
      <p:pic>
        <p:nvPicPr>
          <p:cNvPr id="1027" name="Picture 3" descr="G:\презентация\article3798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142852"/>
            <a:ext cx="2178202" cy="383486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71802" y="5000636"/>
            <a:ext cx="1333891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ТЛЯ 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15338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G:\презентация\starocherk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7" y="714356"/>
            <a:ext cx="7741217" cy="51435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3240" y="5786454"/>
            <a:ext cx="2841547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ЧЕРКАССК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3" y="2500306"/>
            <a:ext cx="8715435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Античный город в устье реки Дон. В первые века н.э. входил в </a:t>
            </a:r>
            <a:r>
              <a:rPr lang="ru-RU" sz="2800" b="1" i="1" dirty="0" err="1" smtClean="0"/>
              <a:t>Боспорское</a:t>
            </a:r>
            <a:r>
              <a:rPr lang="ru-RU" sz="2800" b="1" i="1" dirty="0" smtClean="0"/>
              <a:t> царство</a:t>
            </a:r>
            <a:r>
              <a:rPr lang="ru-RU" sz="4800" b="1" i="1" dirty="0" smtClean="0"/>
              <a:t>. </a:t>
            </a:r>
            <a:r>
              <a:rPr lang="ru-RU" sz="2400" b="1" i="1" dirty="0" smtClean="0"/>
              <a:t>Расположен примерно в 30 км к западу от Ростова-на-Дону, у хутора </a:t>
            </a:r>
            <a:r>
              <a:rPr lang="ru-RU" sz="2400" b="1" i="1" dirty="0" err="1" smtClean="0"/>
              <a:t>Недвиговка</a:t>
            </a:r>
            <a:r>
              <a:rPr lang="ru-RU" sz="2400" b="1" i="1" dirty="0" smtClean="0"/>
              <a:t>. Сейчас раскопки городища – это музей под открытым небом.</a:t>
            </a:r>
          </a:p>
          <a:p>
            <a:pPr algn="ctr"/>
            <a:r>
              <a:rPr lang="ru-RU" sz="2400" b="1" i="1" dirty="0" smtClean="0"/>
              <a:t> Назовите античный город.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ГОРОДА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857884" y="1000109"/>
            <a:ext cx="235745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Танаис</a:t>
            </a:r>
          </a:p>
          <a:p>
            <a:endParaRPr lang="ru-RU" sz="4000" b="1" dirty="0"/>
          </a:p>
        </p:txBody>
      </p:sp>
      <p:pic>
        <p:nvPicPr>
          <p:cNvPr id="4098" name="Picture 2" descr="C:\Documents and Settings\админ\Рабочий стол\1168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071810"/>
            <a:ext cx="5214958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333685"/>
            <a:ext cx="9335633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/>
              <a:t>Ой, ты, батюшка, славный Тихий Дон, </a:t>
            </a:r>
          </a:p>
          <a:p>
            <a:pPr algn="ctr"/>
            <a:r>
              <a:rPr lang="ru-RU" sz="4000" b="1" i="1" dirty="0" smtClean="0"/>
              <a:t>Ты кормилец наш, Дон Иванович. </a:t>
            </a:r>
          </a:p>
          <a:p>
            <a:pPr algn="ctr"/>
            <a:r>
              <a:rPr lang="ru-RU" sz="4000" b="1" i="1" dirty="0" smtClean="0"/>
              <a:t>Так величали его донские казаки. </a:t>
            </a:r>
          </a:p>
          <a:p>
            <a:pPr algn="ctr"/>
            <a:r>
              <a:rPr lang="ru-RU" sz="4000" b="1" i="1" dirty="0" smtClean="0"/>
              <a:t>Таким веками знали его русские люди. </a:t>
            </a:r>
          </a:p>
          <a:p>
            <a:pPr algn="ctr"/>
            <a:r>
              <a:rPr lang="ru-RU" sz="4000" b="1" i="1" dirty="0" smtClean="0"/>
              <a:t>Почему Тихий Дон?</a:t>
            </a:r>
          </a:p>
          <a:p>
            <a:pPr algn="ctr"/>
            <a:r>
              <a:rPr lang="ru-RU" sz="4000" b="1" i="1" dirty="0" smtClean="0"/>
              <a:t> </a:t>
            </a:r>
            <a:endParaRPr lang="ru-RU" sz="4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РАЗНОЕ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3357586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00430" y="357166"/>
            <a:ext cx="5357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У реки превышение истока над устьем небольшое, </a:t>
            </a:r>
          </a:p>
          <a:p>
            <a:pPr algn="ctr"/>
            <a:r>
              <a:rPr lang="ru-RU" sz="3200" b="1" dirty="0" smtClean="0"/>
              <a:t>скорость течения низкая, поэтому Дон называют Тихим.</a:t>
            </a:r>
          </a:p>
          <a:p>
            <a:pPr algn="ctr"/>
            <a:endParaRPr lang="ru-RU" sz="3200" b="1" dirty="0"/>
          </a:p>
        </p:txBody>
      </p:sp>
      <p:pic>
        <p:nvPicPr>
          <p:cNvPr id="5122" name="Picture 2" descr="C:\Documents and Settings\админ\Рабочий стол\0_e1e5c_341be835_or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3375" y="2857496"/>
            <a:ext cx="6667517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428868"/>
            <a:ext cx="8858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Кто из русских правителей утвердил эту печать?</a:t>
            </a:r>
          </a:p>
          <a:p>
            <a:pPr algn="ctr"/>
            <a:endParaRPr lang="ru-RU" sz="4000" b="1" i="1" dirty="0" smtClean="0"/>
          </a:p>
          <a:p>
            <a:pPr algn="ctr"/>
            <a:endParaRPr lang="ru-RU" sz="4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РАЗНОЕ - 20</a:t>
            </a:r>
            <a:endParaRPr lang="ru-RU" b="1" i="1" dirty="0"/>
          </a:p>
        </p:txBody>
      </p:sp>
      <p:pic>
        <p:nvPicPr>
          <p:cNvPr id="1026" name="Picture 2" descr="C:\Documents and Settings\админ\Рабочий стол\183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786190"/>
            <a:ext cx="3714776" cy="307181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214290"/>
            <a:ext cx="3857652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Пётр </a:t>
            </a:r>
            <a:r>
              <a:rPr lang="en-US" sz="4800" dirty="0" smtClean="0"/>
              <a:t>I</a:t>
            </a:r>
            <a:endParaRPr lang="ru-RU" sz="4800" dirty="0" smtClean="0"/>
          </a:p>
          <a:p>
            <a:pPr algn="ctr"/>
            <a:endParaRPr lang="ru-RU" sz="4800" dirty="0" smtClean="0"/>
          </a:p>
        </p:txBody>
      </p:sp>
      <p:pic>
        <p:nvPicPr>
          <p:cNvPr id="2050" name="Picture 2" descr="C:\Documents and Settings\админ\Рабочий стол\bliznecy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1650" y="2000240"/>
            <a:ext cx="4943490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1643050"/>
            <a:ext cx="7143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Его полк сопровождал на </a:t>
            </a:r>
          </a:p>
          <a:p>
            <a:pPr algn="ctr"/>
            <a:r>
              <a:rPr lang="ru-RU" sz="2800" b="1" i="1" dirty="0" smtClean="0"/>
              <a:t>Кавказ продовольственный обоз и был окружен у реки </a:t>
            </a:r>
            <a:r>
              <a:rPr lang="ru-RU" sz="2800" b="1" i="1" dirty="0" err="1" smtClean="0"/>
              <a:t>Калалах</a:t>
            </a:r>
            <a:r>
              <a:rPr lang="ru-RU" sz="2800" b="1" i="1" dirty="0" smtClean="0"/>
              <a:t> врагами, намного превосходящими казаков по численности. В течение одного дня было отбито 7 атак, противник был разбит. Атаману вручили затем золотую медаль. А верные казаки  сложили в память об этом происшествии - песню «Любо, братцы любо...» </a:t>
            </a:r>
          </a:p>
          <a:p>
            <a:pPr algn="ctr"/>
            <a:r>
              <a:rPr lang="ru-RU" sz="2800" b="1" i="1" dirty="0" smtClean="0"/>
              <a:t>Назовите имя атамана.  </a:t>
            </a:r>
            <a:endParaRPr lang="ru-RU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РАЗНОЕ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G:\презентация\Platov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57329"/>
            <a:ext cx="5000660" cy="5748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071670" y="5786454"/>
            <a:ext cx="4714908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Матвей Платов</a:t>
            </a:r>
            <a:endParaRPr lang="ru-RU" sz="44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1785926"/>
            <a:ext cx="8215401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3200" b="1" i="1" dirty="0" smtClean="0"/>
              <a:t>Всем известны строки поэмы А.С.Пушкина «Руслан и Людмила»:  У лукоморья – дуб зеленый, златая цепь на дубе том… </a:t>
            </a:r>
          </a:p>
          <a:p>
            <a:pPr algn="ctr"/>
            <a:r>
              <a:rPr lang="ru-RU" sz="3200" b="1" i="1" dirty="0" smtClean="0"/>
              <a:t>А знаете ли вы, где находится это «лукоморье»? </a:t>
            </a:r>
            <a:endParaRPr lang="ru-RU" sz="32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РАЗНОЕ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85918" y="2500306"/>
            <a:ext cx="70435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Какую птицу называют </a:t>
            </a:r>
          </a:p>
          <a:p>
            <a:pPr algn="ctr"/>
            <a:r>
              <a:rPr lang="ru-RU" sz="4800" b="1" i="1" dirty="0" smtClean="0"/>
              <a:t>пернатой кошкой? 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ЖИВОТНЫЕ - 20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Архив\Фото\2012-2013\Вёшки\Изображение 044.jpg"/>
          <p:cNvPicPr>
            <a:picLocks noChangeAspect="1" noChangeArrowheads="1"/>
          </p:cNvPicPr>
          <p:nvPr/>
        </p:nvPicPr>
        <p:blipFill>
          <a:blip r:embed="rId5" cstate="print"/>
          <a:srcRect l="5208"/>
          <a:stretch>
            <a:fillRect/>
          </a:stretch>
        </p:blipFill>
        <p:spPr bwMode="auto">
          <a:xfrm rot="16200000">
            <a:off x="-285784" y="857232"/>
            <a:ext cx="6286544" cy="5000660"/>
          </a:xfrm>
          <a:prstGeom prst="rect">
            <a:avLst/>
          </a:prstGeom>
          <a:noFill/>
        </p:spPr>
      </p:pic>
      <p:pic>
        <p:nvPicPr>
          <p:cNvPr id="1027" name="Picture 3" descr="D:\Архив\Фото\2012-2013\Вёшки\Изображение 046.jpg"/>
          <p:cNvPicPr>
            <a:picLocks noChangeAspect="1" noChangeArrowheads="1"/>
          </p:cNvPicPr>
          <p:nvPr/>
        </p:nvPicPr>
        <p:blipFill>
          <a:blip r:embed="rId6" cstate="print"/>
          <a:srcRect l="28208" t="6590" r="25181" b="28212"/>
          <a:stretch>
            <a:fillRect/>
          </a:stretch>
        </p:blipFill>
        <p:spPr bwMode="auto">
          <a:xfrm>
            <a:off x="2500298" y="4214818"/>
            <a:ext cx="2714644" cy="2071702"/>
          </a:xfrm>
          <a:prstGeom prst="roundRect">
            <a:avLst>
              <a:gd name="adj" fmla="val 40655"/>
            </a:avLst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5008" y="428604"/>
            <a:ext cx="31432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«У лукоморья дуб зеленый…» это наш дуб- великан, который вот уже 400 лет растет в </a:t>
            </a:r>
            <a:r>
              <a:rPr lang="ru-RU" sz="2800" b="1" i="1" dirty="0" err="1" smtClean="0"/>
              <a:t>Колундаевском</a:t>
            </a:r>
            <a:r>
              <a:rPr lang="ru-RU" sz="2800" b="1" i="1" dirty="0" smtClean="0"/>
              <a:t> лесу в 3 км от ст. Вешенской. Его высота 23 м, а диаметр ствола – 6,5 м  </a:t>
            </a:r>
            <a:endParaRPr lang="ru-RU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643050"/>
            <a:ext cx="8643998" cy="4832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далеком сентябре 1380 года, когда князь Дмитрий, внук Ивана </a:t>
            </a:r>
            <a:r>
              <a:rPr lang="ru-RU" sz="2800" dirty="0" err="1" smtClean="0"/>
              <a:t>Калиты</a:t>
            </a:r>
            <a:r>
              <a:rPr lang="ru-RU" sz="2800" dirty="0" smtClean="0"/>
              <a:t>, решил освободить Родину от золотоордынского хана Мамая. Собрал он дружинников со всех пределов Руси на битву решающую. Пришли к нему и вольные люди с Дона – казаки, принесли икону Пресвятой Богородицы. Горячо молились перед этой иконой воины, просили помощи у Божьей Матери. А когда полчища татар были разгромлены, отдали казаки икону князю Дмитрию. Отвез он ее в Москву, и получила она свое название. Какое? </a:t>
            </a:r>
            <a:r>
              <a:rPr lang="ru-RU" sz="2800" b="1" i="1" dirty="0" smtClean="0"/>
              <a:t> </a:t>
            </a:r>
            <a:endParaRPr lang="ru-RU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РАЗНОЕ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G:\презентация\2249013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428604"/>
            <a:ext cx="4143404" cy="53985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5786454"/>
            <a:ext cx="8348569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dirty="0" smtClean="0"/>
              <a:t>Донская икона Божьей Матери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500306"/>
            <a:ext cx="8572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/>
              <a:t>Самый яркий праздник весеннего цикла. Обязательно на этот праздник пекли куличи, дарили друг другу </a:t>
            </a:r>
            <a:r>
              <a:rPr lang="ru-RU" sz="4800" b="1" i="1" dirty="0" err="1" smtClean="0"/>
              <a:t>писанки</a:t>
            </a:r>
            <a:r>
              <a:rPr lang="ru-RU" sz="4800" b="1" i="1" dirty="0" smtClean="0"/>
              <a:t>. 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ПРАЗДНИКИ - 10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5929330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G:\презентация\__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819" y="785794"/>
            <a:ext cx="7415047" cy="50720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3240" y="5786454"/>
            <a:ext cx="1960986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ПАСХА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85786" y="2000240"/>
            <a:ext cx="6715171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i="1" dirty="0" smtClean="0"/>
              <a:t>В канун этого зимнего праздника на водоёмах устраивают купели.   </a:t>
            </a:r>
            <a:endParaRPr lang="ru-RU" sz="4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ПРАЗДНИКИ - 20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86776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презентация\wpid-19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000108"/>
            <a:ext cx="7572428" cy="50269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3240" y="5786454"/>
            <a:ext cx="3116559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КРЕЩЕНИЕ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00100" y="1857364"/>
            <a:ext cx="73581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/>
              <a:t>Летний праздник, приходящий на 50-й день после Пасхи. На этот праздник косили траву, в основном чабрец, и расстилали в курене.  </a:t>
            </a:r>
            <a:endParaRPr lang="ru-RU" sz="4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ПРАЗДНИКИ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G:\презентация\wr-720.sh-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5" y="785794"/>
            <a:ext cx="7608147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1" y="2500306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/>
              <a:t>Укажите название недели, предшествующей Великому посту. </a:t>
            </a:r>
            <a:endParaRPr lang="ru-RU" sz="4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ПРАЗДНИКИ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G:\презентация\nejasit_foto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1785926"/>
            <a:ext cx="5072034" cy="3806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714744" y="5500702"/>
            <a:ext cx="1767215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СОВА 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5929330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Documents and Settings\админ\Рабочий стол\1549_610x400_fit_and_crop-727901080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857364"/>
            <a:ext cx="6929485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1071546"/>
            <a:ext cx="7358114" cy="52629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i="1" dirty="0" smtClean="0"/>
              <a:t>Назовите осенний праздник, когда устраивали скачки, состязания, обязательно общий поминальный обед в память обо всех погибших казаках. </a:t>
            </a:r>
            <a:endParaRPr lang="ru-RU" sz="4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ПРАЗДНИКИ - 50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072462" y="6000768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G:\презентация\otkritka-s-prazdnikom-pokrova-presviatoj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000108"/>
            <a:ext cx="666750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презентация\god_ekolog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1714488"/>
            <a:ext cx="7765267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Птица, обитающая 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в Ростовской области, 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летает тяжело, 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делая резкие взмахи 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громадными крыльями,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размах которых достигает 2,5 м,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а вес птицы  - 21 кг.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 В названии птицы есть нота «фа»</a:t>
            </a:r>
            <a:r>
              <a:rPr lang="ru-RU" sz="3600" b="1" i="1" dirty="0" smtClean="0">
                <a:solidFill>
                  <a:srgbClr val="FF0000"/>
                </a:solidFill>
              </a:rPr>
              <a:t> 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ЖИВОТНЫЕ - 30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429520" y="5143512"/>
            <a:ext cx="642942" cy="571504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презентация\7318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1928802"/>
            <a:ext cx="5715000" cy="378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714744" y="5500702"/>
            <a:ext cx="2272353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ДРОФА </a:t>
            </a:r>
            <a:endParaRPr lang="ru-RU" sz="4800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презентация\god_eekol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069932" cy="2643182"/>
          </a:xfrm>
          <a:prstGeom prst="rect">
            <a:avLst/>
          </a:prstGeom>
          <a:noFill/>
        </p:spPr>
      </p:pic>
      <p:pic>
        <p:nvPicPr>
          <p:cNvPr id="5" name="Picture 2" descr="G:\презентация\god_ekologii.jpg"/>
          <p:cNvPicPr>
            <a:picLocks noChangeAspect="1" noChangeArrowheads="1"/>
          </p:cNvPicPr>
          <p:nvPr/>
        </p:nvPicPr>
        <p:blipFill>
          <a:blip r:embed="rId3"/>
          <a:srcRect t="62500"/>
          <a:stretch>
            <a:fillRect/>
          </a:stretch>
        </p:blipFill>
        <p:spPr bwMode="auto">
          <a:xfrm>
            <a:off x="0" y="4357694"/>
            <a:ext cx="912491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2500306"/>
            <a:ext cx="77507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/>
              <a:t>Куда зайцу убегать </a:t>
            </a:r>
          </a:p>
          <a:p>
            <a:pPr algn="ctr"/>
            <a:r>
              <a:rPr lang="ru-RU" sz="4800" b="1" i="1" dirty="0" smtClean="0"/>
              <a:t>удобнее: с горы или в гору? </a:t>
            </a:r>
            <a:endParaRPr lang="ru-RU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142852"/>
            <a:ext cx="221457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ЖИВОТНЫЕ - 40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FF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839</Words>
  <PresentationFormat>Экран (4:3)</PresentationFormat>
  <Paragraphs>165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Викторина «Родной край»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кружок</dc:creator>
  <cp:lastModifiedBy>Пользователь Windows</cp:lastModifiedBy>
  <cp:revision>37</cp:revision>
  <dcterms:modified xsi:type="dcterms:W3CDTF">2022-11-24T10:52:39Z</dcterms:modified>
</cp:coreProperties>
</file>