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6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836712"/>
            <a:ext cx="6172200" cy="4181850"/>
          </a:xfrm>
        </p:spPr>
        <p:txBody>
          <a:bodyPr>
            <a:normAutofit/>
          </a:bodyPr>
          <a:lstStyle/>
          <a:p>
            <a:r>
              <a:rPr lang="ru-RU" sz="4000" dirty="0"/>
              <a:t>«Мой ребёнок становится взрослым»: «Воспитание самостоятельности»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Подготовил: учитель начальных классов – Губина Лидия Алексеевна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655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424936" cy="655272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Результаты анкетирования учеников:</a:t>
            </a:r>
          </a:p>
          <a:p>
            <a:pPr marL="0" indent="0">
              <a:buNone/>
            </a:pPr>
            <a:r>
              <a:rPr lang="ru-RU" sz="3600" b="1" dirty="0" smtClean="0"/>
              <a:t>1.Всегда </a:t>
            </a:r>
            <a:r>
              <a:rPr lang="ru-RU" sz="3600" b="1" dirty="0"/>
              <a:t>ли ты делаешь то, что велят тебе родители?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Всегда – 13 чел.;</a:t>
            </a:r>
            <a:br>
              <a:rPr lang="ru-RU" sz="3600" dirty="0"/>
            </a:br>
            <a:r>
              <a:rPr lang="ru-RU" sz="3600" dirty="0"/>
              <a:t>Нет, никогда не делаю – 1 чел.</a:t>
            </a:r>
            <a:br>
              <a:rPr lang="ru-RU" sz="3600" dirty="0"/>
            </a:br>
            <a:r>
              <a:rPr lang="ru-RU" sz="3600" dirty="0"/>
              <a:t>Иногда не выполняю (если родители этого не замечают) – 10 чел.</a:t>
            </a:r>
            <a:br>
              <a:rPr lang="ru-RU" sz="3600" dirty="0"/>
            </a:br>
            <a:r>
              <a:rPr lang="ru-RU" sz="3600" b="1" dirty="0"/>
              <a:t>2.Бывает ли так, что родители делают за тебя то, что ты должен сделать сам?</a:t>
            </a:r>
            <a:br>
              <a:rPr lang="ru-RU" sz="3600" b="1" dirty="0"/>
            </a:br>
            <a:r>
              <a:rPr lang="ru-RU" sz="3600" dirty="0"/>
              <a:t>Нет, за меня родители не делают, я всё делаю сам – 15  чел.</a:t>
            </a:r>
            <a:br>
              <a:rPr lang="ru-RU" sz="3600" dirty="0"/>
            </a:br>
            <a:r>
              <a:rPr lang="ru-RU" sz="3600" dirty="0"/>
              <a:t>Да – 9 чел.</a:t>
            </a:r>
            <a:br>
              <a:rPr lang="ru-RU" sz="3600" dirty="0"/>
            </a:br>
            <a:r>
              <a:rPr lang="ru-RU" sz="3600" b="1" dirty="0"/>
              <a:t>3.Что тебе родители разрешают делать самостоятельно</a:t>
            </a:r>
            <a:r>
              <a:rPr lang="ru-RU" sz="3600" b="1" i="1" dirty="0"/>
              <a:t>?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dirty="0"/>
              <a:t>Дети самостоятельно записывали.</a:t>
            </a:r>
            <a:br>
              <a:rPr lang="ru-RU" sz="3600" dirty="0"/>
            </a:br>
            <a:r>
              <a:rPr lang="ru-RU" sz="3600" dirty="0"/>
              <a:t>Делать уроки на черновике -1 чел.</a:t>
            </a:r>
            <a:br>
              <a:rPr lang="ru-RU" sz="3600" dirty="0"/>
            </a:br>
            <a:r>
              <a:rPr lang="ru-RU" sz="3600" dirty="0"/>
              <a:t>Оставаться дома одному – 1 чел.</a:t>
            </a:r>
            <a:br>
              <a:rPr lang="ru-RU" sz="3600" dirty="0"/>
            </a:br>
            <a:r>
              <a:rPr lang="ru-RU" sz="3600" dirty="0"/>
              <a:t>Готовить вещи в школу – 1 чел.</a:t>
            </a:r>
            <a:br>
              <a:rPr lang="ru-RU" sz="3600" dirty="0"/>
            </a:br>
            <a:r>
              <a:rPr lang="ru-RU" sz="3600" dirty="0"/>
              <a:t>Готовить еду – 4 чел.</a:t>
            </a:r>
            <a:br>
              <a:rPr lang="ru-RU" sz="3600" dirty="0"/>
            </a:br>
            <a:r>
              <a:rPr lang="ru-RU" sz="3600" dirty="0"/>
              <a:t>Жарить яичницу – 5 чел.</a:t>
            </a:r>
            <a:br>
              <a:rPr lang="ru-RU" sz="3600" dirty="0"/>
            </a:br>
            <a:r>
              <a:rPr lang="ru-RU" sz="3600" dirty="0"/>
              <a:t>Пользоваться микроволновкой – 8 чел.</a:t>
            </a:r>
            <a:br>
              <a:rPr lang="ru-RU" sz="3600" dirty="0"/>
            </a:br>
            <a:r>
              <a:rPr lang="ru-RU" sz="3600" dirty="0"/>
              <a:t>Пользоваться газовой плитой – 5 чел.</a:t>
            </a:r>
            <a:br>
              <a:rPr lang="ru-RU" sz="3600" dirty="0"/>
            </a:br>
            <a:r>
              <a:rPr lang="ru-RU" sz="3600" dirty="0"/>
              <a:t>Пользоваться паяльником – 1 чел.</a:t>
            </a:r>
            <a:br>
              <a:rPr lang="ru-RU" sz="3600" dirty="0"/>
            </a:br>
            <a:r>
              <a:rPr lang="ru-RU" sz="3600" dirty="0"/>
              <a:t>Убирать – 6 чел.</a:t>
            </a:r>
            <a:br>
              <a:rPr lang="ru-RU" sz="3600" dirty="0"/>
            </a:br>
            <a:r>
              <a:rPr lang="ru-RU" sz="3600" dirty="0"/>
              <a:t>Гладить – 7 чел.</a:t>
            </a:r>
            <a:br>
              <a:rPr lang="ru-RU" sz="3600" dirty="0"/>
            </a:br>
            <a:r>
              <a:rPr lang="ru-RU" sz="3600" dirty="0"/>
              <a:t>Мыть обувь – 5 чел.</a:t>
            </a:r>
            <a:br>
              <a:rPr lang="ru-RU" sz="3600" dirty="0"/>
            </a:br>
            <a:r>
              <a:rPr lang="ru-RU" sz="3600" dirty="0"/>
              <a:t>Стирать – 2 чел.</a:t>
            </a:r>
            <a:br>
              <a:rPr lang="ru-RU" sz="3600" dirty="0"/>
            </a:br>
            <a:r>
              <a:rPr lang="ru-RU" sz="3600" dirty="0"/>
              <a:t>Следить за сестрой – 1 чел.</a:t>
            </a:r>
            <a:br>
              <a:rPr lang="ru-RU" sz="3600" dirty="0"/>
            </a:br>
            <a:r>
              <a:rPr lang="ru-RU" sz="3600" dirty="0"/>
              <a:t>Развешивать бельё – 1 чел.</a:t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03906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147248" cy="621330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900" b="1" dirty="0"/>
              <a:t>4.Что тебе хочется делать самостоятельно? Дети сами записывали.</a:t>
            </a:r>
            <a:br>
              <a:rPr lang="ru-RU" sz="2900" b="1" dirty="0"/>
            </a:br>
            <a:r>
              <a:rPr lang="ru-RU" sz="2900" dirty="0"/>
              <a:t>Гладить вещи – 4 чел</a:t>
            </a:r>
            <a:br>
              <a:rPr lang="ru-RU" sz="2900" dirty="0"/>
            </a:br>
            <a:r>
              <a:rPr lang="ru-RU" sz="2900" dirty="0"/>
              <a:t>Готовить еду – 2 чел.</a:t>
            </a:r>
            <a:br>
              <a:rPr lang="ru-RU" sz="2900" dirty="0"/>
            </a:br>
            <a:r>
              <a:rPr lang="ru-RU" sz="2900" dirty="0"/>
              <a:t>Готовить борщ – 3 чел.</a:t>
            </a:r>
            <a:br>
              <a:rPr lang="ru-RU" sz="2900" dirty="0"/>
            </a:br>
            <a:r>
              <a:rPr lang="ru-RU" sz="2900" dirty="0"/>
              <a:t>Печь пирожки, пироги, бисквиты – 3 чел.</a:t>
            </a:r>
            <a:br>
              <a:rPr lang="ru-RU" sz="2900" dirty="0"/>
            </a:br>
            <a:r>
              <a:rPr lang="ru-RU" sz="2900" dirty="0"/>
              <a:t>Готовить сладкое – 1 чел.</a:t>
            </a:r>
            <a:br>
              <a:rPr lang="ru-RU" sz="2900" dirty="0"/>
            </a:br>
            <a:r>
              <a:rPr lang="ru-RU" sz="2900" dirty="0"/>
              <a:t>Делать котлеты – 1 чел.</a:t>
            </a:r>
            <a:br>
              <a:rPr lang="ru-RU" sz="2900" dirty="0"/>
            </a:br>
            <a:r>
              <a:rPr lang="ru-RU" sz="2900" dirty="0"/>
              <a:t>Пользоваться плитой – 3 чел.</a:t>
            </a:r>
            <a:br>
              <a:rPr lang="ru-RU" sz="2900" dirty="0"/>
            </a:br>
            <a:r>
              <a:rPr lang="ru-RU" sz="2900" dirty="0"/>
              <a:t>Водить машину – 1 чел.</a:t>
            </a:r>
            <a:br>
              <a:rPr lang="ru-RU" sz="2900" dirty="0"/>
            </a:br>
            <a:r>
              <a:rPr lang="ru-RU" sz="2900" dirty="0"/>
              <a:t>Самостоятельно кататься на роликах в парке – 1 чел.</a:t>
            </a:r>
            <a:br>
              <a:rPr lang="ru-RU" sz="2900" dirty="0"/>
            </a:br>
            <a:r>
              <a:rPr lang="ru-RU" sz="2900" dirty="0"/>
              <a:t>Ездить к бабушке каждый выходной – 1 чел.</a:t>
            </a:r>
            <a:br>
              <a:rPr lang="ru-RU" sz="2900" dirty="0"/>
            </a:br>
            <a:r>
              <a:rPr lang="ru-RU" sz="2900" dirty="0"/>
              <a:t>Накачать велосипед – 1 чел.</a:t>
            </a:r>
            <a:br>
              <a:rPr lang="ru-RU" sz="2900" dirty="0"/>
            </a:br>
            <a:r>
              <a:rPr lang="ru-RU" sz="2900" dirty="0"/>
              <a:t>Сделать деревянный автомат – 1 чел.</a:t>
            </a:r>
            <a:br>
              <a:rPr lang="ru-RU" sz="2900" dirty="0"/>
            </a:br>
            <a:r>
              <a:rPr lang="ru-RU" sz="2900" dirty="0"/>
              <a:t>Смотреть телевизор – 1 чел.</a:t>
            </a:r>
            <a:br>
              <a:rPr lang="ru-RU" sz="2900" dirty="0"/>
            </a:br>
            <a:r>
              <a:rPr lang="ru-RU" sz="2900" dirty="0"/>
              <a:t>Гулять до 21 часа – 1 чел.</a:t>
            </a:r>
            <a:br>
              <a:rPr lang="ru-RU" sz="2900" dirty="0"/>
            </a:br>
            <a:r>
              <a:rPr lang="ru-RU" sz="2900" dirty="0"/>
              <a:t>Ничего – 1 чел.</a:t>
            </a:r>
            <a:br>
              <a:rPr lang="ru-RU" sz="2900" dirty="0"/>
            </a:br>
            <a:r>
              <a:rPr lang="ru-RU" sz="2900" b="1" dirty="0"/>
              <a:t>5.Нравится ли тебе, когда родители советуют, как тебе поступить  в той или иной ситуации?</a:t>
            </a:r>
            <a:br>
              <a:rPr lang="ru-RU" sz="2900" b="1" dirty="0"/>
            </a:br>
            <a:r>
              <a:rPr lang="ru-RU" sz="2900" dirty="0"/>
              <a:t>Нравятся – 17 чел.                              </a:t>
            </a:r>
            <a:br>
              <a:rPr lang="ru-RU" sz="2900" dirty="0"/>
            </a:br>
            <a:r>
              <a:rPr lang="ru-RU" sz="2900" dirty="0"/>
              <a:t>Не нравятся – 0 чел.</a:t>
            </a:r>
            <a:br>
              <a:rPr lang="ru-RU" sz="2900" dirty="0"/>
            </a:br>
            <a:r>
              <a:rPr lang="ru-RU" sz="2900" dirty="0"/>
              <a:t>Иногда  да, иногда нет – 7 чел.</a:t>
            </a:r>
            <a:br>
              <a:rPr lang="ru-RU" sz="2900" dirty="0"/>
            </a:br>
            <a:r>
              <a:rPr lang="ru-RU" sz="2900" b="1" dirty="0"/>
              <a:t>6.Хочется ли тебе помочь родителям, если они выполняют какую-то работу?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dirty="0"/>
              <a:t>Хочется всегда – 16 чел.                   </a:t>
            </a:r>
            <a:br>
              <a:rPr lang="ru-RU" sz="2900" dirty="0"/>
            </a:br>
            <a:r>
              <a:rPr lang="ru-RU" sz="2900" dirty="0"/>
              <a:t>Иногда – 6 чел.                </a:t>
            </a:r>
            <a:br>
              <a:rPr lang="ru-RU" sz="2900" dirty="0"/>
            </a:br>
            <a:r>
              <a:rPr lang="ru-RU" sz="2900" dirty="0"/>
              <a:t>Нет – 2 чел.          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022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003232" cy="6069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7.Как выражается благодарность родителей за твою помощь?</a:t>
            </a:r>
            <a:br>
              <a:rPr lang="ru-RU" b="1" dirty="0"/>
            </a:br>
            <a:r>
              <a:rPr lang="ru-RU" dirty="0"/>
              <a:t>Благодарят словами – 16 чел.                     Целуют – 10 чел.</a:t>
            </a:r>
            <a:br>
              <a:rPr lang="ru-RU" dirty="0"/>
            </a:br>
            <a:r>
              <a:rPr lang="ru-RU" dirty="0"/>
              <a:t>Разрешают сладость – 3 чел.                      Дают деньги – 2 чел.</a:t>
            </a:r>
            <a:br>
              <a:rPr lang="ru-RU" dirty="0"/>
            </a:br>
            <a:r>
              <a:rPr lang="ru-RU" dirty="0"/>
              <a:t>Покупают подарки – 1 чел.                         Никак – 1 чел.</a:t>
            </a:r>
            <a:br>
              <a:rPr lang="ru-RU" dirty="0"/>
            </a:br>
            <a:r>
              <a:rPr lang="ru-RU" b="1" dirty="0"/>
              <a:t>8.Ты самостоятельный человек?</a:t>
            </a:r>
            <a:br>
              <a:rPr lang="ru-RU" b="1" dirty="0"/>
            </a:br>
            <a:r>
              <a:rPr lang="ru-RU" dirty="0"/>
              <a:t>Самостоятельный – 14 чел.     Не всегда – 7 чел.  Не самостоятельный – 3 чел.</a:t>
            </a:r>
            <a:br>
              <a:rPr lang="ru-RU" dirty="0"/>
            </a:br>
            <a:r>
              <a:rPr lang="ru-RU" b="1" dirty="0"/>
              <a:t>9.Кто помогает тебе учить уроки?</a:t>
            </a:r>
            <a:br>
              <a:rPr lang="ru-RU" b="1" dirty="0"/>
            </a:br>
            <a:r>
              <a:rPr lang="ru-RU" dirty="0"/>
              <a:t>Мама – 10 чел.    Папа – 4 чел.    Бабушка – 2 чел. Другой человек (дедушка, тётя, сестра и т.д.) – 7 чел.  Никто – 1 чел.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3268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003232" cy="633670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b="1" dirty="0"/>
              <a:t>10. Тебе помогают делать уроки</a:t>
            </a:r>
            <a:r>
              <a:rPr lang="ru-RU" sz="2800" b="1" i="1" dirty="0"/>
              <a:t>.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dirty="0"/>
              <a:t>Всегда – 3 чел.            Иногда – 13 чел.              Не помогают – 8 чел.</a:t>
            </a:r>
            <a:br>
              <a:rPr lang="ru-RU" sz="2800" dirty="0"/>
            </a:br>
            <a:r>
              <a:rPr lang="ru-RU" sz="2800" b="1" dirty="0"/>
              <a:t>11. Проверяют ли у тебя уроки?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Всегда – 17 чел.               Иногда – 7 чел.             Никогда – 0 чел.</a:t>
            </a:r>
            <a:br>
              <a:rPr lang="ru-RU" sz="2800" dirty="0"/>
            </a:br>
            <a:r>
              <a:rPr lang="ru-RU" sz="2800" b="1" dirty="0"/>
              <a:t>12. Какие обязанности по дому у тебя есть?</a:t>
            </a:r>
            <a:br>
              <a:rPr lang="ru-RU" sz="2800" b="1" dirty="0"/>
            </a:br>
            <a:r>
              <a:rPr lang="ru-RU" sz="2800" dirty="0"/>
              <a:t>Убирать, пылесосить – 10 чел.</a:t>
            </a:r>
            <a:br>
              <a:rPr lang="ru-RU" sz="2800" dirty="0"/>
            </a:br>
            <a:r>
              <a:rPr lang="ru-RU" sz="2800" dirty="0"/>
              <a:t>Убирать за собой – 6 чел.</a:t>
            </a:r>
            <a:br>
              <a:rPr lang="ru-RU" sz="2800" dirty="0"/>
            </a:br>
            <a:r>
              <a:rPr lang="ru-RU" sz="2800" dirty="0"/>
              <a:t>Убирать во дворе – 1 чел.</a:t>
            </a:r>
            <a:br>
              <a:rPr lang="ru-RU" sz="2800" dirty="0"/>
            </a:br>
            <a:r>
              <a:rPr lang="ru-RU" sz="2800" dirty="0"/>
              <a:t>Управлять хозяйство – 2 чел.</a:t>
            </a:r>
            <a:br>
              <a:rPr lang="ru-RU" sz="2800" dirty="0"/>
            </a:br>
            <a:r>
              <a:rPr lang="ru-RU" sz="2800" dirty="0"/>
              <a:t>Ухаживать за собаками, котами – 6 чел.</a:t>
            </a:r>
            <a:br>
              <a:rPr lang="ru-RU" sz="2800" dirty="0"/>
            </a:br>
            <a:r>
              <a:rPr lang="ru-RU" sz="2800" dirty="0"/>
              <a:t>Заправлять постель – 1 чел.</a:t>
            </a:r>
            <a:br>
              <a:rPr lang="ru-RU" sz="2800" dirty="0"/>
            </a:br>
            <a:r>
              <a:rPr lang="ru-RU" sz="2800" dirty="0"/>
              <a:t>Гладить – 1 чел.</a:t>
            </a:r>
            <a:br>
              <a:rPr lang="ru-RU" sz="2800" dirty="0"/>
            </a:br>
            <a:r>
              <a:rPr lang="ru-RU" sz="2800" dirty="0"/>
              <a:t>Мыть посуду – 9 чел.</a:t>
            </a:r>
            <a:br>
              <a:rPr lang="ru-RU" sz="2800" dirty="0"/>
            </a:br>
            <a:r>
              <a:rPr lang="ru-RU" sz="2800" dirty="0"/>
              <a:t>Накрывать на стол и убирать со стола – 5 чел.</a:t>
            </a:r>
            <a:br>
              <a:rPr lang="ru-RU" sz="2800" dirty="0"/>
            </a:br>
            <a:r>
              <a:rPr lang="ru-RU" sz="2800" dirty="0"/>
              <a:t>Мыть обувь – 5 чел.</a:t>
            </a:r>
            <a:br>
              <a:rPr lang="ru-RU" sz="2800" dirty="0"/>
            </a:br>
            <a:r>
              <a:rPr lang="ru-RU" sz="2800" dirty="0"/>
              <a:t>Следить за сестрой, братом – 2 чел.</a:t>
            </a:r>
            <a:br>
              <a:rPr lang="ru-RU" sz="2800" dirty="0"/>
            </a:br>
            <a:r>
              <a:rPr lang="ru-RU" sz="2800" dirty="0"/>
              <a:t>Ходить в магазин – 2 чел.</a:t>
            </a:r>
            <a:br>
              <a:rPr lang="ru-RU" sz="2800" dirty="0"/>
            </a:br>
            <a:r>
              <a:rPr lang="ru-RU" sz="2800" dirty="0"/>
              <a:t>Поливать цветы -1 чел.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370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7467600" cy="6069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«Ты-высказывания» </a:t>
            </a:r>
            <a:r>
              <a:rPr lang="ru-RU" sz="3200" dirty="0"/>
              <a:t>- такие фразы, где встречаются местоимения «ты», причем они создают впечатление вашей абсолютной правоты и неправоты другого человека: «Ты всегда оставляешь в комнате грязь». В результате ребенок чувствует, что он плохой, и обижается.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13694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«Я-высказывания» </a:t>
            </a:r>
            <a:r>
              <a:rPr lang="ru-RU" sz="3200" dirty="0"/>
              <a:t>- это когда вы говорите лишь о том, чего вы хотите, что чувствуете. «Я очень устала и огорчена, что ты не успел сделать домашнее задание к моему приходу. Как бы ты мог быстро решить эту проблему? » Этот способ решать проблемы менее конфликтен.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39677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467600" cy="5853264"/>
          </a:xfrm>
        </p:spPr>
        <p:txBody>
          <a:bodyPr>
            <a:normAutofit lnSpcReduction="10000"/>
          </a:bodyPr>
          <a:lstStyle/>
          <a:p>
            <a:r>
              <a:rPr lang="ru-RU" sz="2800" i="1" dirty="0"/>
              <a:t>«Ты-высказывания»     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1.Ты опять не прибрал(а)  в своей комнате.        </a:t>
            </a:r>
            <a:br>
              <a:rPr lang="ru-RU" sz="2800" dirty="0"/>
            </a:br>
            <a:r>
              <a:rPr lang="ru-RU" sz="2800" dirty="0"/>
              <a:t>Я думала, мы с тобой договорились о том, что уборку в комнате надо делать ежедневно</a:t>
            </a:r>
            <a:r>
              <a:rPr lang="ru-RU" sz="2800" dirty="0" smtClean="0"/>
              <a:t>.</a:t>
            </a:r>
          </a:p>
          <a:p>
            <a:r>
              <a:rPr lang="ru-RU" sz="2800" i="1" dirty="0" smtClean="0"/>
              <a:t>«Я-высказывания»</a:t>
            </a: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2.Как </a:t>
            </a:r>
            <a:r>
              <a:rPr lang="ru-RU" sz="2800" dirty="0"/>
              <a:t>ты посмел уйти в гости без моего согласия.     </a:t>
            </a:r>
            <a:br>
              <a:rPr lang="ru-RU" sz="2800" dirty="0"/>
            </a:br>
            <a:r>
              <a:rPr lang="ru-RU" sz="2800" dirty="0"/>
              <a:t>Когда ты принимаешь такие решения, не обсудив их  со мной, мне бывает обидно. В следующий раз не забудь посоветоваться со мной.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50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Родителям необходимо:</a:t>
            </a:r>
          </a:p>
          <a:p>
            <a:pPr marL="0" indent="0">
              <a:buNone/>
            </a:pPr>
            <a:r>
              <a:rPr lang="ru-RU" sz="2800" b="1" dirty="0"/>
              <a:t>1.</a:t>
            </a:r>
            <a:r>
              <a:rPr lang="ru-RU" sz="2800" dirty="0"/>
              <a:t>Учить ребенка самостоятельно выполнять домашние задания и правильно оценивать результаты своей деятельности.</a:t>
            </a:r>
            <a:br>
              <a:rPr lang="ru-RU" sz="2800" dirty="0"/>
            </a:br>
            <a:r>
              <a:rPr lang="ru-RU" sz="2800" b="1" dirty="0"/>
              <a:t>2.</a:t>
            </a:r>
            <a:r>
              <a:rPr lang="ru-RU" sz="2800" dirty="0"/>
              <a:t>Определить круг обязанностей ребёнка по дому. Быть последовательным в требовании их выполнения.</a:t>
            </a:r>
            <a:br>
              <a:rPr lang="ru-RU" sz="2800" dirty="0"/>
            </a:br>
            <a:r>
              <a:rPr lang="ru-RU" sz="2800" b="1" dirty="0"/>
              <a:t>3.</a:t>
            </a:r>
            <a:r>
              <a:rPr lang="ru-RU" sz="2800" dirty="0"/>
              <a:t>Обсудить дома с остальными членами семьи тексты памяток.</a:t>
            </a:r>
            <a:br>
              <a:rPr lang="ru-RU" sz="2800" dirty="0"/>
            </a:br>
            <a:r>
              <a:rPr lang="ru-RU" sz="2800" b="1" dirty="0"/>
              <a:t>4.</a:t>
            </a:r>
            <a:r>
              <a:rPr lang="ru-RU" sz="2800" dirty="0"/>
              <a:t>Следить за своими высказываниями в адрес ребенка, тренироваться в формулировании «Я-высказываний».</a:t>
            </a:r>
            <a:br>
              <a:rPr lang="ru-RU" sz="2800" dirty="0"/>
            </a:br>
            <a:r>
              <a:rPr lang="ru-RU" sz="2800" b="1" dirty="0"/>
              <a:t>5.</a:t>
            </a:r>
            <a:r>
              <a:rPr lang="ru-RU" sz="2800" dirty="0"/>
              <a:t>Составить график консультаций с психологом для желающих родителей.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636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5858625" cy="429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626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>
            <a:noAutofit/>
          </a:bodyPr>
          <a:lstStyle/>
          <a:p>
            <a:r>
              <a:rPr lang="ru-RU" sz="4000" dirty="0"/>
              <a:t>Девятилетний мальчик собрался сам приготовить себе еду и собрать рюкзак в школу. Но его мама была против этого, она сказала сыну, что он еще маленький, и сделала все сама.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26488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 rotWithShape="1">
          <a:blip r:embed="rId2"/>
          <a:srcRect l="34428" t="20930" r="20539" b="16279"/>
          <a:stretch/>
        </p:blipFill>
        <p:spPr bwMode="auto">
          <a:xfrm>
            <a:off x="395536" y="548680"/>
            <a:ext cx="7632848" cy="5832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75223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075240" cy="599728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Р</a:t>
            </a:r>
            <a:r>
              <a:rPr lang="ru-RU" sz="3600" b="1" dirty="0" smtClean="0">
                <a:solidFill>
                  <a:srgbClr val="FF0000"/>
                </a:solidFill>
              </a:rPr>
              <a:t>азвитие </a:t>
            </a:r>
            <a:r>
              <a:rPr lang="ru-RU" sz="3600" b="1" dirty="0">
                <a:solidFill>
                  <a:srgbClr val="FF0000"/>
                </a:solidFill>
              </a:rPr>
              <a:t>самостоятельности детей </a:t>
            </a:r>
            <a:r>
              <a:rPr lang="ru-RU" sz="3600" dirty="0"/>
              <a:t>– это забота об их будущем. 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186" y="2564904"/>
            <a:ext cx="4960845" cy="330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701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476672"/>
            <a:ext cx="8507288" cy="63813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Комплекс навыков самостоятельности школьников:</a:t>
            </a:r>
          </a:p>
          <a:p>
            <a:pPr marL="0" indent="0">
              <a:buNone/>
            </a:pPr>
            <a:r>
              <a:rPr lang="ru-RU" sz="2800" dirty="0"/>
              <a:t>Это означает, что ребенок может</a:t>
            </a:r>
            <a:r>
              <a:rPr lang="ru-RU" sz="2800" dirty="0" smtClean="0"/>
              <a:t>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- выполнять некоторые обязанности по дому;</a:t>
            </a:r>
            <a:br>
              <a:rPr lang="ru-RU" sz="2800" dirty="0"/>
            </a:br>
            <a:r>
              <a:rPr lang="ru-RU" sz="2800" dirty="0"/>
              <a:t>- самообслуживание;</a:t>
            </a:r>
            <a:br>
              <a:rPr lang="ru-RU" sz="2800" dirty="0"/>
            </a:br>
            <a:r>
              <a:rPr lang="ru-RU" sz="2800" dirty="0"/>
              <a:t>- сориентироваться в объеме заданий, которые ему предстоит выполнять;</a:t>
            </a:r>
            <a:br>
              <a:rPr lang="ru-RU" sz="2800" dirty="0"/>
            </a:br>
            <a:r>
              <a:rPr lang="ru-RU" sz="2800" dirty="0"/>
              <a:t>- спланировать очередность (порядок) действий: что он будет делать сначала, что потом и т.д.;</a:t>
            </a:r>
            <a:br>
              <a:rPr lang="ru-RU" sz="2800" dirty="0"/>
            </a:br>
            <a:r>
              <a:rPr lang="ru-RU" sz="2800" dirty="0"/>
              <a:t>- распределить время (представить, сколько приблизительно времени займет то или иное задание);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013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8147248" cy="5925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- понять, какая задача стоит перед ним при выполнении конкретного задания;</a:t>
            </a:r>
            <a:br>
              <a:rPr lang="ru-RU" sz="3200" dirty="0"/>
            </a:br>
            <a:r>
              <a:rPr lang="ru-RU" sz="3200" dirty="0"/>
              <a:t>- применить необходимые навыки и знания для выполнения той или иной задачи;</a:t>
            </a:r>
            <a:br>
              <a:rPr lang="ru-RU" sz="3200" dirty="0"/>
            </a:br>
            <a:r>
              <a:rPr lang="ru-RU" sz="3200" dirty="0"/>
              <a:t>- представить себе алгоритм действий, которые помогут ему в случае затруднения при выполнении задания.</a:t>
            </a:r>
            <a:br>
              <a:rPr lang="ru-RU" sz="3200" dirty="0"/>
            </a:b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289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075240" cy="614129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С</a:t>
            </a:r>
            <a:r>
              <a:rPr lang="ru-RU" sz="3200" b="1" dirty="0" smtClean="0">
                <a:solidFill>
                  <a:srgbClr val="FF0000"/>
                </a:solidFill>
              </a:rPr>
              <a:t>амостоятельность </a:t>
            </a:r>
            <a:r>
              <a:rPr lang="ru-RU" sz="3200" b="1" dirty="0">
                <a:solidFill>
                  <a:srgbClr val="FF0000"/>
                </a:solidFill>
              </a:rPr>
              <a:t>детей </a:t>
            </a:r>
            <a:r>
              <a:rPr lang="ru-RU" sz="3200" dirty="0"/>
              <a:t>– это результат ряда последовательных действий взрослых, прежде всего </a:t>
            </a:r>
            <a:r>
              <a:rPr lang="ru-RU" sz="3200" dirty="0" smtClean="0"/>
              <a:t>родителей.</a:t>
            </a:r>
            <a:endParaRPr lang="ru-RU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80928"/>
            <a:ext cx="5847366" cy="3650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5348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332656"/>
            <a:ext cx="7992888" cy="62133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Решения, предпринимаемые родителями:</a:t>
            </a:r>
          </a:p>
          <a:p>
            <a:pPr marL="0" indent="0">
              <a:buNone/>
            </a:pPr>
            <a:r>
              <a:rPr lang="ru-RU" sz="2800" b="1" dirty="0"/>
              <a:t>1. </a:t>
            </a:r>
            <a:r>
              <a:rPr lang="ru-RU" sz="2800" dirty="0"/>
              <a:t>Пытаются ввести строгую дисциплину примерно так: «За это ты будешь сидеть дома» или « Опять сделал это… За это я никогда тебе ничего ни куплю».</a:t>
            </a:r>
            <a:br>
              <a:rPr lang="ru-RU" sz="2800" dirty="0"/>
            </a:br>
            <a:r>
              <a:rPr lang="ru-RU" sz="2800" b="1" dirty="0"/>
              <a:t>2. </a:t>
            </a:r>
            <a:r>
              <a:rPr lang="ru-RU" sz="2800" dirty="0"/>
              <a:t>Договариваются с ребенком о разного рода поощрениях ( «Я буду платить тебе по 5 руб. за каждую хорошую отметку» или « Я разрешу тебе в выходные сходить в кино, погулять…,если будешь слушаться »).</a:t>
            </a:r>
            <a:br>
              <a:rPr lang="ru-RU" sz="2800" dirty="0"/>
            </a:br>
            <a:r>
              <a:rPr lang="ru-RU" sz="2800" b="1" dirty="0"/>
              <a:t>3. </a:t>
            </a:r>
            <a:r>
              <a:rPr lang="ru-RU" sz="2800" dirty="0"/>
              <a:t>Читают нравоучения: «Вырывать страницы дневника плохо, ты не должен этого делать» или «Не смей так разговаривать с бабушкой</a:t>
            </a:r>
            <a:r>
              <a:rPr lang="ru-RU" sz="2800" dirty="0" smtClean="0"/>
              <a:t>!».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52863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003232" cy="621330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b="1" dirty="0"/>
              <a:t>4. </a:t>
            </a:r>
            <a:r>
              <a:rPr lang="ru-RU" sz="2800" dirty="0"/>
              <a:t>Начинают осуществлять строгий контроль: «Я буду провожать тебя до школы, если ты будешь опаздывать на уроки» или «Я буду каждую неделю ходить к классному руководителю и узнавать о твоих оценках» и т.п</a:t>
            </a:r>
            <a:r>
              <a:rPr lang="ru-RU" sz="2800" dirty="0" smtClean="0"/>
              <a:t>.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5</a:t>
            </a:r>
            <a:r>
              <a:rPr lang="ru-RU" sz="2800" b="1" dirty="0"/>
              <a:t>. </a:t>
            </a:r>
            <a:r>
              <a:rPr lang="ru-RU" sz="2800" dirty="0"/>
              <a:t>Устраивают беседы «по душам»: «Почему ты это хочешь делать? Давай обсудим» или «За что ты обижаешь маму, объясни причины».</a:t>
            </a:r>
            <a:br>
              <a:rPr lang="ru-RU" sz="2800" dirty="0"/>
            </a:br>
            <a:r>
              <a:rPr lang="ru-RU" sz="2800" b="1" dirty="0"/>
              <a:t>6. </a:t>
            </a:r>
            <a:r>
              <a:rPr lang="ru-RU" sz="2800" dirty="0"/>
              <a:t>Посещают психологическую консультацию с ребёнком.</a:t>
            </a:r>
            <a:br>
              <a:rPr lang="ru-RU" sz="2800" dirty="0"/>
            </a:br>
            <a:r>
              <a:rPr lang="ru-RU" sz="2800" b="1" dirty="0"/>
              <a:t>7. </a:t>
            </a:r>
            <a:r>
              <a:rPr lang="ru-RU" sz="2800" dirty="0"/>
              <a:t>Обращаются за помощью к учителю.</a:t>
            </a:r>
            <a:br>
              <a:rPr lang="ru-RU" sz="2800" dirty="0"/>
            </a:br>
            <a:r>
              <a:rPr lang="ru-RU" sz="2800" b="1" dirty="0"/>
              <a:t>8. </a:t>
            </a:r>
            <a:r>
              <a:rPr lang="ru-RU" sz="2800" dirty="0"/>
              <a:t>Ведут вместе с ребёнком дневник его успехов и неудач, поощряют успехи, анализируют неудачи.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53322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</TotalTime>
  <Words>354</Words>
  <Application>Microsoft Office PowerPoint</Application>
  <PresentationFormat>Экран (4:3)</PresentationFormat>
  <Paragraphs>26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«Мой ребёнок становится взрослым»: «Воспитание самостоятельности»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ребёнок становится взрослым»: «Воспитание самостоятельности» </dc:title>
  <dc:creator>Лидия</dc:creator>
  <cp:lastModifiedBy>Лидия</cp:lastModifiedBy>
  <cp:revision>3</cp:revision>
  <dcterms:created xsi:type="dcterms:W3CDTF">2023-02-19T06:21:37Z</dcterms:created>
  <dcterms:modified xsi:type="dcterms:W3CDTF">2023-02-19T06:53:31Z</dcterms:modified>
</cp:coreProperties>
</file>