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0" r:id="rId3"/>
    <p:sldId id="271" r:id="rId4"/>
    <p:sldId id="272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30" autoAdjust="0"/>
  </p:normalViewPr>
  <p:slideViewPr>
    <p:cSldViewPr>
      <p:cViewPr varScale="1">
        <p:scale>
          <a:sx n="55" d="100"/>
          <a:sy n="55" d="100"/>
        </p:scale>
        <p:origin x="-80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D42E076-0D45-4370-9000-4A9921D4F6C2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15313B5-8100-44EC-A1CC-C8391E523DAA}">
      <dgm:prSet phldrT="[Текст]" custT="1"/>
      <dgm:spPr/>
      <dgm:t>
        <a:bodyPr/>
        <a:lstStyle/>
        <a:p>
          <a:r>
            <a: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Имидж</a:t>
          </a:r>
          <a:endParaRPr lang="ru-RU" sz="3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0E508AF-F431-4028-AFAF-BE2F974CEA48}" type="parTrans" cxnId="{A9E9DA1E-7697-4DE2-8827-D978ED96E08C}">
      <dgm:prSet/>
      <dgm:spPr/>
      <dgm:t>
        <a:bodyPr/>
        <a:lstStyle/>
        <a:p>
          <a:endParaRPr lang="ru-RU"/>
        </a:p>
      </dgm:t>
    </dgm:pt>
    <dgm:pt modelId="{AF369E02-F73B-42FC-BB56-75E3FE3AF184}" type="sibTrans" cxnId="{A9E9DA1E-7697-4DE2-8827-D978ED96E08C}">
      <dgm:prSet/>
      <dgm:spPr/>
      <dgm:t>
        <a:bodyPr/>
        <a:lstStyle/>
        <a:p>
          <a:endParaRPr lang="ru-RU"/>
        </a:p>
      </dgm:t>
    </dgm:pt>
    <dgm:pt modelId="{AE84A45C-426B-4733-99E8-129BD6B76D85}">
      <dgm:prSet phldrT="[Текст]"/>
      <dgm:spPr/>
      <dgm:t>
        <a:bodyPr/>
        <a:lstStyle/>
        <a:p>
          <a:r>
            <a:rPr lang="ru-RU" b="1" i="0" dirty="0" smtClean="0"/>
            <a:t>Внешняя составляющая </a:t>
          </a:r>
        </a:p>
        <a:p>
          <a:r>
            <a:rPr lang="ru-RU" b="0" i="0" dirty="0" smtClean="0"/>
            <a:t>множество качеств от обуви до прически, включая мимику, манеры, костюм, походку, голос, жесты.</a:t>
          </a:r>
          <a:endParaRPr lang="ru-RU" dirty="0"/>
        </a:p>
      </dgm:t>
    </dgm:pt>
    <dgm:pt modelId="{BE140746-C94E-4006-A621-3E9CEAE4491B}" type="parTrans" cxnId="{0D16589B-CAA8-4C2D-AD2C-7584ED374A1B}">
      <dgm:prSet/>
      <dgm:spPr/>
      <dgm:t>
        <a:bodyPr/>
        <a:lstStyle/>
        <a:p>
          <a:endParaRPr lang="ru-RU"/>
        </a:p>
      </dgm:t>
    </dgm:pt>
    <dgm:pt modelId="{F8AE8696-2E44-4D24-B0D6-72C627819849}" type="sibTrans" cxnId="{0D16589B-CAA8-4C2D-AD2C-7584ED374A1B}">
      <dgm:prSet/>
      <dgm:spPr/>
      <dgm:t>
        <a:bodyPr/>
        <a:lstStyle/>
        <a:p>
          <a:endParaRPr lang="ru-RU"/>
        </a:p>
      </dgm:t>
    </dgm:pt>
    <dgm:pt modelId="{205DB035-2B1C-4B4E-9F7C-44A8C09FAAD8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b="1" dirty="0" smtClean="0"/>
            <a:t>Внутренняя составляющая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менталитет, т. е. образ мыслей, интеллект, профессионализм, интересы, ценности</a:t>
          </a:r>
        </a:p>
        <a:p>
          <a:pPr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8A560968-A30F-4241-988B-D1A68DC05A4B}" type="sibTrans" cxnId="{2B7C0F24-3EE7-4473-990B-B601A62DD941}">
      <dgm:prSet/>
      <dgm:spPr/>
      <dgm:t>
        <a:bodyPr/>
        <a:lstStyle/>
        <a:p>
          <a:endParaRPr lang="ru-RU"/>
        </a:p>
      </dgm:t>
    </dgm:pt>
    <dgm:pt modelId="{90E406B9-9E48-47C8-8277-AE6362126609}" type="parTrans" cxnId="{2B7C0F24-3EE7-4473-990B-B601A62DD941}">
      <dgm:prSet/>
      <dgm:spPr/>
      <dgm:t>
        <a:bodyPr/>
        <a:lstStyle/>
        <a:p>
          <a:endParaRPr lang="ru-RU"/>
        </a:p>
      </dgm:t>
    </dgm:pt>
    <dgm:pt modelId="{B3980447-78BA-4C33-86A8-28A07A44E648}" type="pres">
      <dgm:prSet presAssocID="{4D42E076-0D45-4370-9000-4A9921D4F6C2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7F25265-7B33-4E6C-B16C-D87295453200}" type="pres">
      <dgm:prSet presAssocID="{515313B5-8100-44EC-A1CC-C8391E523DAA}" presName="hierRoot1" presStyleCnt="0"/>
      <dgm:spPr/>
    </dgm:pt>
    <dgm:pt modelId="{282957F4-528D-445D-AF74-0E63A7E3603C}" type="pres">
      <dgm:prSet presAssocID="{515313B5-8100-44EC-A1CC-C8391E523DAA}" presName="composite" presStyleCnt="0"/>
      <dgm:spPr/>
    </dgm:pt>
    <dgm:pt modelId="{CCF13E1E-1277-411D-804A-6960BB1BAE90}" type="pres">
      <dgm:prSet presAssocID="{515313B5-8100-44EC-A1CC-C8391E523DAA}" presName="background" presStyleLbl="node0" presStyleIdx="0" presStyleCnt="1"/>
      <dgm:spPr/>
    </dgm:pt>
    <dgm:pt modelId="{6A4B03C6-BBFA-446B-800A-E3B9E5968444}" type="pres">
      <dgm:prSet presAssocID="{515313B5-8100-44EC-A1CC-C8391E523DAA}" presName="text" presStyleLbl="fgAcc0" presStyleIdx="0" presStyleCnt="1" custScaleX="144884" custScaleY="85804" custLinFactNeighborX="-3787" custLinFactNeighborY="-4458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8950C0D-8601-4BCA-8C18-66E0FD38AC9A}" type="pres">
      <dgm:prSet presAssocID="{515313B5-8100-44EC-A1CC-C8391E523DAA}" presName="hierChild2" presStyleCnt="0"/>
      <dgm:spPr/>
    </dgm:pt>
    <dgm:pt modelId="{63F2230D-F26D-4578-A670-09FBD3E7F371}" type="pres">
      <dgm:prSet presAssocID="{BE140746-C94E-4006-A621-3E9CEAE4491B}" presName="Name10" presStyleLbl="parChTrans1D2" presStyleIdx="0" presStyleCnt="2"/>
      <dgm:spPr/>
      <dgm:t>
        <a:bodyPr/>
        <a:lstStyle/>
        <a:p>
          <a:endParaRPr lang="ru-RU"/>
        </a:p>
      </dgm:t>
    </dgm:pt>
    <dgm:pt modelId="{8739D32A-B68F-4C2A-A62E-169978900B5E}" type="pres">
      <dgm:prSet presAssocID="{AE84A45C-426B-4733-99E8-129BD6B76D85}" presName="hierRoot2" presStyleCnt="0"/>
      <dgm:spPr/>
    </dgm:pt>
    <dgm:pt modelId="{04C1C284-8C99-453B-8D90-29E9820D6E39}" type="pres">
      <dgm:prSet presAssocID="{AE84A45C-426B-4733-99E8-129BD6B76D85}" presName="composite2" presStyleCnt="0"/>
      <dgm:spPr/>
    </dgm:pt>
    <dgm:pt modelId="{8407A02A-1D8A-42DA-828B-6F3E270F9EF3}" type="pres">
      <dgm:prSet presAssocID="{AE84A45C-426B-4733-99E8-129BD6B76D85}" presName="background2" presStyleLbl="node2" presStyleIdx="0" presStyleCnt="2"/>
      <dgm:spPr/>
    </dgm:pt>
    <dgm:pt modelId="{4268CD39-6EC6-49A8-8055-699BA3294950}" type="pres">
      <dgm:prSet presAssocID="{AE84A45C-426B-4733-99E8-129BD6B76D85}" presName="text2" presStyleLbl="fgAcc2" presStyleIdx="0" presStyleCnt="2" custScaleX="128583" custScaleY="148458" custLinFactNeighborX="498" custLinFactNeighborY="1230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FCB38BD-E57D-4499-94ED-7D5FC0089543}" type="pres">
      <dgm:prSet presAssocID="{AE84A45C-426B-4733-99E8-129BD6B76D85}" presName="hierChild3" presStyleCnt="0"/>
      <dgm:spPr/>
    </dgm:pt>
    <dgm:pt modelId="{96BFD413-2A64-4BE7-8D4E-65DD9E806C87}" type="pres">
      <dgm:prSet presAssocID="{90E406B9-9E48-47C8-8277-AE6362126609}" presName="Name10" presStyleLbl="parChTrans1D2" presStyleIdx="1" presStyleCnt="2"/>
      <dgm:spPr/>
      <dgm:t>
        <a:bodyPr/>
        <a:lstStyle/>
        <a:p>
          <a:endParaRPr lang="ru-RU"/>
        </a:p>
      </dgm:t>
    </dgm:pt>
    <dgm:pt modelId="{81788E66-5DD2-4421-83D3-B19A71D680DF}" type="pres">
      <dgm:prSet presAssocID="{205DB035-2B1C-4B4E-9F7C-44A8C09FAAD8}" presName="hierRoot2" presStyleCnt="0"/>
      <dgm:spPr/>
    </dgm:pt>
    <dgm:pt modelId="{D0995F90-6C0C-4DAD-84D6-6F95A4D0FE06}" type="pres">
      <dgm:prSet presAssocID="{205DB035-2B1C-4B4E-9F7C-44A8C09FAAD8}" presName="composite2" presStyleCnt="0"/>
      <dgm:spPr/>
    </dgm:pt>
    <dgm:pt modelId="{54EADC2A-0A9A-4D95-98B3-F8CD8AFF3EE6}" type="pres">
      <dgm:prSet presAssocID="{205DB035-2B1C-4B4E-9F7C-44A8C09FAAD8}" presName="background2" presStyleLbl="node2" presStyleIdx="1" presStyleCnt="2"/>
      <dgm:spPr/>
    </dgm:pt>
    <dgm:pt modelId="{FC189973-0A5D-49CF-BD26-48058E6DCFFC}" type="pres">
      <dgm:prSet presAssocID="{205DB035-2B1C-4B4E-9F7C-44A8C09FAAD8}" presName="text2" presStyleLbl="fgAcc2" presStyleIdx="1" presStyleCnt="2" custScaleX="141752" custScaleY="15143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E76756C-6957-44ED-8296-25E9A47E6164}" type="pres">
      <dgm:prSet presAssocID="{205DB035-2B1C-4B4E-9F7C-44A8C09FAAD8}" presName="hierChild3" presStyleCnt="0"/>
      <dgm:spPr/>
    </dgm:pt>
  </dgm:ptLst>
  <dgm:cxnLst>
    <dgm:cxn modelId="{A9E9DA1E-7697-4DE2-8827-D978ED96E08C}" srcId="{4D42E076-0D45-4370-9000-4A9921D4F6C2}" destId="{515313B5-8100-44EC-A1CC-C8391E523DAA}" srcOrd="0" destOrd="0" parTransId="{A0E508AF-F431-4028-AFAF-BE2F974CEA48}" sibTransId="{AF369E02-F73B-42FC-BB56-75E3FE3AF184}"/>
    <dgm:cxn modelId="{879C973D-D92F-4F8D-8F9E-9A4D223DE998}" type="presOf" srcId="{515313B5-8100-44EC-A1CC-C8391E523DAA}" destId="{6A4B03C6-BBFA-446B-800A-E3B9E5968444}" srcOrd="0" destOrd="0" presId="urn:microsoft.com/office/officeart/2005/8/layout/hierarchy1"/>
    <dgm:cxn modelId="{494CCEB6-8B9A-4A51-A7FC-EF70399A0732}" type="presOf" srcId="{90E406B9-9E48-47C8-8277-AE6362126609}" destId="{96BFD413-2A64-4BE7-8D4E-65DD9E806C87}" srcOrd="0" destOrd="0" presId="urn:microsoft.com/office/officeart/2005/8/layout/hierarchy1"/>
    <dgm:cxn modelId="{C0C7B6CB-94CF-4214-887C-17E753D745D4}" type="presOf" srcId="{205DB035-2B1C-4B4E-9F7C-44A8C09FAAD8}" destId="{FC189973-0A5D-49CF-BD26-48058E6DCFFC}" srcOrd="0" destOrd="0" presId="urn:microsoft.com/office/officeart/2005/8/layout/hierarchy1"/>
    <dgm:cxn modelId="{8B83C0D0-7CF2-42CF-85F6-4786B5E5261E}" type="presOf" srcId="{AE84A45C-426B-4733-99E8-129BD6B76D85}" destId="{4268CD39-6EC6-49A8-8055-699BA3294950}" srcOrd="0" destOrd="0" presId="urn:microsoft.com/office/officeart/2005/8/layout/hierarchy1"/>
    <dgm:cxn modelId="{2B7C0F24-3EE7-4473-990B-B601A62DD941}" srcId="{515313B5-8100-44EC-A1CC-C8391E523DAA}" destId="{205DB035-2B1C-4B4E-9F7C-44A8C09FAAD8}" srcOrd="1" destOrd="0" parTransId="{90E406B9-9E48-47C8-8277-AE6362126609}" sibTransId="{8A560968-A30F-4241-988B-D1A68DC05A4B}"/>
    <dgm:cxn modelId="{14A5F78C-D0FD-4D02-950A-33AB06E22ADD}" type="presOf" srcId="{BE140746-C94E-4006-A621-3E9CEAE4491B}" destId="{63F2230D-F26D-4578-A670-09FBD3E7F371}" srcOrd="0" destOrd="0" presId="urn:microsoft.com/office/officeart/2005/8/layout/hierarchy1"/>
    <dgm:cxn modelId="{BCC62C9F-97AC-4F46-A0AA-F76E460C3E08}" type="presOf" srcId="{4D42E076-0D45-4370-9000-4A9921D4F6C2}" destId="{B3980447-78BA-4C33-86A8-28A07A44E648}" srcOrd="0" destOrd="0" presId="urn:microsoft.com/office/officeart/2005/8/layout/hierarchy1"/>
    <dgm:cxn modelId="{0D16589B-CAA8-4C2D-AD2C-7584ED374A1B}" srcId="{515313B5-8100-44EC-A1CC-C8391E523DAA}" destId="{AE84A45C-426B-4733-99E8-129BD6B76D85}" srcOrd="0" destOrd="0" parTransId="{BE140746-C94E-4006-A621-3E9CEAE4491B}" sibTransId="{F8AE8696-2E44-4D24-B0D6-72C627819849}"/>
    <dgm:cxn modelId="{1EAD65AE-9497-4166-8510-7AAF064097E3}" type="presParOf" srcId="{B3980447-78BA-4C33-86A8-28A07A44E648}" destId="{77F25265-7B33-4E6C-B16C-D87295453200}" srcOrd="0" destOrd="0" presId="urn:microsoft.com/office/officeart/2005/8/layout/hierarchy1"/>
    <dgm:cxn modelId="{A3822ECB-55D5-4546-897B-94FB070385EE}" type="presParOf" srcId="{77F25265-7B33-4E6C-B16C-D87295453200}" destId="{282957F4-528D-445D-AF74-0E63A7E3603C}" srcOrd="0" destOrd="0" presId="urn:microsoft.com/office/officeart/2005/8/layout/hierarchy1"/>
    <dgm:cxn modelId="{FB71FB7D-AA79-4E5A-BF55-C2E6334A8E06}" type="presParOf" srcId="{282957F4-528D-445D-AF74-0E63A7E3603C}" destId="{CCF13E1E-1277-411D-804A-6960BB1BAE90}" srcOrd="0" destOrd="0" presId="urn:microsoft.com/office/officeart/2005/8/layout/hierarchy1"/>
    <dgm:cxn modelId="{28D64E08-779F-467A-B02A-50B01C296152}" type="presParOf" srcId="{282957F4-528D-445D-AF74-0E63A7E3603C}" destId="{6A4B03C6-BBFA-446B-800A-E3B9E5968444}" srcOrd="1" destOrd="0" presId="urn:microsoft.com/office/officeart/2005/8/layout/hierarchy1"/>
    <dgm:cxn modelId="{12CE7425-EECF-4DD1-A871-353D9930EBAD}" type="presParOf" srcId="{77F25265-7B33-4E6C-B16C-D87295453200}" destId="{A8950C0D-8601-4BCA-8C18-66E0FD38AC9A}" srcOrd="1" destOrd="0" presId="urn:microsoft.com/office/officeart/2005/8/layout/hierarchy1"/>
    <dgm:cxn modelId="{8839AC75-CE28-4EC5-ADBB-58554A2B92C9}" type="presParOf" srcId="{A8950C0D-8601-4BCA-8C18-66E0FD38AC9A}" destId="{63F2230D-F26D-4578-A670-09FBD3E7F371}" srcOrd="0" destOrd="0" presId="urn:microsoft.com/office/officeart/2005/8/layout/hierarchy1"/>
    <dgm:cxn modelId="{636620B4-B3D7-440B-BBAC-A56A5BE5D6D6}" type="presParOf" srcId="{A8950C0D-8601-4BCA-8C18-66E0FD38AC9A}" destId="{8739D32A-B68F-4C2A-A62E-169978900B5E}" srcOrd="1" destOrd="0" presId="urn:microsoft.com/office/officeart/2005/8/layout/hierarchy1"/>
    <dgm:cxn modelId="{C2ACDBF8-9A9E-4393-9D21-A42B61F08562}" type="presParOf" srcId="{8739D32A-B68F-4C2A-A62E-169978900B5E}" destId="{04C1C284-8C99-453B-8D90-29E9820D6E39}" srcOrd="0" destOrd="0" presId="urn:microsoft.com/office/officeart/2005/8/layout/hierarchy1"/>
    <dgm:cxn modelId="{493AC038-8FF1-4E48-835D-51840C7DCFD5}" type="presParOf" srcId="{04C1C284-8C99-453B-8D90-29E9820D6E39}" destId="{8407A02A-1D8A-42DA-828B-6F3E270F9EF3}" srcOrd="0" destOrd="0" presId="urn:microsoft.com/office/officeart/2005/8/layout/hierarchy1"/>
    <dgm:cxn modelId="{5F26BB7F-CADD-457E-BE19-5A632366A0F0}" type="presParOf" srcId="{04C1C284-8C99-453B-8D90-29E9820D6E39}" destId="{4268CD39-6EC6-49A8-8055-699BA3294950}" srcOrd="1" destOrd="0" presId="urn:microsoft.com/office/officeart/2005/8/layout/hierarchy1"/>
    <dgm:cxn modelId="{1F028DB0-62CE-4CDB-806F-D8EC40E073D0}" type="presParOf" srcId="{8739D32A-B68F-4C2A-A62E-169978900B5E}" destId="{BFCB38BD-E57D-4499-94ED-7D5FC0089543}" srcOrd="1" destOrd="0" presId="urn:microsoft.com/office/officeart/2005/8/layout/hierarchy1"/>
    <dgm:cxn modelId="{3CBAD561-8FCA-4976-8F4B-FCF13F46C2ED}" type="presParOf" srcId="{A8950C0D-8601-4BCA-8C18-66E0FD38AC9A}" destId="{96BFD413-2A64-4BE7-8D4E-65DD9E806C87}" srcOrd="2" destOrd="0" presId="urn:microsoft.com/office/officeart/2005/8/layout/hierarchy1"/>
    <dgm:cxn modelId="{5731665C-B519-4F6A-9F29-4952BFA2D5B3}" type="presParOf" srcId="{A8950C0D-8601-4BCA-8C18-66E0FD38AC9A}" destId="{81788E66-5DD2-4421-83D3-B19A71D680DF}" srcOrd="3" destOrd="0" presId="urn:microsoft.com/office/officeart/2005/8/layout/hierarchy1"/>
    <dgm:cxn modelId="{ED092E54-E849-47D4-9CB1-42E9484F6A1B}" type="presParOf" srcId="{81788E66-5DD2-4421-83D3-B19A71D680DF}" destId="{D0995F90-6C0C-4DAD-84D6-6F95A4D0FE06}" srcOrd="0" destOrd="0" presId="urn:microsoft.com/office/officeart/2005/8/layout/hierarchy1"/>
    <dgm:cxn modelId="{AA713175-B7CA-4207-940C-BE28346F98F7}" type="presParOf" srcId="{D0995F90-6C0C-4DAD-84D6-6F95A4D0FE06}" destId="{54EADC2A-0A9A-4D95-98B3-F8CD8AFF3EE6}" srcOrd="0" destOrd="0" presId="urn:microsoft.com/office/officeart/2005/8/layout/hierarchy1"/>
    <dgm:cxn modelId="{A8B4E26D-1425-4955-AE00-1859CEF51E1E}" type="presParOf" srcId="{D0995F90-6C0C-4DAD-84D6-6F95A4D0FE06}" destId="{FC189973-0A5D-49CF-BD26-48058E6DCFFC}" srcOrd="1" destOrd="0" presId="urn:microsoft.com/office/officeart/2005/8/layout/hierarchy1"/>
    <dgm:cxn modelId="{D0760F99-3B19-45FD-A358-AEFF52A76DA4}" type="presParOf" srcId="{81788E66-5DD2-4421-83D3-B19A71D680DF}" destId="{AE76756C-6957-44ED-8296-25E9A47E6164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662CCC7-A660-4266-9BB6-2BA1044043BB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95814819-B15F-44F4-A01A-2A754D6DF709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Большинство родителей желают, чтобы садиком, в который они водят свое драгоценное чадо, заведовала добрая, отзывчивая, хозяйственная и исключительно умная женщина. </a:t>
          </a:r>
          <a:endParaRPr lang="ru-RU" dirty="0">
            <a:solidFill>
              <a:schemeClr val="tx1"/>
            </a:solidFill>
          </a:endParaRPr>
        </a:p>
      </dgm:t>
    </dgm:pt>
    <dgm:pt modelId="{31825E38-3841-40D0-841D-70247F69DEB3}" type="parTrans" cxnId="{2A42FDB6-D66D-4585-ACBA-02C2872903AF}">
      <dgm:prSet/>
      <dgm:spPr/>
      <dgm:t>
        <a:bodyPr/>
        <a:lstStyle/>
        <a:p>
          <a:endParaRPr lang="ru-RU"/>
        </a:p>
      </dgm:t>
    </dgm:pt>
    <dgm:pt modelId="{38969E61-101F-4520-A71E-6EFD2CAC633B}" type="sibTrans" cxnId="{2A42FDB6-D66D-4585-ACBA-02C2872903AF}">
      <dgm:prSet/>
      <dgm:spPr/>
      <dgm:t>
        <a:bodyPr/>
        <a:lstStyle/>
        <a:p>
          <a:endParaRPr lang="ru-RU"/>
        </a:p>
      </dgm:t>
    </dgm:pt>
    <dgm:pt modelId="{A9766F53-9B35-4D35-9553-A4FC9674D0AA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Сотрудники и коллеги оценивают в руководителе, прежде всего, профессиональные качества. Образованность, компетентность, </a:t>
          </a:r>
          <a:r>
            <a:rPr lang="ru-RU" dirty="0" err="1" smtClean="0">
              <a:solidFill>
                <a:schemeClr val="tx1"/>
              </a:solidFill>
            </a:rPr>
            <a:t>коммуникативность</a:t>
          </a:r>
          <a:r>
            <a:rPr lang="ru-RU" dirty="0" smtClean="0">
              <a:solidFill>
                <a:schemeClr val="tx1"/>
              </a:solidFill>
            </a:rPr>
            <a:t>, объективность, культура общения, организаторские способности, финансовая и экономическая грамотность, </a:t>
          </a:r>
          <a:r>
            <a:rPr lang="ru-RU" dirty="0" err="1" smtClean="0">
              <a:solidFill>
                <a:schemeClr val="tx1"/>
              </a:solidFill>
            </a:rPr>
            <a:t>амбициозность</a:t>
          </a:r>
          <a:r>
            <a:rPr lang="ru-RU" dirty="0" smtClean="0">
              <a:solidFill>
                <a:schemeClr val="tx1"/>
              </a:solidFill>
            </a:rPr>
            <a:t> и ответственность.</a:t>
          </a:r>
          <a:endParaRPr lang="ru-RU" dirty="0">
            <a:solidFill>
              <a:schemeClr val="tx1"/>
            </a:solidFill>
          </a:endParaRPr>
        </a:p>
      </dgm:t>
    </dgm:pt>
    <dgm:pt modelId="{308C9974-0F99-4DF0-9B68-D25AC06080C6}" type="parTrans" cxnId="{30775DE7-CEAF-4A04-B07A-C6407E126B46}">
      <dgm:prSet/>
      <dgm:spPr/>
      <dgm:t>
        <a:bodyPr/>
        <a:lstStyle/>
        <a:p>
          <a:endParaRPr lang="ru-RU"/>
        </a:p>
      </dgm:t>
    </dgm:pt>
    <dgm:pt modelId="{72D4DB48-B7C4-4D0C-A12E-7F6D48E3C74E}" type="sibTrans" cxnId="{30775DE7-CEAF-4A04-B07A-C6407E126B46}">
      <dgm:prSet/>
      <dgm:spPr/>
      <dgm:t>
        <a:bodyPr/>
        <a:lstStyle/>
        <a:p>
          <a:endParaRPr lang="ru-RU"/>
        </a:p>
      </dgm:t>
    </dgm:pt>
    <dgm:pt modelId="{952BCA5C-5828-476C-8D9B-C4B2988A6FEE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Дети хотят видеть руководителя улыбчивой, яркой, доброй, помогающей, красиво одетой и приятно пахнущей женщиной.</a:t>
          </a:r>
          <a:endParaRPr lang="ru-RU" sz="2000" dirty="0">
            <a:solidFill>
              <a:schemeClr val="tx1"/>
            </a:solidFill>
          </a:endParaRPr>
        </a:p>
      </dgm:t>
    </dgm:pt>
    <dgm:pt modelId="{50C6BD9C-476A-461F-9394-08697BE450FE}" type="parTrans" cxnId="{B99F8D44-B542-40EF-87C4-E20174931F76}">
      <dgm:prSet/>
      <dgm:spPr/>
      <dgm:t>
        <a:bodyPr/>
        <a:lstStyle/>
        <a:p>
          <a:endParaRPr lang="ru-RU"/>
        </a:p>
      </dgm:t>
    </dgm:pt>
    <dgm:pt modelId="{48E87919-33BA-4454-9E21-E070D7EDFAC4}" type="sibTrans" cxnId="{B99F8D44-B542-40EF-87C4-E20174931F76}">
      <dgm:prSet/>
      <dgm:spPr/>
      <dgm:t>
        <a:bodyPr/>
        <a:lstStyle/>
        <a:p>
          <a:endParaRPr lang="ru-RU"/>
        </a:p>
      </dgm:t>
    </dgm:pt>
    <dgm:pt modelId="{98739D82-D966-4612-805D-615284DD3B86}" type="pres">
      <dgm:prSet presAssocID="{D662CCC7-A660-4266-9BB6-2BA1044043BB}" presName="linearFlow" presStyleCnt="0">
        <dgm:presLayoutVars>
          <dgm:dir/>
          <dgm:resizeHandles val="exact"/>
        </dgm:presLayoutVars>
      </dgm:prSet>
      <dgm:spPr/>
    </dgm:pt>
    <dgm:pt modelId="{1DB60D7F-D9D2-4270-A169-5738468887EF}" type="pres">
      <dgm:prSet presAssocID="{95814819-B15F-44F4-A01A-2A754D6DF709}" presName="composite" presStyleCnt="0"/>
      <dgm:spPr/>
    </dgm:pt>
    <dgm:pt modelId="{FF8035E7-DCB4-46F2-83F6-5049C3F3D054}" type="pres">
      <dgm:prSet presAssocID="{95814819-B15F-44F4-A01A-2A754D6DF709}" presName="imgShp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F9C1765D-527F-4114-87F2-290814EE7402}" type="pres">
      <dgm:prSet presAssocID="{95814819-B15F-44F4-A01A-2A754D6DF709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43E38C-4DFF-4083-BD65-17B1B8A352D8}" type="pres">
      <dgm:prSet presAssocID="{38969E61-101F-4520-A71E-6EFD2CAC633B}" presName="spacing" presStyleCnt="0"/>
      <dgm:spPr/>
    </dgm:pt>
    <dgm:pt modelId="{C919E10B-DC70-46EC-87DC-43CE2538CB35}" type="pres">
      <dgm:prSet presAssocID="{A9766F53-9B35-4D35-9553-A4FC9674D0AA}" presName="composite" presStyleCnt="0"/>
      <dgm:spPr/>
    </dgm:pt>
    <dgm:pt modelId="{75951AC0-6BDF-4A34-ADAC-4CBA96ABC870}" type="pres">
      <dgm:prSet presAssocID="{A9766F53-9B35-4D35-9553-A4FC9674D0AA}" presName="imgShp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21C64E4A-4AFC-4573-9511-77B90965E51A}" type="pres">
      <dgm:prSet presAssocID="{A9766F53-9B35-4D35-9553-A4FC9674D0AA}" presName="txShp" presStyleLbl="node1" presStyleIdx="1" presStyleCnt="3" custScaleY="1316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E22CDF-770B-428E-AE90-22FC6BE3354A}" type="pres">
      <dgm:prSet presAssocID="{72D4DB48-B7C4-4D0C-A12E-7F6D48E3C74E}" presName="spacing" presStyleCnt="0"/>
      <dgm:spPr/>
    </dgm:pt>
    <dgm:pt modelId="{DCCA6DE5-806C-4D06-89C9-019B89C689E9}" type="pres">
      <dgm:prSet presAssocID="{952BCA5C-5828-476C-8D9B-C4B2988A6FEE}" presName="composite" presStyleCnt="0"/>
      <dgm:spPr/>
    </dgm:pt>
    <dgm:pt modelId="{7D7676DE-5033-4E01-87FF-821DB9B0CE6D}" type="pres">
      <dgm:prSet presAssocID="{952BCA5C-5828-476C-8D9B-C4B2988A6FEE}" presName="imgShp" presStyleLbl="fgImgPlace1" presStyleIdx="2" presStyleCnt="3" custLinFactNeighborX="-3810" custLinFactNeighborY="28287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88CF2B1C-5526-4DD1-9521-C1BFEB259749}" type="pres">
      <dgm:prSet presAssocID="{952BCA5C-5828-476C-8D9B-C4B2988A6FEE}" presName="txShp" presStyleLbl="node1" presStyleIdx="2" presStyleCnt="3" custScaleY="674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A42FDB6-D66D-4585-ACBA-02C2872903AF}" srcId="{D662CCC7-A660-4266-9BB6-2BA1044043BB}" destId="{95814819-B15F-44F4-A01A-2A754D6DF709}" srcOrd="0" destOrd="0" parTransId="{31825E38-3841-40D0-841D-70247F69DEB3}" sibTransId="{38969E61-101F-4520-A71E-6EFD2CAC633B}"/>
    <dgm:cxn modelId="{30775DE7-CEAF-4A04-B07A-C6407E126B46}" srcId="{D662CCC7-A660-4266-9BB6-2BA1044043BB}" destId="{A9766F53-9B35-4D35-9553-A4FC9674D0AA}" srcOrd="1" destOrd="0" parTransId="{308C9974-0F99-4DF0-9B68-D25AC06080C6}" sibTransId="{72D4DB48-B7C4-4D0C-A12E-7F6D48E3C74E}"/>
    <dgm:cxn modelId="{13487353-CC5F-47B1-8C3F-F6004459AE8E}" type="presOf" srcId="{95814819-B15F-44F4-A01A-2A754D6DF709}" destId="{F9C1765D-527F-4114-87F2-290814EE7402}" srcOrd="0" destOrd="0" presId="urn:microsoft.com/office/officeart/2005/8/layout/vList3"/>
    <dgm:cxn modelId="{610AB1D4-4516-4919-BDE1-780777E3E763}" type="presOf" srcId="{D662CCC7-A660-4266-9BB6-2BA1044043BB}" destId="{98739D82-D966-4612-805D-615284DD3B86}" srcOrd="0" destOrd="0" presId="urn:microsoft.com/office/officeart/2005/8/layout/vList3"/>
    <dgm:cxn modelId="{EC4AEF2E-49EC-4154-9DEE-951515000BF9}" type="presOf" srcId="{A9766F53-9B35-4D35-9553-A4FC9674D0AA}" destId="{21C64E4A-4AFC-4573-9511-77B90965E51A}" srcOrd="0" destOrd="0" presId="urn:microsoft.com/office/officeart/2005/8/layout/vList3"/>
    <dgm:cxn modelId="{B99F8D44-B542-40EF-87C4-E20174931F76}" srcId="{D662CCC7-A660-4266-9BB6-2BA1044043BB}" destId="{952BCA5C-5828-476C-8D9B-C4B2988A6FEE}" srcOrd="2" destOrd="0" parTransId="{50C6BD9C-476A-461F-9394-08697BE450FE}" sibTransId="{48E87919-33BA-4454-9E21-E070D7EDFAC4}"/>
    <dgm:cxn modelId="{AFB11439-E1DF-4144-84F8-1A511B3D95E6}" type="presOf" srcId="{952BCA5C-5828-476C-8D9B-C4B2988A6FEE}" destId="{88CF2B1C-5526-4DD1-9521-C1BFEB259749}" srcOrd="0" destOrd="0" presId="urn:microsoft.com/office/officeart/2005/8/layout/vList3"/>
    <dgm:cxn modelId="{A8E850AF-83ED-4A86-BCC1-E2C1114D7F44}" type="presParOf" srcId="{98739D82-D966-4612-805D-615284DD3B86}" destId="{1DB60D7F-D9D2-4270-A169-5738468887EF}" srcOrd="0" destOrd="0" presId="urn:microsoft.com/office/officeart/2005/8/layout/vList3"/>
    <dgm:cxn modelId="{6876052F-4CF0-420D-A0FC-420887DBE760}" type="presParOf" srcId="{1DB60D7F-D9D2-4270-A169-5738468887EF}" destId="{FF8035E7-DCB4-46F2-83F6-5049C3F3D054}" srcOrd="0" destOrd="0" presId="urn:microsoft.com/office/officeart/2005/8/layout/vList3"/>
    <dgm:cxn modelId="{90B4B690-F141-400C-AEE8-A5A37A1A5BD2}" type="presParOf" srcId="{1DB60D7F-D9D2-4270-A169-5738468887EF}" destId="{F9C1765D-527F-4114-87F2-290814EE7402}" srcOrd="1" destOrd="0" presId="urn:microsoft.com/office/officeart/2005/8/layout/vList3"/>
    <dgm:cxn modelId="{C6E2C486-CC06-415A-AB57-C0795520AA2D}" type="presParOf" srcId="{98739D82-D966-4612-805D-615284DD3B86}" destId="{EF43E38C-4DFF-4083-BD65-17B1B8A352D8}" srcOrd="1" destOrd="0" presId="urn:microsoft.com/office/officeart/2005/8/layout/vList3"/>
    <dgm:cxn modelId="{561ECD50-39D9-485F-9C93-C18A66458FD1}" type="presParOf" srcId="{98739D82-D966-4612-805D-615284DD3B86}" destId="{C919E10B-DC70-46EC-87DC-43CE2538CB35}" srcOrd="2" destOrd="0" presId="urn:microsoft.com/office/officeart/2005/8/layout/vList3"/>
    <dgm:cxn modelId="{44562C23-A74C-4BBF-8D1C-1BFF2FB0B6D9}" type="presParOf" srcId="{C919E10B-DC70-46EC-87DC-43CE2538CB35}" destId="{75951AC0-6BDF-4A34-ADAC-4CBA96ABC870}" srcOrd="0" destOrd="0" presId="urn:microsoft.com/office/officeart/2005/8/layout/vList3"/>
    <dgm:cxn modelId="{5BB5AE79-E375-4690-A439-C8915B6E4390}" type="presParOf" srcId="{C919E10B-DC70-46EC-87DC-43CE2538CB35}" destId="{21C64E4A-4AFC-4573-9511-77B90965E51A}" srcOrd="1" destOrd="0" presId="urn:microsoft.com/office/officeart/2005/8/layout/vList3"/>
    <dgm:cxn modelId="{6CBCEBB2-D0B0-4E3E-A677-4E252EA65189}" type="presParOf" srcId="{98739D82-D966-4612-805D-615284DD3B86}" destId="{C3E22CDF-770B-428E-AE90-22FC6BE3354A}" srcOrd="3" destOrd="0" presId="urn:microsoft.com/office/officeart/2005/8/layout/vList3"/>
    <dgm:cxn modelId="{5F4B8824-EA2A-4BF4-B562-ACEE1ED7FCC1}" type="presParOf" srcId="{98739D82-D966-4612-805D-615284DD3B86}" destId="{DCCA6DE5-806C-4D06-89C9-019B89C689E9}" srcOrd="4" destOrd="0" presId="urn:microsoft.com/office/officeart/2005/8/layout/vList3"/>
    <dgm:cxn modelId="{C364CD9E-1129-4FDA-84C1-AC85FC432192}" type="presParOf" srcId="{DCCA6DE5-806C-4D06-89C9-019B89C689E9}" destId="{7D7676DE-5033-4E01-87FF-821DB9B0CE6D}" srcOrd="0" destOrd="0" presId="urn:microsoft.com/office/officeart/2005/8/layout/vList3"/>
    <dgm:cxn modelId="{B99AAD95-035E-491A-8779-1F6959421D53}" type="presParOf" srcId="{DCCA6DE5-806C-4D06-89C9-019B89C689E9}" destId="{88CF2B1C-5526-4DD1-9521-C1BFEB259749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6BFD413-2A64-4BE7-8D4E-65DD9E806C87}">
      <dsp:nvSpPr>
        <dsp:cNvPr id="0" name=""/>
        <dsp:cNvSpPr/>
      </dsp:nvSpPr>
      <dsp:spPr>
        <a:xfrm>
          <a:off x="3950467" y="1062668"/>
          <a:ext cx="1915600" cy="9616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37519"/>
              </a:lnTo>
              <a:lnTo>
                <a:pt x="1915600" y="737519"/>
              </a:lnTo>
              <a:lnTo>
                <a:pt x="1915600" y="96161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F2230D-F26D-4578-A670-09FBD3E7F371}">
      <dsp:nvSpPr>
        <dsp:cNvPr id="0" name=""/>
        <dsp:cNvSpPr/>
      </dsp:nvSpPr>
      <dsp:spPr>
        <a:xfrm>
          <a:off x="2070849" y="1062668"/>
          <a:ext cx="1879617" cy="1010088"/>
        </a:xfrm>
        <a:custGeom>
          <a:avLst/>
          <a:gdLst/>
          <a:ahLst/>
          <a:cxnLst/>
          <a:rect l="0" t="0" r="0" b="0"/>
          <a:pathLst>
            <a:path>
              <a:moveTo>
                <a:pt x="1879617" y="0"/>
              </a:moveTo>
              <a:lnTo>
                <a:pt x="1879617" y="785994"/>
              </a:lnTo>
              <a:lnTo>
                <a:pt x="0" y="785994"/>
              </a:lnTo>
              <a:lnTo>
                <a:pt x="0" y="101008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F13E1E-1277-411D-804A-6960BB1BAE90}">
      <dsp:nvSpPr>
        <dsp:cNvPr id="0" name=""/>
        <dsp:cNvSpPr/>
      </dsp:nvSpPr>
      <dsp:spPr>
        <a:xfrm>
          <a:off x="2198091" y="-255339"/>
          <a:ext cx="3504750" cy="13180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4B03C6-BBFA-446B-800A-E3B9E5968444}">
      <dsp:nvSpPr>
        <dsp:cNvPr id="0" name=""/>
        <dsp:cNvSpPr/>
      </dsp:nvSpPr>
      <dsp:spPr>
        <a:xfrm>
          <a:off x="2466870" y="0"/>
          <a:ext cx="3504750" cy="13180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Имидж</a:t>
          </a:r>
          <a:endParaRPr lang="ru-RU" sz="36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466870" y="0"/>
        <a:ext cx="3504750" cy="1318007"/>
      </dsp:txXfrm>
    </dsp:sp>
    <dsp:sp modelId="{8407A02A-1D8A-42DA-828B-6F3E270F9EF3}">
      <dsp:nvSpPr>
        <dsp:cNvPr id="0" name=""/>
        <dsp:cNvSpPr/>
      </dsp:nvSpPr>
      <dsp:spPr>
        <a:xfrm>
          <a:off x="515635" y="2072756"/>
          <a:ext cx="3110428" cy="228041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68CD39-6EC6-49A8-8055-699BA3294950}">
      <dsp:nvSpPr>
        <dsp:cNvPr id="0" name=""/>
        <dsp:cNvSpPr/>
      </dsp:nvSpPr>
      <dsp:spPr>
        <a:xfrm>
          <a:off x="784413" y="2328096"/>
          <a:ext cx="3110428" cy="228041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0" kern="1200" dirty="0" smtClean="0"/>
            <a:t>Внешняя составляющая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i="0" kern="1200" dirty="0" smtClean="0"/>
            <a:t>множество качеств от обуви до прически, включая мимику, манеры, костюм, походку, голос, жесты.</a:t>
          </a:r>
          <a:endParaRPr lang="ru-RU" sz="2000" kern="1200" dirty="0"/>
        </a:p>
      </dsp:txBody>
      <dsp:txXfrm>
        <a:off x="784413" y="2328096"/>
        <a:ext cx="3110428" cy="2280415"/>
      </dsp:txXfrm>
    </dsp:sp>
    <dsp:sp modelId="{54EADC2A-0A9A-4D95-98B3-F8CD8AFF3EE6}">
      <dsp:nvSpPr>
        <dsp:cNvPr id="0" name=""/>
        <dsp:cNvSpPr/>
      </dsp:nvSpPr>
      <dsp:spPr>
        <a:xfrm>
          <a:off x="4151573" y="2024281"/>
          <a:ext cx="3428987" cy="232614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189973-0A5D-49CF-BD26-48058E6DCFFC}">
      <dsp:nvSpPr>
        <dsp:cNvPr id="0" name=""/>
        <dsp:cNvSpPr/>
      </dsp:nvSpPr>
      <dsp:spPr>
        <a:xfrm>
          <a:off x="4420352" y="2279620"/>
          <a:ext cx="3428987" cy="232614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kern="1200" dirty="0" smtClean="0"/>
            <a:t>Внутренняя составляющая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kern="1200" dirty="0" smtClean="0"/>
            <a:t>менталитет, т. е. образ мыслей, интеллект, профессионализм, интересы, ценности</a:t>
          </a:r>
        </a:p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>
        <a:off x="4420352" y="2279620"/>
        <a:ext cx="3428987" cy="2326144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9C1765D-527F-4114-87F2-290814EE7402}">
      <dsp:nvSpPr>
        <dsp:cNvPr id="0" name=""/>
        <dsp:cNvSpPr/>
      </dsp:nvSpPr>
      <dsp:spPr>
        <a:xfrm rot="10800000">
          <a:off x="1840823" y="4443"/>
          <a:ext cx="5776722" cy="154313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481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Большинство родителей желают, чтобы садиком, в который они водят свое драгоценное чадо, заведовала добрая, отзывчивая, хозяйственная и исключительно умная женщина. </a:t>
          </a:r>
          <a:endParaRPr lang="ru-RU" sz="1600" kern="1200" dirty="0">
            <a:solidFill>
              <a:schemeClr val="tx1"/>
            </a:solidFill>
          </a:endParaRPr>
        </a:p>
      </dsp:txBody>
      <dsp:txXfrm rot="10800000">
        <a:off x="1840823" y="4443"/>
        <a:ext cx="5776722" cy="1543137"/>
      </dsp:txXfrm>
    </dsp:sp>
    <dsp:sp modelId="{FF8035E7-DCB4-46F2-83F6-5049C3F3D054}">
      <dsp:nvSpPr>
        <dsp:cNvPr id="0" name=""/>
        <dsp:cNvSpPr/>
      </dsp:nvSpPr>
      <dsp:spPr>
        <a:xfrm>
          <a:off x="1069254" y="4443"/>
          <a:ext cx="1543137" cy="154313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1C64E4A-4AFC-4573-9511-77B90965E51A}">
      <dsp:nvSpPr>
        <dsp:cNvPr id="0" name=""/>
        <dsp:cNvSpPr/>
      </dsp:nvSpPr>
      <dsp:spPr>
        <a:xfrm rot="10800000">
          <a:off x="1840823" y="2008218"/>
          <a:ext cx="5776722" cy="203223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481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Сотрудники и коллеги оценивают в руководителе, прежде всего, профессиональные качества. Образованность, компетентность, </a:t>
          </a:r>
          <a:r>
            <a:rPr lang="ru-RU" sz="1600" kern="1200" dirty="0" err="1" smtClean="0">
              <a:solidFill>
                <a:schemeClr val="tx1"/>
              </a:solidFill>
            </a:rPr>
            <a:t>коммуникативность</a:t>
          </a:r>
          <a:r>
            <a:rPr lang="ru-RU" sz="1600" kern="1200" dirty="0" smtClean="0">
              <a:solidFill>
                <a:schemeClr val="tx1"/>
              </a:solidFill>
            </a:rPr>
            <a:t>, объективность, культура общения, организаторские способности, финансовая и экономическая грамотность, </a:t>
          </a:r>
          <a:r>
            <a:rPr lang="ru-RU" sz="1600" kern="1200" dirty="0" err="1" smtClean="0">
              <a:solidFill>
                <a:schemeClr val="tx1"/>
              </a:solidFill>
            </a:rPr>
            <a:t>амбициозность</a:t>
          </a:r>
          <a:r>
            <a:rPr lang="ru-RU" sz="1600" kern="1200" dirty="0" smtClean="0">
              <a:solidFill>
                <a:schemeClr val="tx1"/>
              </a:solidFill>
            </a:rPr>
            <a:t> и ответственность.</a:t>
          </a:r>
          <a:endParaRPr lang="ru-RU" sz="1600" kern="1200" dirty="0">
            <a:solidFill>
              <a:schemeClr val="tx1"/>
            </a:solidFill>
          </a:endParaRPr>
        </a:p>
      </dsp:txBody>
      <dsp:txXfrm rot="10800000">
        <a:off x="1840823" y="2008218"/>
        <a:ext cx="5776722" cy="2032234"/>
      </dsp:txXfrm>
    </dsp:sp>
    <dsp:sp modelId="{75951AC0-6BDF-4A34-ADAC-4CBA96ABC870}">
      <dsp:nvSpPr>
        <dsp:cNvPr id="0" name=""/>
        <dsp:cNvSpPr/>
      </dsp:nvSpPr>
      <dsp:spPr>
        <a:xfrm>
          <a:off x="1069254" y="2252767"/>
          <a:ext cx="1543137" cy="1543137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8CF2B1C-5526-4DD1-9521-C1BFEB259749}">
      <dsp:nvSpPr>
        <dsp:cNvPr id="0" name=""/>
        <dsp:cNvSpPr/>
      </dsp:nvSpPr>
      <dsp:spPr>
        <a:xfrm rot="10800000">
          <a:off x="1840823" y="4752599"/>
          <a:ext cx="5776722" cy="104012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481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Дети хотят видеть руководителя улыбчивой, яркой, доброй, помогающей, красиво одетой и приятно пахнущей женщиной.</a:t>
          </a:r>
          <a:endParaRPr lang="ru-RU" sz="2000" kern="1200" dirty="0">
            <a:solidFill>
              <a:schemeClr val="tx1"/>
            </a:solidFill>
          </a:endParaRPr>
        </a:p>
      </dsp:txBody>
      <dsp:txXfrm rot="10800000">
        <a:off x="1840823" y="4752599"/>
        <a:ext cx="5776722" cy="1040120"/>
      </dsp:txXfrm>
    </dsp:sp>
    <dsp:sp modelId="{7D7676DE-5033-4E01-87FF-821DB9B0CE6D}">
      <dsp:nvSpPr>
        <dsp:cNvPr id="0" name=""/>
        <dsp:cNvSpPr/>
      </dsp:nvSpPr>
      <dsp:spPr>
        <a:xfrm>
          <a:off x="1010461" y="4505534"/>
          <a:ext cx="1543137" cy="1543137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3E2A9-3177-4B40-8AC6-A4791AA872AC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0DDEF2F-826F-43BB-A0B7-4ADFF727CA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3E2A9-3177-4B40-8AC6-A4791AA872AC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DEF2F-826F-43BB-A0B7-4ADFF727CA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3E2A9-3177-4B40-8AC6-A4791AA872AC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DEF2F-826F-43BB-A0B7-4ADFF727CA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3E2A9-3177-4B40-8AC6-A4791AA872AC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0DDEF2F-826F-43BB-A0B7-4ADFF727CA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3E2A9-3177-4B40-8AC6-A4791AA872AC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DEF2F-826F-43BB-A0B7-4ADFF727CA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3E2A9-3177-4B40-8AC6-A4791AA872AC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DEF2F-826F-43BB-A0B7-4ADFF727CA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3E2A9-3177-4B40-8AC6-A4791AA872AC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0DDEF2F-826F-43BB-A0B7-4ADFF727CA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3E2A9-3177-4B40-8AC6-A4791AA872AC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DEF2F-826F-43BB-A0B7-4ADFF727CA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3E2A9-3177-4B40-8AC6-A4791AA872AC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DEF2F-826F-43BB-A0B7-4ADFF727CA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3E2A9-3177-4B40-8AC6-A4791AA872AC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DEF2F-826F-43BB-A0B7-4ADFF727CA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3E2A9-3177-4B40-8AC6-A4791AA872AC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DEF2F-826F-43BB-A0B7-4ADFF727CA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C83E2A9-3177-4B40-8AC6-A4791AA872AC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0DDEF2F-826F-43BB-A0B7-4ADFF727CA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1412777"/>
            <a:ext cx="8458200" cy="3240359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Индивидуальный стиль руководства</a:t>
            </a:r>
            <a:r>
              <a:rPr lang="en-US" sz="2800" b="1" i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en-US" sz="28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Пути формирования и укрепления авторитета</a:t>
            </a:r>
            <a:r>
              <a:rPr lang="en-US" sz="2800" b="1" i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en-US" sz="28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Деловая игра</a:t>
            </a:r>
            <a:b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b="1" i="1" dirty="0" smtClean="0"/>
              <a:t>«</a:t>
            </a: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Имидж руководителя </a:t>
            </a:r>
            <a:r>
              <a:rPr lang="ru-RU" sz="2800" b="1" i="1" dirty="0" err="1" smtClean="0">
                <a:solidFill>
                  <a:schemeClr val="accent2">
                    <a:lumMod val="50000"/>
                  </a:schemeClr>
                </a:solidFill>
              </a:rPr>
              <a:t>ДОо</a:t>
            </a:r>
            <a:r>
              <a:rPr lang="ru-RU" sz="2800" b="1" i="1" dirty="0" smtClean="0"/>
              <a:t>»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4797152"/>
            <a:ext cx="8458200" cy="115212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Составила </a:t>
            </a:r>
            <a:r>
              <a:rPr lang="ru-RU" dirty="0" err="1" smtClean="0"/>
              <a:t>Рахимгулова</a:t>
            </a:r>
            <a:r>
              <a:rPr lang="ru-RU" dirty="0" smtClean="0"/>
              <a:t> </a:t>
            </a:r>
            <a:r>
              <a:rPr lang="ru-RU" dirty="0" err="1" smtClean="0"/>
              <a:t>Карина</a:t>
            </a:r>
            <a:r>
              <a:rPr lang="en-US" dirty="0" smtClean="0"/>
              <a:t> </a:t>
            </a:r>
            <a:r>
              <a:rPr lang="ru-RU" dirty="0" err="1" smtClean="0"/>
              <a:t>Алиевна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980728"/>
            <a:ext cx="8686800" cy="5099397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Всякая групповая структура представляет собой своеобразную иерархию статусов, на вершине которой находится руководитель. </a:t>
            </a:r>
          </a:p>
          <a:p>
            <a:pPr algn="ctr">
              <a:buNone/>
            </a:pPr>
            <a:r>
              <a:rPr lang="ru-RU" b="1" dirty="0" smtClean="0"/>
              <a:t>Руководитель</a:t>
            </a:r>
            <a:r>
              <a:rPr lang="ru-RU" dirty="0" smtClean="0"/>
              <a:t> – это член группы, за которым все остальные члены группы признают право брать на себя наиболее ответственные решения, затрагивающие их интересы и определяющие направление и характер деятельности всей группы. </a:t>
            </a:r>
            <a:endParaRPr lang="ru-RU" b="1" dirty="0" smtClean="0"/>
          </a:p>
          <a:p>
            <a:pPr algn="ctr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 smtClean="0"/>
              <a:t>Шаг 1</a:t>
            </a:r>
            <a:r>
              <a:rPr lang="ru-RU" sz="2700" b="1" dirty="0" smtClean="0"/>
              <a:t>.</a:t>
            </a:r>
            <a:r>
              <a:rPr lang="ru-RU" sz="2700" dirty="0" smtClean="0"/>
              <a:t> </a:t>
            </a:r>
            <a:r>
              <a:rPr lang="ru-RU" sz="1800" dirty="0" smtClean="0"/>
              <a:t>Вашему вниманию предлагаются 20 личностных качеств, которыми, на наш взгляд, должен обладать руководитель.</a:t>
            </a:r>
            <a:br>
              <a:rPr lang="ru-RU" sz="1800" dirty="0" smtClean="0"/>
            </a:br>
            <a:r>
              <a:rPr lang="ru-RU" sz="1800" dirty="0" smtClean="0"/>
              <a:t>Прочитайте. </a:t>
            </a:r>
            <a:r>
              <a:rPr lang="ru-RU" sz="1800" dirty="0" err="1" smtClean="0"/>
              <a:t>Проранжируйте</a:t>
            </a:r>
            <a:r>
              <a:rPr lang="ru-RU" sz="1800" dirty="0" smtClean="0"/>
              <a:t>. Выберите 10 наиболее значимых качеств для вас как для будущих руководителей и запишите их на листочках.</a:t>
            </a:r>
            <a:br>
              <a:rPr lang="ru-RU" sz="1800" dirty="0" smtClean="0"/>
            </a:b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303838"/>
          </a:xfrm>
        </p:spPr>
        <p:txBody>
          <a:bodyPr>
            <a:normAutofit/>
          </a:bodyPr>
          <a:lstStyle/>
          <a:p>
            <a:pPr lvl="0"/>
            <a:r>
              <a:rPr lang="ru-RU" sz="1400" b="1" dirty="0" smtClean="0"/>
              <a:t>профессиональная компетентность;</a:t>
            </a:r>
          </a:p>
          <a:p>
            <a:pPr lvl="0"/>
            <a:r>
              <a:rPr lang="ru-RU" sz="1400" b="1" dirty="0" smtClean="0"/>
              <a:t>наличие организаторских способностей;</a:t>
            </a:r>
          </a:p>
          <a:p>
            <a:pPr lvl="0"/>
            <a:r>
              <a:rPr lang="ru-RU" sz="1400" b="1" dirty="0" smtClean="0"/>
              <a:t>дисциплинированность;</a:t>
            </a:r>
          </a:p>
          <a:p>
            <a:pPr lvl="0"/>
            <a:r>
              <a:rPr lang="ru-RU" sz="1400" b="1" dirty="0" smtClean="0"/>
              <a:t>уверенность в себе;</a:t>
            </a:r>
          </a:p>
          <a:p>
            <a:pPr lvl="0"/>
            <a:r>
              <a:rPr lang="ru-RU" sz="1400" b="1" dirty="0" smtClean="0"/>
              <a:t>умение и желание руководить;</a:t>
            </a:r>
          </a:p>
          <a:p>
            <a:pPr lvl="0"/>
            <a:r>
              <a:rPr lang="ru-RU" sz="1400" b="1" dirty="0" err="1" smtClean="0"/>
              <a:t>эмпатия</a:t>
            </a:r>
            <a:r>
              <a:rPr lang="ru-RU" sz="1400" b="1" dirty="0" smtClean="0"/>
              <a:t>;</a:t>
            </a:r>
          </a:p>
          <a:p>
            <a:pPr lvl="0"/>
            <a:r>
              <a:rPr lang="ru-RU" sz="1400" b="1" dirty="0" smtClean="0"/>
              <a:t>принципиальность;</a:t>
            </a:r>
          </a:p>
          <a:p>
            <a:pPr lvl="0"/>
            <a:r>
              <a:rPr lang="ru-RU" sz="1400" b="1" dirty="0" smtClean="0"/>
              <a:t>последовательность в действиях и поступках;</a:t>
            </a:r>
          </a:p>
          <a:p>
            <a:pPr lvl="0"/>
            <a:r>
              <a:rPr lang="ru-RU" sz="1400" b="1" dirty="0" smtClean="0"/>
              <a:t>коммуникабельность;</a:t>
            </a:r>
          </a:p>
          <a:p>
            <a:pPr lvl="0"/>
            <a:r>
              <a:rPr lang="ru-RU" sz="1400" b="1" dirty="0" smtClean="0"/>
              <a:t>умение идти на разумный компромисс;</a:t>
            </a:r>
          </a:p>
          <a:p>
            <a:pPr lvl="0"/>
            <a:r>
              <a:rPr lang="ru-RU" sz="1400" b="1" dirty="0" smtClean="0"/>
              <a:t>умение слушать;</a:t>
            </a:r>
          </a:p>
          <a:p>
            <a:pPr lvl="0"/>
            <a:r>
              <a:rPr lang="ru-RU" sz="1400" b="1" dirty="0" smtClean="0"/>
              <a:t>соответствующий имидж;</a:t>
            </a:r>
          </a:p>
          <a:p>
            <a:pPr lvl="0"/>
            <a:r>
              <a:rPr lang="ru-RU" sz="1400" b="1" dirty="0" smtClean="0"/>
              <a:t>эмоциональная стабильность и </a:t>
            </a:r>
            <a:r>
              <a:rPr lang="ru-RU" sz="1400" b="1" dirty="0" err="1" smtClean="0"/>
              <a:t>стрессоустойчивость</a:t>
            </a:r>
            <a:r>
              <a:rPr lang="ru-RU" sz="1400" b="1" dirty="0" smtClean="0"/>
              <a:t>;</a:t>
            </a:r>
          </a:p>
          <a:p>
            <a:pPr lvl="0"/>
            <a:r>
              <a:rPr lang="ru-RU" sz="1400" b="1" dirty="0" smtClean="0"/>
              <a:t>справедливость;</a:t>
            </a:r>
          </a:p>
          <a:p>
            <a:pPr lvl="0"/>
            <a:r>
              <a:rPr lang="ru-RU" sz="1400" b="1" dirty="0" smtClean="0"/>
              <a:t>пунктуальность;</a:t>
            </a:r>
          </a:p>
          <a:p>
            <a:pPr lvl="0"/>
            <a:r>
              <a:rPr lang="ru-RU" sz="1400" b="1" dirty="0" smtClean="0"/>
              <a:t>умение разумно рисковать;</a:t>
            </a:r>
          </a:p>
          <a:p>
            <a:pPr lvl="0"/>
            <a:r>
              <a:rPr lang="ru-RU" sz="1400" b="1" dirty="0" smtClean="0"/>
              <a:t>авторитетность;</a:t>
            </a:r>
          </a:p>
          <a:p>
            <a:pPr lvl="0"/>
            <a:r>
              <a:rPr lang="ru-RU" sz="1400" b="1" dirty="0" smtClean="0"/>
              <a:t>предвидение результата;</a:t>
            </a:r>
          </a:p>
          <a:p>
            <a:pPr lvl="0"/>
            <a:r>
              <a:rPr lang="ru-RU" sz="1400" b="1" dirty="0" err="1" smtClean="0"/>
              <a:t>креативность</a:t>
            </a:r>
            <a:r>
              <a:rPr lang="ru-RU" sz="1400" b="1" dirty="0" smtClean="0"/>
              <a:t>;</a:t>
            </a:r>
          </a:p>
          <a:p>
            <a:pPr lvl="0"/>
            <a:r>
              <a:rPr lang="ru-RU" sz="1400" b="1" dirty="0" smtClean="0"/>
              <a:t>активная жизненная позиция.</a:t>
            </a:r>
          </a:p>
          <a:p>
            <a:endParaRPr lang="ru-RU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686800" cy="694184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Шаг 2. </a:t>
            </a:r>
            <a:r>
              <a:rPr lang="ru-RU" sz="2800" dirty="0" smtClean="0"/>
              <a:t>Внимательно прочитайте записанные качества.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4955381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Представим себе ситуацию, в результате которой мы вынуждены пожертвовать тремя качествами. Мы их «отдаём»,  и у нас их больше никогда не будет.</a:t>
            </a:r>
            <a:endParaRPr lang="ru-RU" b="1" dirty="0" smtClean="0"/>
          </a:p>
          <a:p>
            <a:r>
              <a:rPr lang="ru-RU" dirty="0" smtClean="0"/>
              <a:t>Просмотрите, пожалуйста, ещё раз свои качества и решите, без каких личностных качеств вы сможете быть руководителем. Три качества вычеркните из листочка – этих качеств вы себя «лишили». </a:t>
            </a:r>
          </a:p>
          <a:p>
            <a:r>
              <a:rPr lang="ru-RU" dirty="0" smtClean="0"/>
              <a:t>Помните, что хотя это и игра, но проблема выбора в данной ситуации достаточна сложна. </a:t>
            </a:r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 smtClean="0"/>
              <a:t>Шаг 3. </a:t>
            </a:r>
            <a:r>
              <a:rPr lang="ru-RU" sz="2200" dirty="0" smtClean="0"/>
              <a:t>У вас осталось семь качеств личности, которые необходимы вам как руководителю. </a:t>
            </a:r>
            <a:r>
              <a:rPr lang="ru-RU" sz="2200" b="1" dirty="0" smtClean="0"/>
              <a:t/>
            </a:r>
            <a:br>
              <a:rPr lang="ru-RU" sz="2200" b="1" dirty="0" smtClean="0"/>
            </a:br>
            <a:endParaRPr lang="ru-RU" sz="2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По условиям игры семь качеств – это много,  и мы «забираем» у вас еще три.</a:t>
            </a:r>
            <a:endParaRPr lang="ru-RU" sz="2800" b="1" dirty="0" smtClean="0"/>
          </a:p>
          <a:p>
            <a:r>
              <a:rPr lang="ru-RU" sz="2800" dirty="0" smtClean="0"/>
              <a:t>Просмотрите свои качества и «подарите» нам еще три. Вычеркните их из листочков – вы лишили себя этих качеств.</a:t>
            </a:r>
            <a:endParaRPr lang="ru-RU" sz="2800" b="1" dirty="0" smtClean="0"/>
          </a:p>
          <a:p>
            <a:pPr lvl="0"/>
            <a:r>
              <a:rPr lang="ru-RU" sz="2800" dirty="0" smtClean="0"/>
              <a:t>Легко ли вам было расстаться именно с этими качествами? Насколько?</a:t>
            </a:r>
          </a:p>
          <a:p>
            <a:pPr lvl="0"/>
            <a:r>
              <a:rPr lang="ru-RU" sz="2800" dirty="0" smtClean="0"/>
              <a:t>Как вы считаете, достаточно ли вам оставшихся качеств?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1152128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>Шаг 4.</a:t>
            </a:r>
            <a:r>
              <a:rPr lang="ru-RU" sz="2400" b="1" dirty="0" smtClean="0"/>
              <a:t> </a:t>
            </a:r>
            <a:r>
              <a:rPr lang="ru-RU" sz="2400" dirty="0" smtClean="0"/>
              <a:t>Итак, у вас осталось на листочке 4 качества, которые характеризуют вас как руководителя.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Из оставшихся вам необходимо оставить одно качество личности, которое является определяющим в вашем представлении о руководителе. Остальные качества пока отложим в сторону.</a:t>
            </a:r>
            <a:endParaRPr lang="ru-RU" b="1" dirty="0" smtClean="0"/>
          </a:p>
          <a:p>
            <a:r>
              <a:rPr lang="ru-RU" dirty="0" smtClean="0"/>
              <a:t>Проблема выбора в данной ситуации крайне сложна. Но необходимо оставить одно, самое главное, на ваш взгляд, качество.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500" b="1" dirty="0" smtClean="0"/>
              <a:t>Шаг 5.</a:t>
            </a:r>
            <a:r>
              <a:rPr lang="ru-RU" sz="2500" dirty="0" smtClean="0"/>
              <a:t> У каждого из вас осталось одно качество. </a:t>
            </a:r>
            <a:endParaRPr lang="ru-RU" sz="25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Необходимо </a:t>
            </a:r>
            <a:r>
              <a:rPr lang="ru-RU" dirty="0" err="1" smtClean="0"/>
              <a:t>аргументированно</a:t>
            </a:r>
            <a:r>
              <a:rPr lang="ru-RU" dirty="0" smtClean="0"/>
              <a:t> доказать, что именно это качество является определяющим в личности руководителя (защита «своих» качеств).</a:t>
            </a:r>
            <a:endParaRPr lang="ru-RU" b="1" dirty="0" smtClean="0"/>
          </a:p>
          <a:p>
            <a:pPr lvl="0"/>
            <a:r>
              <a:rPr lang="ru-RU" dirty="0" smtClean="0"/>
              <a:t>Достаточно ли одного качества для характеристики личности руководителя?</a:t>
            </a:r>
          </a:p>
          <a:p>
            <a:pPr lvl="0"/>
            <a:r>
              <a:rPr lang="ru-RU" dirty="0" smtClean="0"/>
              <a:t>Насколько обоснованы качества руководителя у других членов группы?</a:t>
            </a:r>
          </a:p>
          <a:p>
            <a:pPr lvl="0"/>
            <a:r>
              <a:rPr lang="ru-RU" dirty="0" smtClean="0"/>
              <a:t>Можно ли составить из данных качеств личности «сборный» портрет руководителя? Если нет, то почему?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32656"/>
            <a:ext cx="8686800" cy="962744"/>
          </a:xfrm>
        </p:spPr>
        <p:txBody>
          <a:bodyPr>
            <a:normAutofit/>
          </a:bodyPr>
          <a:lstStyle/>
          <a:p>
            <a:r>
              <a:rPr lang="ru-RU" sz="2500" b="1" dirty="0" smtClean="0"/>
              <a:t>Шаг 6.</a:t>
            </a:r>
            <a:r>
              <a:rPr lang="ru-RU" sz="2500" dirty="0" smtClean="0"/>
              <a:t>  Вы заметили, сколько различных качеств руководителя выделили группы. </a:t>
            </a:r>
            <a:endParaRPr lang="ru-RU" sz="25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У каждого члена группы имелось своё качество, но мы пришли к тому, что данное качество не в полной мере отражает личность руководителя в вашем понимании.</a:t>
            </a:r>
            <a:endParaRPr lang="ru-RU" b="1" dirty="0" smtClean="0"/>
          </a:p>
          <a:p>
            <a:r>
              <a:rPr lang="ru-RU" dirty="0" smtClean="0"/>
              <a:t>На листе у вас осталось три неиспользованных качества. Из этих качеств выберите себе два качества, которые у вас останутся навсегда. Последнее качество вычеркнете.</a:t>
            </a:r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500" b="1" dirty="0" smtClean="0"/>
              <a:t>Шаг 7.</a:t>
            </a:r>
            <a:r>
              <a:rPr lang="ru-RU" sz="2500" dirty="0" smtClean="0"/>
              <a:t> Рефлексия.</a:t>
            </a:r>
            <a:r>
              <a:rPr lang="ru-RU" sz="2500" b="1" dirty="0" smtClean="0"/>
              <a:t/>
            </a:r>
            <a:br>
              <a:rPr lang="ru-RU" sz="2500" b="1" dirty="0" smtClean="0"/>
            </a:br>
            <a:endParaRPr lang="ru-RU" sz="25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340768"/>
            <a:ext cx="8686800" cy="4739357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Итак, у вас, как у руководителя, остались три качества (у каждого свои).</a:t>
            </a:r>
            <a:endParaRPr lang="ru-RU" sz="2800" b="1" dirty="0" smtClean="0"/>
          </a:p>
          <a:p>
            <a:r>
              <a:rPr lang="ru-RU" sz="2800" dirty="0" smtClean="0"/>
              <a:t>Эти качества вы осознанно признаёте необходимыми в личности руководителя. Необходимость именно этих качеств каждый из вас для себя обосновал, убирая лишние. Естественно, у каждого эти качества будут различными.</a:t>
            </a:r>
            <a:r>
              <a:rPr lang="ru-RU" sz="2800" b="1" dirty="0" smtClean="0"/>
              <a:t> </a:t>
            </a:r>
          </a:p>
          <a:p>
            <a:r>
              <a:rPr lang="ru-RU" b="1" dirty="0" smtClean="0"/>
              <a:t>И это правильно: как неповторимы люди, так непохожи и руководители.</a:t>
            </a:r>
          </a:p>
          <a:p>
            <a:endParaRPr lang="ru-RU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Стили руководства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303838"/>
          </a:xfrm>
        </p:spPr>
        <p:txBody>
          <a:bodyPr>
            <a:normAutofit/>
          </a:bodyPr>
          <a:lstStyle/>
          <a:p>
            <a:pPr indent="22225">
              <a:buNone/>
            </a:pPr>
            <a:r>
              <a:rPr lang="ru-RU" sz="2800" b="1" dirty="0" smtClean="0"/>
              <a:t>Стиль руководства</a:t>
            </a:r>
            <a:r>
              <a:rPr lang="ru-RU" sz="2800" dirty="0" smtClean="0"/>
              <a:t> – это способ общения и взаимодействия руководителя с подчиненными.</a:t>
            </a:r>
          </a:p>
          <a:p>
            <a:pPr indent="22225">
              <a:buNone/>
            </a:pPr>
            <a:r>
              <a:rPr lang="ru-RU" sz="2800" dirty="0" smtClean="0"/>
              <a:t>Выделяют 3 стиля руководства</a:t>
            </a:r>
            <a:r>
              <a:rPr lang="en-US" sz="2800" dirty="0" smtClean="0"/>
              <a:t>:</a:t>
            </a:r>
            <a:endParaRPr lang="ru-RU" sz="2800" dirty="0" smtClean="0"/>
          </a:p>
          <a:p>
            <a:r>
              <a:rPr lang="ru-RU" sz="2800" dirty="0" smtClean="0"/>
              <a:t>Авторитарный </a:t>
            </a:r>
          </a:p>
          <a:p>
            <a:pPr>
              <a:buNone/>
            </a:pPr>
            <a:r>
              <a:rPr lang="ru-RU" sz="2800" dirty="0" smtClean="0"/>
              <a:t>(директивный) </a:t>
            </a:r>
          </a:p>
          <a:p>
            <a:r>
              <a:rPr lang="ru-RU" sz="2800" dirty="0" smtClean="0"/>
              <a:t>Демократический </a:t>
            </a:r>
          </a:p>
          <a:p>
            <a:pPr>
              <a:buNone/>
            </a:pPr>
            <a:r>
              <a:rPr lang="ru-RU" sz="2800" dirty="0" smtClean="0"/>
              <a:t>(коллегиальный) </a:t>
            </a:r>
          </a:p>
          <a:p>
            <a:r>
              <a:rPr lang="ru-RU" sz="2800" dirty="0" smtClean="0"/>
              <a:t>Либеральный</a:t>
            </a:r>
          </a:p>
          <a:p>
            <a:pPr>
              <a:buNone/>
            </a:pPr>
            <a:r>
              <a:rPr lang="ru-RU" sz="2800" dirty="0" smtClean="0"/>
              <a:t>(попустительский) </a:t>
            </a:r>
          </a:p>
          <a:p>
            <a:endParaRPr lang="ru-RU" dirty="0" smtClean="0"/>
          </a:p>
        </p:txBody>
      </p:sp>
      <p:pic>
        <p:nvPicPr>
          <p:cNvPr id="4" name="Рисунок 3" descr="img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95937" y="2996952"/>
            <a:ext cx="4872540" cy="3528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Приемлемый стиль управления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5544616"/>
          </a:xfrm>
        </p:spPr>
        <p:txBody>
          <a:bodyPr/>
          <a:lstStyle/>
          <a:p>
            <a:pPr indent="22225">
              <a:buNone/>
            </a:pPr>
            <a:r>
              <a:rPr lang="ru-RU" sz="2800" b="1" dirty="0" smtClean="0"/>
              <a:t>Индивидуальный стиль </a:t>
            </a:r>
            <a:r>
              <a:rPr lang="ru-RU" sz="2800" dirty="0" smtClean="0"/>
              <a:t>на основе демократического, но в определенные моменты он может перерастать в авторитарный или либеральный.</a:t>
            </a:r>
          </a:p>
          <a:p>
            <a:endParaRPr lang="ru-RU" b="1" dirty="0"/>
          </a:p>
        </p:txBody>
      </p:sp>
      <p:pic>
        <p:nvPicPr>
          <p:cNvPr id="4" name="Рисунок 3" descr="Kak-vesti-sebya-s-podchinennyimi-luchshie-rekomendatsii-psihologov-rukovoditelya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3140968"/>
            <a:ext cx="6552728" cy="32763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Пути формирования авторитета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22225">
              <a:buNone/>
            </a:pPr>
            <a:r>
              <a:rPr lang="ru-RU" sz="2800" b="1" dirty="0" smtClean="0"/>
              <a:t>Авторитет</a:t>
            </a:r>
            <a:r>
              <a:rPr lang="ru-RU" sz="2800" dirty="0" smtClean="0"/>
              <a:t> - (от лат. </a:t>
            </a:r>
            <a:r>
              <a:rPr lang="ru-RU" sz="2800" dirty="0" err="1" smtClean="0"/>
              <a:t>auctoritas</a:t>
            </a:r>
            <a:r>
              <a:rPr lang="ru-RU" sz="2800" dirty="0" smtClean="0"/>
              <a:t> -</a:t>
            </a: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 </a:t>
            </a:r>
            <a:r>
              <a:rPr lang="ru-RU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власть</a:t>
            </a:r>
            <a:r>
              <a:rPr lang="ru-RU" sz="2800" dirty="0" err="1" smtClean="0"/>
              <a:t>,влияние</a:t>
            </a:r>
            <a:r>
              <a:rPr lang="ru-RU" sz="2800" dirty="0" smtClean="0"/>
              <a:t>), общепризнанное влияние лица или организации в различных сферах общественной жизни, основанное на знаниях, нравственных достоинствах, опыте.</a:t>
            </a:r>
          </a:p>
          <a:p>
            <a:pPr indent="22225">
              <a:buNone/>
            </a:pPr>
            <a:r>
              <a:rPr lang="ru-RU" sz="2800" dirty="0" smtClean="0"/>
              <a:t>Выделяют 2 пути формирования авторитета</a:t>
            </a:r>
            <a:r>
              <a:rPr lang="en-US" sz="2800" dirty="0" smtClean="0"/>
              <a:t>:</a:t>
            </a:r>
            <a:endParaRPr lang="ru-RU" sz="2800" dirty="0" smtClean="0"/>
          </a:p>
          <a:p>
            <a:pPr indent="22225"/>
            <a:r>
              <a:rPr lang="ru-RU" sz="2800" dirty="0" smtClean="0"/>
              <a:t>Стихийный (естественный)</a:t>
            </a:r>
          </a:p>
          <a:p>
            <a:pPr indent="22225"/>
            <a:r>
              <a:rPr lang="ru-RU" sz="2800" dirty="0" smtClean="0"/>
              <a:t>Осознанный (искусственный)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74766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Имидж</a:t>
            </a:r>
            <a:r>
              <a:rPr lang="ru-RU" dirty="0" smtClean="0"/>
              <a:t> - это некий образ, который человек, его «я», представляет миру, своего рода форма </a:t>
            </a:r>
            <a:r>
              <a:rPr lang="ru-RU" dirty="0" err="1" smtClean="0"/>
              <a:t>самопрезентации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8376294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23729" y="2228775"/>
            <a:ext cx="4787452" cy="429656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Составляющие имиджа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700808"/>
            <a:ext cx="8686800" cy="4379317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467544" y="1628800"/>
          <a:ext cx="8352928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2703-3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2996952"/>
            <a:ext cx="3576083" cy="2520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686800" cy="3043808"/>
          </a:xfrm>
        </p:spPr>
        <p:txBody>
          <a:bodyPr>
            <a:normAutofit/>
          </a:bodyPr>
          <a:lstStyle/>
          <a:p>
            <a:pPr lvl="0" algn="ctr"/>
            <a:r>
              <a:rPr lang="ru-RU" sz="2800" b="1" dirty="0" smtClean="0"/>
              <a:t>Для того, чтобы создать идеальный образ заведующего дошкольной образовательной организации  , необходимо узнать ожидания родителей, сотрудников и детей, на которых нужно произвести впечатление.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4" name="Содержимое 3" descr="59901ed3a85d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95536" y="2924944"/>
            <a:ext cx="3311442" cy="2592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201512291110311145669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87824" y="4077072"/>
            <a:ext cx="3264363" cy="2448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476672"/>
          <a:ext cx="8686800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603648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sz="3100" dirty="0" smtClean="0"/>
              <a:t>Создание нужного позитивного образа. </a:t>
            </a:r>
            <a:br>
              <a:rPr lang="ru-RU" sz="31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196752"/>
            <a:ext cx="8740080" cy="4883373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Исходя из выявленных предпочтений, сформируйте внешнюю составляющую имиджа руководителя по мнению родителей, сотрудников и детей, составив коллаж 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646185_stock-photo-many-business-photos-coll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51720" y="3356992"/>
            <a:ext cx="5472608" cy="3101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286</TotalTime>
  <Words>798</Words>
  <Application>Microsoft Office PowerPoint</Application>
  <PresentationFormat>Экран (4:3)</PresentationFormat>
  <Paragraphs>78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Трек</vt:lpstr>
      <vt:lpstr> Индивидуальный стиль руководства Пути формирования и укрепления авторитета Деловая игра «Имидж руководителя ДОо»</vt:lpstr>
      <vt:lpstr>Стили руководства</vt:lpstr>
      <vt:lpstr>Приемлемый стиль управления </vt:lpstr>
      <vt:lpstr>Пути формирования авторитета</vt:lpstr>
      <vt:lpstr>Имидж - это некий образ, который человек, его «я», представляет миру, своего рода форма самопрезентации</vt:lpstr>
      <vt:lpstr>Составляющие имиджа</vt:lpstr>
      <vt:lpstr>Для того, чтобы создать идеальный образ заведующего дошкольной образовательной организации  , необходимо узнать ожидания родителей, сотрудников и детей, на которых нужно произвести впечатление. </vt:lpstr>
      <vt:lpstr>Слайд 8</vt:lpstr>
      <vt:lpstr>Создание нужного позитивного образа.   </vt:lpstr>
      <vt:lpstr>Слайд 10</vt:lpstr>
      <vt:lpstr>Шаг 1. Вашему вниманию предлагаются 20 личностных качеств, которыми, на наш взгляд, должен обладать руководитель. Прочитайте. Проранжируйте. Выберите 10 наиболее значимых качеств для вас как для будущих руководителей и запишите их на листочках. </vt:lpstr>
      <vt:lpstr>  Шаг 2. Внимательно прочитайте записанные качества.   </vt:lpstr>
      <vt:lpstr>Шаг 3. У вас осталось семь качеств личности, которые необходимы вам как руководителю.  </vt:lpstr>
      <vt:lpstr>Шаг 4. Итак, у вас осталось на листочке 4 качества, которые характеризуют вас как руководителя. </vt:lpstr>
      <vt:lpstr>Шаг 5. У каждого из вас осталось одно качество. </vt:lpstr>
      <vt:lpstr>Шаг 6.  Вы заметили, сколько различных качеств руководителя выделили группы. </vt:lpstr>
      <vt:lpstr>Шаг 7. Рефлексия.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Деловая игра я-руководитель</dc:title>
  <dc:creator>Кот</dc:creator>
  <cp:lastModifiedBy>Кот</cp:lastModifiedBy>
  <cp:revision>33</cp:revision>
  <dcterms:created xsi:type="dcterms:W3CDTF">2018-05-30T16:47:02Z</dcterms:created>
  <dcterms:modified xsi:type="dcterms:W3CDTF">2022-02-28T17:35:08Z</dcterms:modified>
</cp:coreProperties>
</file>