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6" r:id="rId9"/>
    <p:sldId id="262" r:id="rId10"/>
    <p:sldId id="263" r:id="rId11"/>
    <p:sldId id="264" r:id="rId12"/>
    <p:sldId id="265" r:id="rId13"/>
  </p:sldIdLst>
  <p:sldSz cx="14630400" cy="8229600"/>
  <p:notesSz cx="8229600" cy="146304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Arimo" panose="020B0604020202020204" charset="0"/>
      <p:regular r:id="rId19"/>
    </p:embeddedFont>
    <p:embeddedFont>
      <p:font typeface="Outfit Extra Bold" panose="020B0604020202020204" charset="0"/>
      <p:regular r:id="rId20"/>
    </p:embeddedFont>
  </p:embeddedFontLst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10"/>
  </p:normalViewPr>
  <p:slideViewPr>
    <p:cSldViewPr snapToGrid="0" snapToObjects="1">
      <p:cViewPr varScale="1">
        <p:scale>
          <a:sx n="61" d="100"/>
          <a:sy n="61" d="100"/>
        </p:scale>
        <p:origin x="51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tags" Target="tags/tag1.xml" /><Relationship Id="rId15" Type="http://schemas.openxmlformats.org/officeDocument/2006/relationships/font" Target="fonts/font1.fntdata" /><Relationship Id="rId16" Type="http://schemas.openxmlformats.org/officeDocument/2006/relationships/font" Target="fonts/font2.fntdata" /><Relationship Id="rId17" Type="http://schemas.openxmlformats.org/officeDocument/2006/relationships/font" Target="fonts/font3.fntdata" /><Relationship Id="rId18" Type="http://schemas.openxmlformats.org/officeDocument/2006/relationships/font" Target="fonts/font4.fntdata" /><Relationship Id="rId19" Type="http://schemas.openxmlformats.org/officeDocument/2006/relationships/font" Target="fonts/font5.fntdata" /><Relationship Id="rId2" Type="http://schemas.openxmlformats.org/officeDocument/2006/relationships/notesMaster" Target="notesMasters/notesMaster1.xml" /><Relationship Id="rId20" Type="http://schemas.openxmlformats.org/officeDocument/2006/relationships/font" Target="fonts/font6.fntdata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30810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hyperlink" Target="https://gamma.app/?utm_source=made-with-gamma" TargetMode="External" /><Relationship Id="rId4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hyperlink" Target="https://gamma.app/?utm_source=made-with-gamma" TargetMode="External" /><Relationship Id="rId4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hyperlink" Target="https://gamma.app/?utm_source=made-with-gamma" TargetMode="External" /><Relationship Id="rId4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hyperlink" Target="https://gamma.app/?utm_source=made-with-gamma" TargetMode="External" /><Relationship Id="rId4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hyperlink" Target="https://gamma.app/?utm_source=made-with-gamma" TargetMode="External" /><Relationship Id="rId4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hyperlink" Target="https://gamma.app/?utm_source=made-with-gamma" TargetMode="External" /><Relationship Id="rId4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hyperlink" Target="https://gamma.app/?utm_source=made-with-gamma" TargetMode="External" /><Relationship Id="rId4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hyperlink" Target="https://gamma.app/?utm_source=made-with-gamma" TargetMode="Externa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hyperlink" Target="https://gamma.app/?utm_source=made-with-gamma" TargetMode="External" /><Relationship Id="rId4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hyperlink" Target="https://gamma.app/?utm_source=made-with-gamma" TargetMode="External" /><Relationship Id="rId4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</p:spPr>
        <p:txBody>
          <a:bodyPr/>
          <a:lstStyle/>
          <a:p/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</p:spPr>
        <p:txBody>
          <a:bodyPr/>
          <a:lstStyle/>
          <a:p/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</p:spPr>
        <p:txBody>
          <a:bodyPr/>
          <a:lstStyle/>
          <a:p/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</p:spPr>
        <p:txBody>
          <a:bodyPr/>
          <a:lstStyle/>
          <a:p/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</p:spPr>
        <p:txBody>
          <a:bodyPr/>
          <a:lstStyle/>
          <a:p/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</p:spPr>
        <p:txBody>
          <a:bodyPr/>
          <a:lstStyle/>
          <a:p/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</p:spPr>
        <p:txBody>
          <a:bodyPr/>
          <a:lstStyle/>
          <a:p/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</p:spPr>
        <p:txBody>
          <a:bodyPr/>
          <a:lstStyle/>
          <a:p/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</p:spPr>
        <p:txBody>
          <a:bodyPr/>
          <a:lstStyle/>
          <a:p/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</p:spPr>
        <p:txBody>
          <a:bodyPr/>
          <a:lstStyle/>
          <a:p/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5.jpeg" /><Relationship Id="rId4" Type="http://schemas.openxmlformats.org/officeDocument/2006/relationships/image" Target="../media/image26.jpeg" /><Relationship Id="rId5" Type="http://schemas.openxmlformats.org/officeDocument/2006/relationships/image" Target="../media/image27.jpeg" /><Relationship Id="rId6" Type="http://schemas.openxmlformats.org/officeDocument/2006/relationships/image" Target="../media/image28.jpeg" /><Relationship Id="rId7" Type="http://schemas.openxmlformats.org/officeDocument/2006/relationships/image" Target="../media/image29.jpeg" /><Relationship Id="rId8" Type="http://schemas.openxmlformats.org/officeDocument/2006/relationships/image" Target="../media/image30.jpeg" /><Relationship Id="rId9" Type="http://schemas.openxmlformats.org/officeDocument/2006/relationships/image" Target="../media/image5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5.jpeg" /><Relationship Id="rId4" Type="http://schemas.openxmlformats.org/officeDocument/2006/relationships/image" Target="../media/image3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image" Target="../media/image13.jpeg" /><Relationship Id="rId11" Type="http://schemas.openxmlformats.org/officeDocument/2006/relationships/image" Target="../media/image14.jpeg" /><Relationship Id="rId12" Type="http://schemas.openxmlformats.org/officeDocument/2006/relationships/image" Target="../media/image15.jpeg" /><Relationship Id="rId13" Type="http://schemas.openxmlformats.org/officeDocument/2006/relationships/image" Target="../media/image5.jpeg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9.png" /><Relationship Id="rId7" Type="http://schemas.openxmlformats.org/officeDocument/2006/relationships/image" Target="../media/image10.png" /><Relationship Id="rId8" Type="http://schemas.openxmlformats.org/officeDocument/2006/relationships/image" Target="../media/image11.jpeg" /><Relationship Id="rId9" Type="http://schemas.openxmlformats.org/officeDocument/2006/relationships/image" Target="../media/image1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6.png" /><Relationship Id="rId4" Type="http://schemas.openxmlformats.org/officeDocument/2006/relationships/image" Target="../media/image5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7.jpeg" /><Relationship Id="rId4" Type="http://schemas.openxmlformats.org/officeDocument/2006/relationships/image" Target="../media/image18.jpeg" /><Relationship Id="rId5" Type="http://schemas.openxmlformats.org/officeDocument/2006/relationships/image" Target="../media/image19.jpeg" /><Relationship Id="rId6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0.jpeg" /><Relationship Id="rId3" Type="http://schemas.openxmlformats.org/officeDocument/2006/relationships/image" Target="../media/image21.jpeg" /><Relationship Id="rId4" Type="http://schemas.openxmlformats.org/officeDocument/2006/relationships/image" Target="../media/image22.jpeg" /><Relationship Id="rId5" Type="http://schemas.openxmlformats.org/officeDocument/2006/relationships/image" Target="../media/image5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5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23.jpeg" /><Relationship Id="rId4" Type="http://schemas.openxmlformats.org/officeDocument/2006/relationships/image" Target="../media/image24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0"/>
          <p:cNvSpPr/>
          <p:nvPr/>
        </p:nvSpPr>
        <p:spPr>
          <a:xfrm>
            <a:off x="723648" y="1626244"/>
            <a:ext cx="5102513" cy="27092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550"/>
              </a:lnSpc>
            </a:pPr>
            <a:r>
              <a:rPr lang="en-US" sz="5400" b="1" u="sng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Наш дом — </a:t>
            </a:r>
            <a:r>
              <a:rPr lang="en-US" sz="5400" b="1" u="sng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Россия</a:t>
            </a:r>
            <a:r>
              <a:rPr lang="ru-RU" sz="5400" b="1" u="sng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:</a:t>
            </a:r>
          </a:p>
          <a:p>
            <a:pPr algn="ctr">
              <a:lnSpc>
                <a:spcPts val="5550"/>
              </a:lnSpc>
            </a:pPr>
            <a:r>
              <a:rPr lang="ru-RU" sz="5400" b="1" u="sng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ru-RU" sz="5400" b="1" u="sng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математика </a:t>
            </a:r>
            <a:endParaRPr lang="ru-RU" sz="5400" b="1" u="sng" smtClean="0">
              <a:solidFill>
                <a:srgbClr val="231971"/>
              </a:solidFill>
              <a:latin typeface="Outfit Extra Bold" pitchFamily="34" charset="0"/>
              <a:ea typeface="Outfit Extra Bold" pitchFamily="34" charset="-122"/>
              <a:cs typeface="Outfit Extra Bold" pitchFamily="34" charset="-120"/>
            </a:endParaRPr>
          </a:p>
          <a:p>
            <a:pPr algn="ctr">
              <a:lnSpc>
                <a:spcPts val="5550"/>
              </a:lnSpc>
            </a:pPr>
            <a:r>
              <a:rPr lang="ru-RU" sz="5400" b="1" u="sng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жилища </a:t>
            </a:r>
            <a:r>
              <a:rPr lang="ru-RU" sz="5400" b="1" u="sng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народов </a:t>
            </a:r>
            <a:endParaRPr lang="ru-RU" sz="5400" b="1" u="sng" smtClean="0">
              <a:solidFill>
                <a:srgbClr val="231971"/>
              </a:solidFill>
              <a:latin typeface="Outfit Extra Bold" pitchFamily="34" charset="0"/>
              <a:ea typeface="Outfit Extra Bold" pitchFamily="34" charset="-122"/>
              <a:cs typeface="Outfit Extra Bold" pitchFamily="34" charset="-120"/>
            </a:endParaRPr>
          </a:p>
          <a:p>
            <a:pPr algn="ctr">
              <a:lnSpc>
                <a:spcPts val="5550"/>
              </a:lnSpc>
            </a:pPr>
            <a:r>
              <a:rPr lang="ru-RU" sz="5400" b="1" u="sng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России</a:t>
            </a:r>
            <a:endParaRPr lang="en-US" sz="5400" u="sng"/>
          </a:p>
        </p:txBody>
      </p:sp>
      <p:sp>
        <p:nvSpPr>
          <p:cNvPr id="4" name="Text 1"/>
          <p:cNvSpPr/>
          <p:nvPr/>
        </p:nvSpPr>
        <p:spPr>
          <a:xfrm>
            <a:off x="273843" y="4763436"/>
            <a:ext cx="7556421" cy="3629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Образовательный проект по </a:t>
            </a:r>
            <a:r>
              <a:rPr lang="en-US" sz="2400" err="1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математике</a:t>
            </a:r>
            <a:endParaRPr lang="en-US" sz="240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5610" y="37046"/>
            <a:ext cx="8144790" cy="819255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1712" y="6389173"/>
            <a:ext cx="491500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smtClean="0"/>
              <a:t>Маркушев Дмитрий Александрович</a:t>
            </a:r>
          </a:p>
          <a:p>
            <a:r>
              <a:rPr lang="ru-RU" sz="2400"/>
              <a:t>у</a:t>
            </a:r>
            <a:r>
              <a:rPr lang="ru-RU" sz="2400" smtClean="0"/>
              <a:t>читель математики</a:t>
            </a:r>
          </a:p>
          <a:p>
            <a:r>
              <a:rPr lang="ru-RU" sz="2400" smtClean="0"/>
              <a:t>МАОУ СОШ №3 им. Пушкина </a:t>
            </a:r>
          </a:p>
          <a:p>
            <a:r>
              <a:rPr lang="ru-RU" sz="2400" smtClean="0"/>
              <a:t>МО Брюховецкий район</a:t>
            </a:r>
            <a:endParaRPr lang="ru-RU" sz="2400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0"/>
          <p:cNvSpPr/>
          <p:nvPr/>
        </p:nvSpPr>
        <p:spPr>
          <a:xfrm>
            <a:off x="4883765" y="233362"/>
            <a:ext cx="6056948" cy="6331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950"/>
              </a:lnSpc>
              <a:buNone/>
            </a:pPr>
            <a:r>
              <a:rPr lang="en-US" sz="3950" b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Возможные трудности</a:t>
            </a:r>
            <a:endParaRPr lang="en-US" sz="395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36" y="1572935"/>
            <a:ext cx="1013103" cy="1215747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903214" y="1671519"/>
            <a:ext cx="3142417" cy="3164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80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Недостаток навыков 3D</a:t>
            </a:r>
            <a:endParaRPr lang="en-US" sz="2800"/>
          </a:p>
        </p:txBody>
      </p:sp>
      <p:sp>
        <p:nvSpPr>
          <p:cNvPr id="5" name="Text 2"/>
          <p:cNvSpPr/>
          <p:nvPr/>
        </p:nvSpPr>
        <p:spPr>
          <a:xfrm>
            <a:off x="1909141" y="2106215"/>
            <a:ext cx="6056947" cy="3068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Мастер-классы, инструкции, </a:t>
            </a:r>
            <a:r>
              <a:rPr lang="en-US" sz="20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шаблоны</a:t>
            </a:r>
            <a:r>
              <a:rPr lang="ru-RU" sz="20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, использование</a:t>
            </a:r>
          </a:p>
          <a:p>
            <a:pPr marL="0" indent="0" algn="l">
              <a:lnSpc>
                <a:spcPts val="2400"/>
              </a:lnSpc>
              <a:buNone/>
            </a:pPr>
            <a:r>
              <a:rPr lang="ru-RU" sz="20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паперкрафта</a:t>
            </a:r>
            <a:endParaRPr lang="en-US" sz="200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136" y="2788682"/>
            <a:ext cx="1013103" cy="1215747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878330" y="2887266"/>
            <a:ext cx="3150632" cy="3164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80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Сложности с расчётами</a:t>
            </a:r>
            <a:endParaRPr lang="en-US" sz="2800"/>
          </a:p>
        </p:txBody>
      </p:sp>
      <p:sp>
        <p:nvSpPr>
          <p:cNvPr id="8" name="Text 4"/>
          <p:cNvSpPr/>
          <p:nvPr/>
        </p:nvSpPr>
        <p:spPr>
          <a:xfrm>
            <a:off x="1903214" y="3416260"/>
            <a:ext cx="12018050" cy="3068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Консультации, формулы-памятки, проверка</a:t>
            </a:r>
            <a:endParaRPr lang="en-US" sz="200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136" y="4004429"/>
            <a:ext cx="1013103" cy="1215747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903214" y="4103013"/>
            <a:ext cx="3577828" cy="3164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80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Ограниченные материалы</a:t>
            </a:r>
            <a:endParaRPr lang="en-US" sz="2800"/>
          </a:p>
        </p:txBody>
      </p:sp>
      <p:sp>
        <p:nvSpPr>
          <p:cNvPr id="11" name="Text 6"/>
          <p:cNvSpPr/>
          <p:nvPr/>
        </p:nvSpPr>
        <p:spPr>
          <a:xfrm>
            <a:off x="1935498" y="4596802"/>
            <a:ext cx="12018050" cy="3068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Бюджетные и вторичные материалы</a:t>
            </a:r>
            <a:endParaRPr lang="en-US" sz="200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136" y="5220176"/>
            <a:ext cx="1013103" cy="1215747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903214" y="5422702"/>
            <a:ext cx="3100864" cy="3164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80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Неравномерная работа</a:t>
            </a:r>
            <a:endParaRPr lang="en-US" sz="2800"/>
          </a:p>
        </p:txBody>
      </p:sp>
      <p:sp>
        <p:nvSpPr>
          <p:cNvPr id="14" name="Text 8"/>
          <p:cNvSpPr/>
          <p:nvPr/>
        </p:nvSpPr>
        <p:spPr>
          <a:xfrm>
            <a:off x="1903214" y="5847755"/>
            <a:ext cx="12018050" cy="3068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Распределение ролей, индивидуальная оценка</a:t>
            </a:r>
            <a:endParaRPr lang="en-US" sz="200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9136" y="6435923"/>
            <a:ext cx="1013103" cy="1215747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1903214" y="6638449"/>
            <a:ext cx="2532817" cy="3164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80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Нехватка времени</a:t>
            </a:r>
            <a:endParaRPr lang="en-US" sz="2800"/>
          </a:p>
        </p:txBody>
      </p:sp>
      <p:sp>
        <p:nvSpPr>
          <p:cNvPr id="17" name="Text 10"/>
          <p:cNvSpPr/>
          <p:nvPr/>
        </p:nvSpPr>
        <p:spPr>
          <a:xfrm>
            <a:off x="1903214" y="7063502"/>
            <a:ext cx="12018050" cy="3068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Поэтапный график, внеурочная работа</a:t>
            </a:r>
            <a:endParaRPr lang="en-US" sz="20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63702" y="1541978"/>
            <a:ext cx="5438537" cy="54385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282909" y="7557719"/>
            <a:ext cx="2347491" cy="5523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TextBox 17"/>
          <p:cNvSpPr txBox="1"/>
          <p:nvPr/>
        </p:nvSpPr>
        <p:spPr>
          <a:xfrm>
            <a:off x="331076" y="259993"/>
            <a:ext cx="139051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smtClean="0"/>
              <a:t>«В школе надо воспитывать культуру инженерной и исследовательской работы.        Школьники должны учиться самостоятельно мыслить, работать индивидуально и в  команде, решать нестандартные задачи, ставить перед собой цели и добиваться их, чтобы в будущем это стало основой благополучной, интересной жизни», — </a:t>
            </a:r>
            <a:r>
              <a:rPr lang="ru-RU" sz="2800" b="1" i="1" smtClean="0"/>
              <a:t>подчеркнул В. В. Путин в Послании Федеральному собранию</a:t>
            </a:r>
            <a:r>
              <a:rPr lang="ru-RU" sz="2800" b="1" i="1"/>
              <a:t>.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2909" y="7557719"/>
            <a:ext cx="2347491" cy="55235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845" y="2677092"/>
            <a:ext cx="9167648" cy="515680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0"/>
          <p:cNvSpPr/>
          <p:nvPr/>
        </p:nvSpPr>
        <p:spPr>
          <a:xfrm>
            <a:off x="4259580" y="1019852"/>
            <a:ext cx="6469261" cy="70877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800" b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Математика оживает</a:t>
            </a:r>
            <a:endParaRPr lang="en-US" sz="4800"/>
          </a:p>
        </p:txBody>
      </p:sp>
      <p:sp>
        <p:nvSpPr>
          <p:cNvPr id="3" name="Shape 1"/>
          <p:cNvSpPr/>
          <p:nvPr/>
        </p:nvSpPr>
        <p:spPr>
          <a:xfrm>
            <a:off x="403621" y="2833754"/>
            <a:ext cx="6571417" cy="3135392"/>
          </a:xfrm>
          <a:prstGeom prst="roundRect">
            <a:avLst>
              <a:gd name="adj" fmla="val 5209"/>
            </a:avLst>
          </a:prstGeom>
          <a:solidFill>
            <a:srgbClr val="16FFBB">
              <a:alpha val="95000"/>
            </a:srgbClr>
          </a:solidFill>
        </p:spPr>
        <p:txBody>
          <a:bodyPr/>
          <a:lstStyle/>
          <a:p/>
        </p:txBody>
      </p:sp>
      <p:sp>
        <p:nvSpPr>
          <p:cNvPr id="4" name="Text 2"/>
          <p:cNvSpPr/>
          <p:nvPr/>
        </p:nvSpPr>
        <p:spPr>
          <a:xfrm>
            <a:off x="857250" y="3298388"/>
            <a:ext cx="3402330" cy="4252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3200" b="1" u="sng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Проблема</a:t>
            </a:r>
            <a:endParaRPr lang="en-US" sz="3200" u="sng"/>
          </a:p>
        </p:txBody>
      </p:sp>
      <p:sp>
        <p:nvSpPr>
          <p:cNvPr id="5" name="Text 3"/>
          <p:cNvSpPr/>
          <p:nvPr/>
        </p:nvSpPr>
        <p:spPr>
          <a:xfrm>
            <a:off x="857250" y="3950494"/>
            <a:ext cx="6117788" cy="7258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Школьники воспринимают математику как набор абстрактных формул, не связанных с реальной жизнью</a:t>
            </a:r>
            <a:endParaRPr lang="en-US" sz="2400"/>
          </a:p>
        </p:txBody>
      </p:sp>
      <p:sp>
        <p:nvSpPr>
          <p:cNvPr id="6" name="Text 4"/>
          <p:cNvSpPr/>
          <p:nvPr/>
        </p:nvSpPr>
        <p:spPr>
          <a:xfrm>
            <a:off x="7599518" y="3301405"/>
            <a:ext cx="3402330" cy="4252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3200" b="1" u="sng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Решение</a:t>
            </a:r>
            <a:endParaRPr lang="en-US" sz="3200" u="sng"/>
          </a:p>
        </p:txBody>
      </p:sp>
      <p:sp>
        <p:nvSpPr>
          <p:cNvPr id="7" name="Text 5"/>
          <p:cNvSpPr/>
          <p:nvPr/>
        </p:nvSpPr>
        <p:spPr>
          <a:xfrm>
            <a:off x="7599518" y="4001103"/>
            <a:ext cx="6244709" cy="7258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Проектирование макетов традиционных жилищ народов России через практическое применение геометрии</a:t>
            </a:r>
            <a:endParaRPr lang="en-US" sz="2400"/>
          </a:p>
        </p:txBody>
      </p:sp>
      <p:sp>
        <p:nvSpPr>
          <p:cNvPr id="8" name="Text 6"/>
          <p:cNvSpPr/>
          <p:nvPr/>
        </p:nvSpPr>
        <p:spPr>
          <a:xfrm>
            <a:off x="7599519" y="5227213"/>
            <a:ext cx="6244709" cy="108877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Tx/>
              <a:buChar char="•"/>
            </a:pPr>
            <a:r>
              <a:rPr lang="en-US" sz="24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Расчёты площадей и объёмов</a:t>
            </a:r>
            <a:endParaRPr lang="en-US" sz="2400"/>
          </a:p>
          <a:p>
            <a:pPr marL="342900" indent="-342900" algn="l">
              <a:lnSpc>
                <a:spcPts val="2850"/>
              </a:lnSpc>
              <a:buSzTx/>
              <a:buChar char="•"/>
            </a:pPr>
            <a:r>
              <a:rPr lang="en-US" sz="24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Масштабирование</a:t>
            </a:r>
            <a:endParaRPr lang="en-US" sz="2400"/>
          </a:p>
          <a:p>
            <a:pPr marL="342900" indent="-342900" algn="l">
              <a:lnSpc>
                <a:spcPts val="2850"/>
              </a:lnSpc>
              <a:buSzTx/>
              <a:buChar char="•"/>
            </a:pPr>
            <a:r>
              <a:rPr lang="en-US" sz="24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3D-моделирование</a:t>
            </a:r>
            <a:endParaRPr lang="en-US" sz="240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5326" y="7456619"/>
            <a:ext cx="3225074" cy="64195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0"/>
          <p:cNvSpPr/>
          <p:nvPr/>
        </p:nvSpPr>
        <p:spPr>
          <a:xfrm>
            <a:off x="3840301" y="331701"/>
            <a:ext cx="6792278" cy="70877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800" b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Цель и задачи проекта</a:t>
            </a:r>
            <a:endParaRPr lang="en-US" sz="4800"/>
          </a:p>
        </p:txBody>
      </p:sp>
      <p:sp>
        <p:nvSpPr>
          <p:cNvPr id="3" name="Shape 1"/>
          <p:cNvSpPr/>
          <p:nvPr/>
        </p:nvSpPr>
        <p:spPr>
          <a:xfrm>
            <a:off x="793790" y="1990249"/>
            <a:ext cx="6407944" cy="2592348"/>
          </a:xfrm>
          <a:prstGeom prst="roundRect">
            <a:avLst>
              <a:gd name="adj" fmla="val 3675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/>
        </p:txBody>
      </p:sp>
      <p:sp>
        <p:nvSpPr>
          <p:cNvPr id="4" name="Shape 2"/>
          <p:cNvSpPr/>
          <p:nvPr/>
        </p:nvSpPr>
        <p:spPr>
          <a:xfrm>
            <a:off x="1028224" y="2125862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5E4CE6"/>
          </a:solidFill>
        </p:spPr>
        <p:txBody>
          <a:bodyPr/>
          <a:lstStyle/>
          <a:p/>
        </p:txBody>
      </p:sp>
      <p:sp>
        <p:nvSpPr>
          <p:cNvPr id="6" name="Text 3"/>
          <p:cNvSpPr/>
          <p:nvPr/>
        </p:nvSpPr>
        <p:spPr>
          <a:xfrm>
            <a:off x="1847430" y="2274809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Цель</a:t>
            </a:r>
            <a:endParaRPr lang="en-US" sz="2800"/>
          </a:p>
        </p:txBody>
      </p:sp>
      <p:sp>
        <p:nvSpPr>
          <p:cNvPr id="7" name="Text 4"/>
          <p:cNvSpPr/>
          <p:nvPr/>
        </p:nvSpPr>
        <p:spPr>
          <a:xfrm>
            <a:off x="1028224" y="3029635"/>
            <a:ext cx="5939076" cy="7258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Развитие инженерно-технического и пространственного мышления через математическое моделирование</a:t>
            </a:r>
            <a:endParaRPr lang="en-US" sz="2000"/>
          </a:p>
        </p:txBody>
      </p:sp>
      <p:sp>
        <p:nvSpPr>
          <p:cNvPr id="8" name="Shape 5"/>
          <p:cNvSpPr/>
          <p:nvPr/>
        </p:nvSpPr>
        <p:spPr>
          <a:xfrm>
            <a:off x="7428548" y="1990249"/>
            <a:ext cx="6408063" cy="2592348"/>
          </a:xfrm>
          <a:prstGeom prst="roundRect">
            <a:avLst>
              <a:gd name="adj" fmla="val 3675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/>
        </p:txBody>
      </p:sp>
      <p:sp>
        <p:nvSpPr>
          <p:cNvPr id="9" name="Shape 6"/>
          <p:cNvSpPr/>
          <p:nvPr/>
        </p:nvSpPr>
        <p:spPr>
          <a:xfrm>
            <a:off x="7586068" y="2137503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5E4CE6"/>
          </a:solidFill>
        </p:spPr>
        <p:txBody>
          <a:bodyPr/>
          <a:lstStyle/>
          <a:p/>
        </p:txBody>
      </p:sp>
      <p:sp>
        <p:nvSpPr>
          <p:cNvPr id="11" name="Text 7"/>
          <p:cNvSpPr/>
          <p:nvPr/>
        </p:nvSpPr>
        <p:spPr>
          <a:xfrm>
            <a:off x="8441601" y="2300559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Образовательные</a:t>
            </a:r>
            <a:endParaRPr lang="en-US" sz="2200"/>
          </a:p>
        </p:txBody>
      </p:sp>
      <p:sp>
        <p:nvSpPr>
          <p:cNvPr id="12" name="Text 8"/>
          <p:cNvSpPr/>
          <p:nvPr/>
        </p:nvSpPr>
        <p:spPr>
          <a:xfrm>
            <a:off x="7662982" y="2889323"/>
            <a:ext cx="5939195" cy="145884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ru-RU" sz="20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Закрепить </a:t>
            </a:r>
            <a:r>
              <a:rPr lang="ru-RU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навыки расчёта площадей и объёмов, освоить и построение развёрток, научиться работать с 3D‑программами (Компас‑3D, Blender) и применять математику на практике</a:t>
            </a:r>
            <a:endParaRPr lang="en-US" sz="2000"/>
          </a:p>
        </p:txBody>
      </p:sp>
      <p:sp>
        <p:nvSpPr>
          <p:cNvPr id="13" name="Shape 9"/>
          <p:cNvSpPr/>
          <p:nvPr/>
        </p:nvSpPr>
        <p:spPr>
          <a:xfrm>
            <a:off x="793789" y="4809411"/>
            <a:ext cx="6250483" cy="2986404"/>
          </a:xfrm>
          <a:prstGeom prst="roundRect">
            <a:avLst>
              <a:gd name="adj" fmla="val 3675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ru-RU"/>
          </a:p>
        </p:txBody>
      </p:sp>
      <p:sp>
        <p:nvSpPr>
          <p:cNvPr id="14" name="Shape 10"/>
          <p:cNvSpPr/>
          <p:nvPr/>
        </p:nvSpPr>
        <p:spPr>
          <a:xfrm>
            <a:off x="1028224" y="5043845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5E4CE6"/>
          </a:solidFill>
        </p:spPr>
        <p:txBody>
          <a:bodyPr/>
          <a:lstStyle/>
          <a:p/>
        </p:txBody>
      </p:sp>
      <p:sp>
        <p:nvSpPr>
          <p:cNvPr id="16" name="Text 11"/>
          <p:cNvSpPr/>
          <p:nvPr/>
        </p:nvSpPr>
        <p:spPr>
          <a:xfrm>
            <a:off x="1895892" y="5203467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Развивающие</a:t>
            </a:r>
            <a:endParaRPr lang="en-US" sz="2200"/>
          </a:p>
        </p:txBody>
      </p:sp>
      <p:sp>
        <p:nvSpPr>
          <p:cNvPr id="17" name="Text 12"/>
          <p:cNvSpPr/>
          <p:nvPr/>
        </p:nvSpPr>
        <p:spPr>
          <a:xfrm>
            <a:off x="964375" y="5689458"/>
            <a:ext cx="6173510" cy="20715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ru-RU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Р</a:t>
            </a:r>
            <a:r>
              <a:rPr lang="ru-RU" sz="20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азвить </a:t>
            </a:r>
            <a:r>
              <a:rPr lang="ru-RU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пространственное воображение, инженерное мышление и цифровую грамотность, развить интерес к техническому моделированию, сформировать навыки проектирования и командной работы с распределением ролей   </a:t>
            </a:r>
            <a:endParaRPr lang="en-US" sz="2000"/>
          </a:p>
        </p:txBody>
      </p:sp>
      <p:sp>
        <p:nvSpPr>
          <p:cNvPr id="18" name="Shape 13"/>
          <p:cNvSpPr/>
          <p:nvPr/>
        </p:nvSpPr>
        <p:spPr>
          <a:xfrm>
            <a:off x="7428548" y="4809410"/>
            <a:ext cx="6408063" cy="2951575"/>
          </a:xfrm>
          <a:prstGeom prst="roundRect">
            <a:avLst>
              <a:gd name="adj" fmla="val 3675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/>
        </p:txBody>
      </p:sp>
      <p:sp>
        <p:nvSpPr>
          <p:cNvPr id="19" name="Shape 14"/>
          <p:cNvSpPr/>
          <p:nvPr/>
        </p:nvSpPr>
        <p:spPr>
          <a:xfrm>
            <a:off x="7662982" y="5043845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5E4CE6"/>
          </a:solidFill>
        </p:spPr>
        <p:txBody>
          <a:bodyPr/>
          <a:lstStyle/>
          <a:p/>
        </p:txBody>
      </p:sp>
      <p:sp>
        <p:nvSpPr>
          <p:cNvPr id="21" name="Text 15"/>
          <p:cNvSpPr/>
          <p:nvPr/>
        </p:nvSpPr>
        <p:spPr>
          <a:xfrm>
            <a:off x="8530650" y="5206901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Воспитательные</a:t>
            </a:r>
            <a:endParaRPr lang="en-US" sz="2200"/>
          </a:p>
        </p:txBody>
      </p:sp>
      <p:sp>
        <p:nvSpPr>
          <p:cNvPr id="22" name="Text 16"/>
          <p:cNvSpPr/>
          <p:nvPr/>
        </p:nvSpPr>
        <p:spPr>
          <a:xfrm>
            <a:off x="7586068" y="5788044"/>
            <a:ext cx="6129932" cy="181591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ru-RU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В</a:t>
            </a:r>
            <a:r>
              <a:rPr lang="ru-RU" sz="20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оспитать </a:t>
            </a:r>
            <a:r>
              <a:rPr lang="ru-RU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уважение к культурному наследию народов России, сформировать ответственность за результат и пробудить интерес к исследовательской деятельности и инженерным профессиям</a:t>
            </a:r>
            <a:endParaRPr lang="en-US" sz="200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2909" y="7827347"/>
            <a:ext cx="2347491" cy="31425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0"/>
          <p:cNvSpPr/>
          <p:nvPr/>
        </p:nvSpPr>
        <p:spPr>
          <a:xfrm>
            <a:off x="4162860" y="280223"/>
            <a:ext cx="6520696" cy="59483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650"/>
              </a:lnSpc>
              <a:buNone/>
            </a:pPr>
            <a:r>
              <a:rPr lang="en-US" sz="4000" b="1" u="sng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10 жилищ народов России</a:t>
            </a:r>
            <a:endParaRPr lang="en-US" sz="4000" u="sng"/>
          </a:p>
        </p:txBody>
      </p:sp>
      <p:sp>
        <p:nvSpPr>
          <p:cNvPr id="4" name="Text 1"/>
          <p:cNvSpPr/>
          <p:nvPr/>
        </p:nvSpPr>
        <p:spPr>
          <a:xfrm>
            <a:off x="1436965" y="3088296"/>
            <a:ext cx="2379583" cy="2974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Изба</a:t>
            </a:r>
            <a:endParaRPr lang="en-US" sz="185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7076" y="1180582"/>
            <a:ext cx="1778317" cy="177831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5735601" y="3045908"/>
            <a:ext cx="2379583" cy="2974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Юрта</a:t>
            </a:r>
            <a:endParaRPr lang="en-US" sz="185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8704" y="1149047"/>
            <a:ext cx="1640456" cy="164045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9367536" y="2958899"/>
            <a:ext cx="2379583" cy="2974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Чум</a:t>
            </a:r>
            <a:endParaRPr lang="en-US" sz="185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82909" y="1079047"/>
            <a:ext cx="1700991" cy="1700991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12794108" y="2897199"/>
            <a:ext cx="2379583" cy="2974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Сакля</a:t>
            </a:r>
            <a:endParaRPr lang="en-US" sz="1850"/>
          </a:p>
        </p:txBody>
      </p:sp>
      <p:sp>
        <p:nvSpPr>
          <p:cNvPr id="12" name="Text 5"/>
          <p:cNvSpPr/>
          <p:nvPr/>
        </p:nvSpPr>
        <p:spPr>
          <a:xfrm>
            <a:off x="1242726" y="5509974"/>
            <a:ext cx="2379583" cy="2974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Балаган</a:t>
            </a:r>
            <a:endParaRPr lang="en-US" sz="1850"/>
          </a:p>
        </p:txBody>
      </p:sp>
      <p:pic>
        <p:nvPicPr>
          <p:cNvPr id="13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7285" y="3623195"/>
            <a:ext cx="1837897" cy="1837897"/>
          </a:xfrm>
          <a:prstGeom prst="rect">
            <a:avLst/>
          </a:prstGeom>
        </p:spPr>
      </p:pic>
      <p:sp>
        <p:nvSpPr>
          <p:cNvPr id="14" name="Text 6"/>
          <p:cNvSpPr/>
          <p:nvPr/>
        </p:nvSpPr>
        <p:spPr>
          <a:xfrm>
            <a:off x="5754305" y="5558326"/>
            <a:ext cx="2379583" cy="2974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Иглу</a:t>
            </a:r>
            <a:endParaRPr lang="en-US" sz="1850"/>
          </a:p>
        </p:txBody>
      </p:sp>
      <p:pic>
        <p:nvPicPr>
          <p:cNvPr id="15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41872" y="3492076"/>
            <a:ext cx="1743263" cy="1743263"/>
          </a:xfrm>
          <a:prstGeom prst="rect">
            <a:avLst/>
          </a:prstGeom>
        </p:spPr>
      </p:pic>
      <p:sp>
        <p:nvSpPr>
          <p:cNvPr id="16" name="Text 7"/>
          <p:cNvSpPr/>
          <p:nvPr/>
        </p:nvSpPr>
        <p:spPr>
          <a:xfrm>
            <a:off x="9267558" y="5378633"/>
            <a:ext cx="2379583" cy="2974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Яранга</a:t>
            </a:r>
            <a:endParaRPr lang="en-US" sz="1850"/>
          </a:p>
        </p:txBody>
      </p:sp>
      <p:sp>
        <p:nvSpPr>
          <p:cNvPr id="18" name="Text 8"/>
          <p:cNvSpPr/>
          <p:nvPr/>
        </p:nvSpPr>
        <p:spPr>
          <a:xfrm>
            <a:off x="12670585" y="5229774"/>
            <a:ext cx="2379583" cy="2974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Валкаран</a:t>
            </a:r>
            <a:endParaRPr lang="en-US" sz="1850"/>
          </a:p>
        </p:txBody>
      </p:sp>
      <p:sp>
        <p:nvSpPr>
          <p:cNvPr id="20" name="Text 9"/>
          <p:cNvSpPr/>
          <p:nvPr/>
        </p:nvSpPr>
        <p:spPr>
          <a:xfrm>
            <a:off x="5084872" y="7756431"/>
            <a:ext cx="2379583" cy="2974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Турлучная хата</a:t>
            </a:r>
            <a:endParaRPr lang="en-US" sz="1850"/>
          </a:p>
        </p:txBody>
      </p:sp>
      <p:sp>
        <p:nvSpPr>
          <p:cNvPr id="22" name="Text 10"/>
          <p:cNvSpPr/>
          <p:nvPr/>
        </p:nvSpPr>
        <p:spPr>
          <a:xfrm>
            <a:off x="9367536" y="7812651"/>
            <a:ext cx="2379583" cy="2974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Ураса</a:t>
            </a:r>
            <a:endParaRPr lang="en-US" sz="185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2498" y="1105897"/>
            <a:ext cx="2649984" cy="19946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2498" y="3799079"/>
            <a:ext cx="2714559" cy="17144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673839" y="3254572"/>
            <a:ext cx="2635687" cy="17514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08011" y="5823966"/>
            <a:ext cx="2856444" cy="19161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64816" y="5819395"/>
            <a:ext cx="2697374" cy="19643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282909" y="7557719"/>
            <a:ext cx="2347491" cy="5523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0"/>
          <p:cNvSpPr/>
          <p:nvPr/>
        </p:nvSpPr>
        <p:spPr>
          <a:xfrm>
            <a:off x="3322364" y="197620"/>
            <a:ext cx="8189357" cy="70877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Этапы реализации проекта</a:t>
            </a:r>
            <a:endParaRPr lang="en-US" sz="445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78" y="1065882"/>
            <a:ext cx="11644645" cy="5029867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633564" y="4378795"/>
            <a:ext cx="2193622" cy="24731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b="1" err="1" smtClean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Организационный</a:t>
            </a:r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2725323" y="5003908"/>
            <a:ext cx="1932336" cy="4725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350"/>
              </a:lnSpc>
              <a:buNone/>
            </a:pPr>
            <a:r>
              <a:rPr lang="en-US" sz="1600" err="1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Формирование </a:t>
            </a:r>
            <a:r>
              <a:rPr lang="ru-RU" sz="16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групп</a:t>
            </a:r>
            <a:r>
              <a:rPr lang="en-US" sz="16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</a:t>
            </a:r>
            <a:r>
              <a:rPr lang="en-US" sz="16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и </a:t>
            </a:r>
            <a:r>
              <a:rPr lang="ru-RU" sz="16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создание </a:t>
            </a:r>
            <a:r>
              <a:rPr lang="en-US" sz="1600" err="1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плана</a:t>
            </a:r>
            <a:endParaRPr lang="en-US" sz="1600"/>
          </a:p>
        </p:txBody>
      </p:sp>
      <p:sp>
        <p:nvSpPr>
          <p:cNvPr id="6" name="Text 3"/>
          <p:cNvSpPr/>
          <p:nvPr/>
        </p:nvSpPr>
        <p:spPr>
          <a:xfrm>
            <a:off x="7383417" y="4453555"/>
            <a:ext cx="1528386" cy="55035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b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Математико-инженерный</a:t>
            </a:r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7319821" y="5249949"/>
            <a:ext cx="1655578" cy="29291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350"/>
              </a:lnSpc>
              <a:buNone/>
            </a:pPr>
            <a:r>
              <a:rPr lang="en-US" sz="16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Моделирование и расчёты</a:t>
            </a:r>
            <a:endParaRPr lang="en-US" sz="1600"/>
          </a:p>
        </p:txBody>
      </p:sp>
      <p:sp>
        <p:nvSpPr>
          <p:cNvPr id="8" name="Text 5"/>
          <p:cNvSpPr/>
          <p:nvPr/>
        </p:nvSpPr>
        <p:spPr>
          <a:xfrm>
            <a:off x="625492" y="1657385"/>
            <a:ext cx="1873534" cy="44806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Мотивационный</a:t>
            </a:r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647773" y="1993458"/>
            <a:ext cx="1631537" cy="53648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350"/>
              </a:lnSpc>
              <a:buNone/>
            </a:pPr>
            <a:r>
              <a:rPr lang="en-US" sz="16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Определение целей и задач</a:t>
            </a:r>
            <a:endParaRPr lang="en-US" sz="1600"/>
          </a:p>
        </p:txBody>
      </p:sp>
      <p:sp>
        <p:nvSpPr>
          <p:cNvPr id="10" name="Text 7"/>
          <p:cNvSpPr/>
          <p:nvPr/>
        </p:nvSpPr>
        <p:spPr>
          <a:xfrm>
            <a:off x="9470530" y="1512567"/>
            <a:ext cx="1629722" cy="44806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Практический</a:t>
            </a:r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9426339" y="1985156"/>
            <a:ext cx="1718103" cy="28367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350"/>
              </a:lnSpc>
              <a:buNone/>
            </a:pPr>
            <a:r>
              <a:rPr lang="en-US" sz="16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Изготовление элементов макета</a:t>
            </a:r>
            <a:endParaRPr lang="en-US" sz="1600"/>
          </a:p>
        </p:txBody>
      </p:sp>
      <p:sp>
        <p:nvSpPr>
          <p:cNvPr id="12" name="Text 9"/>
          <p:cNvSpPr/>
          <p:nvPr/>
        </p:nvSpPr>
        <p:spPr>
          <a:xfrm>
            <a:off x="4842952" y="1620702"/>
            <a:ext cx="2283652" cy="16694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b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Исследовательский</a:t>
            </a:r>
            <a:endParaRPr lang="en-US"/>
          </a:p>
        </p:txBody>
      </p:sp>
      <p:sp>
        <p:nvSpPr>
          <p:cNvPr id="13" name="Text 10"/>
          <p:cNvSpPr/>
          <p:nvPr/>
        </p:nvSpPr>
        <p:spPr>
          <a:xfrm>
            <a:off x="5152086" y="1985156"/>
            <a:ext cx="1559627" cy="35844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350"/>
              </a:lnSpc>
              <a:buNone/>
            </a:pPr>
            <a:r>
              <a:rPr lang="en-US" sz="16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Сбор данных и </a:t>
            </a:r>
            <a:r>
              <a:rPr lang="ru-RU" sz="16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обработка информации</a:t>
            </a:r>
            <a:endParaRPr lang="en-US" sz="1600"/>
          </a:p>
        </p:txBody>
      </p:sp>
      <p:sp>
        <p:nvSpPr>
          <p:cNvPr id="14" name="Text 11"/>
          <p:cNvSpPr/>
          <p:nvPr/>
        </p:nvSpPr>
        <p:spPr>
          <a:xfrm>
            <a:off x="9638943" y="4355515"/>
            <a:ext cx="3252192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b="1" err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Февраль–</a:t>
            </a:r>
            <a:r>
              <a:rPr lang="ru-RU" sz="2800" b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март</a:t>
            </a:r>
            <a:r>
              <a:rPr lang="en-US" sz="2800" b="1" smtClean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 </a:t>
            </a:r>
            <a:r>
              <a:rPr lang="en-US" sz="2800" b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2026</a:t>
            </a:r>
            <a:endParaRPr lang="en-US" sz="2800"/>
          </a:p>
        </p:txBody>
      </p:sp>
      <p:sp>
        <p:nvSpPr>
          <p:cNvPr id="15" name="Text 12"/>
          <p:cNvSpPr/>
          <p:nvPr/>
        </p:nvSpPr>
        <p:spPr>
          <a:xfrm>
            <a:off x="9638943" y="4958558"/>
            <a:ext cx="4205168" cy="10887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Комплексная работа </a:t>
            </a:r>
            <a:r>
              <a:rPr lang="ru-RU" sz="20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групп</a:t>
            </a:r>
            <a:r>
              <a:rPr lang="en-US" sz="20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</a:t>
            </a:r>
            <a:r>
              <a:rPr lang="en-US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от исследования до создания музейного экспоната</a:t>
            </a:r>
            <a:endParaRPr lang="en-US" sz="2000"/>
          </a:p>
        </p:txBody>
      </p:sp>
      <p:sp>
        <p:nvSpPr>
          <p:cNvPr id="16" name="Text 13"/>
          <p:cNvSpPr/>
          <p:nvPr/>
        </p:nvSpPr>
        <p:spPr>
          <a:xfrm>
            <a:off x="9430457" y="6348787"/>
            <a:ext cx="4205168" cy="108877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Tx/>
              <a:buChar char="•"/>
            </a:pPr>
            <a:r>
              <a:rPr lang="en-US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10 </a:t>
            </a:r>
            <a:r>
              <a:rPr lang="ru-RU" sz="20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групп</a:t>
            </a:r>
            <a:r>
              <a:rPr lang="en-US" sz="20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</a:t>
            </a:r>
            <a:r>
              <a:rPr lang="en-US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по 2–3 человека</a:t>
            </a:r>
            <a:endParaRPr lang="en-US" sz="2000"/>
          </a:p>
          <a:p>
            <a:pPr marL="342900" indent="-342900" algn="l">
              <a:lnSpc>
                <a:spcPts val="2850"/>
              </a:lnSpc>
              <a:buSzTx/>
              <a:buChar char="•"/>
            </a:pPr>
            <a:r>
              <a:rPr lang="en-US" sz="2000" err="1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Каждая </a:t>
            </a:r>
            <a:r>
              <a:rPr lang="ru-RU" sz="20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группа</a:t>
            </a:r>
            <a:r>
              <a:rPr lang="en-US" sz="20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</a:t>
            </a:r>
            <a:r>
              <a:rPr lang="en-US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— своё жилище</a:t>
            </a:r>
            <a:endParaRPr lang="en-US" sz="2000"/>
          </a:p>
          <a:p>
            <a:pPr marL="342900" indent="-342900" algn="l">
              <a:lnSpc>
                <a:spcPts val="2850"/>
              </a:lnSpc>
              <a:buSzTx/>
              <a:buChar char="•"/>
            </a:pPr>
            <a:r>
              <a:rPr lang="en-US" sz="2000" b="1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Итог:</a:t>
            </a:r>
            <a:r>
              <a:rPr lang="en-US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коллективная карта-макет</a:t>
            </a:r>
            <a:endParaRPr lang="en-US" sz="200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82909" y="7557719"/>
            <a:ext cx="2347491" cy="5523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0"/>
          <p:cNvSpPr/>
          <p:nvPr/>
        </p:nvSpPr>
        <p:spPr>
          <a:xfrm>
            <a:off x="3615928" y="168810"/>
            <a:ext cx="9403080" cy="70877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Математико-инженерный этап</a:t>
            </a:r>
            <a:endParaRPr lang="en-US" sz="4450"/>
          </a:p>
        </p:txBody>
      </p:sp>
      <p:sp>
        <p:nvSpPr>
          <p:cNvPr id="6" name="Text 4"/>
          <p:cNvSpPr/>
          <p:nvPr/>
        </p:nvSpPr>
        <p:spPr>
          <a:xfrm>
            <a:off x="793790" y="4045387"/>
            <a:ext cx="4196358" cy="3629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/>
          </a:p>
        </p:txBody>
      </p:sp>
      <p:sp>
        <p:nvSpPr>
          <p:cNvPr id="7" name="Text 5"/>
          <p:cNvSpPr/>
          <p:nvPr/>
        </p:nvSpPr>
        <p:spPr>
          <a:xfrm>
            <a:off x="5216962" y="2671286"/>
            <a:ext cx="226814" cy="2834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>
                <a:solidFill>
                  <a:srgbClr val="2A2742"/>
                </a:solidFill>
                <a:latin typeface="Outfit Light" pitchFamily="34" charset="0"/>
                <a:ea typeface="Outfit Light" pitchFamily="34" charset="-122"/>
                <a:cs typeface="Outfit Light" pitchFamily="34" charset="-120"/>
              </a:rPr>
              <a:t>02</a:t>
            </a:r>
            <a:endParaRPr lang="en-US" sz="1750"/>
          </a:p>
        </p:txBody>
      </p:sp>
      <p:sp>
        <p:nvSpPr>
          <p:cNvPr id="11" name="Text 9"/>
          <p:cNvSpPr/>
          <p:nvPr/>
        </p:nvSpPr>
        <p:spPr>
          <a:xfrm>
            <a:off x="9640133" y="2671286"/>
            <a:ext cx="226814" cy="2834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6614" y="1301044"/>
            <a:ext cx="7908285" cy="30239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6070" y="2045613"/>
            <a:ext cx="5114925" cy="43624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1623" y="4748470"/>
            <a:ext cx="6877050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82909" y="7557719"/>
            <a:ext cx="2347491" cy="5523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0"/>
          <p:cNvSpPr/>
          <p:nvPr/>
        </p:nvSpPr>
        <p:spPr>
          <a:xfrm>
            <a:off x="3615928" y="168810"/>
            <a:ext cx="9403080" cy="70877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Математико-инженерный этап</a:t>
            </a:r>
            <a:endParaRPr lang="en-US" sz="445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053" y="1063516"/>
            <a:ext cx="6689749" cy="35400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9201" y="1063515"/>
            <a:ext cx="6702724" cy="35400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9332" y="4603531"/>
            <a:ext cx="6494079" cy="34298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82909" y="7557719"/>
            <a:ext cx="2347491" cy="55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254279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0"/>
          <p:cNvSpPr/>
          <p:nvPr/>
        </p:nvSpPr>
        <p:spPr>
          <a:xfrm>
            <a:off x="3436263" y="644060"/>
            <a:ext cx="7849195" cy="70877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Что особенного в проекте?</a:t>
            </a:r>
            <a:endParaRPr lang="en-US" sz="4450"/>
          </a:p>
        </p:txBody>
      </p:sp>
      <p:sp>
        <p:nvSpPr>
          <p:cNvPr id="3" name="Shape 1"/>
          <p:cNvSpPr/>
          <p:nvPr/>
        </p:nvSpPr>
        <p:spPr>
          <a:xfrm>
            <a:off x="793790" y="2311718"/>
            <a:ext cx="4196358" cy="2093714"/>
          </a:xfrm>
          <a:prstGeom prst="roundRect">
            <a:avLst>
              <a:gd name="adj" fmla="val 6988"/>
            </a:avLst>
          </a:prstGeom>
          <a:solidFill>
            <a:srgbClr val="FAFAFA">
              <a:alpha val="95000"/>
            </a:srgbClr>
          </a:solidFill>
          <a:ln w="30480">
            <a:solidFill>
              <a:srgbClr val="BDB8DF"/>
            </a:solidFill>
            <a:prstDash val="solid"/>
          </a:ln>
        </p:spPr>
        <p:txBody>
          <a:bodyPr/>
          <a:lstStyle/>
          <a:p/>
        </p:txBody>
      </p:sp>
      <p:sp>
        <p:nvSpPr>
          <p:cNvPr id="4" name="Shape 2"/>
          <p:cNvSpPr/>
          <p:nvPr/>
        </p:nvSpPr>
        <p:spPr>
          <a:xfrm>
            <a:off x="763310" y="2311718"/>
            <a:ext cx="121920" cy="2093714"/>
          </a:xfrm>
          <a:prstGeom prst="roundRect">
            <a:avLst>
              <a:gd name="adj" fmla="val 78139"/>
            </a:avLst>
          </a:prstGeom>
          <a:solidFill>
            <a:srgbClr val="5E4CE6"/>
          </a:solidFill>
        </p:spPr>
        <p:txBody>
          <a:bodyPr/>
          <a:lstStyle/>
          <a:p/>
        </p:txBody>
      </p:sp>
      <p:sp>
        <p:nvSpPr>
          <p:cNvPr id="5" name="Text 3"/>
          <p:cNvSpPr/>
          <p:nvPr/>
        </p:nvSpPr>
        <p:spPr>
          <a:xfrm>
            <a:off x="1142524" y="2569012"/>
            <a:ext cx="3546753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Интеграция дисциплин</a:t>
            </a:r>
            <a:endParaRPr lang="en-US" sz="2400"/>
          </a:p>
        </p:txBody>
      </p:sp>
      <p:sp>
        <p:nvSpPr>
          <p:cNvPr id="6" name="Text 4"/>
          <p:cNvSpPr/>
          <p:nvPr/>
        </p:nvSpPr>
        <p:spPr>
          <a:xfrm>
            <a:off x="1142524" y="3059430"/>
            <a:ext cx="3590330" cy="10887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 err="1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Математика + технология + информатика + история + </a:t>
            </a:r>
            <a:r>
              <a:rPr lang="ru-RU" sz="2000" smtClean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география</a:t>
            </a:r>
            <a:endParaRPr lang="en-US" sz="2000"/>
          </a:p>
        </p:txBody>
      </p:sp>
      <p:sp>
        <p:nvSpPr>
          <p:cNvPr id="7" name="Shape 5"/>
          <p:cNvSpPr/>
          <p:nvPr/>
        </p:nvSpPr>
        <p:spPr>
          <a:xfrm>
            <a:off x="5216962" y="2311718"/>
            <a:ext cx="4196358" cy="2093714"/>
          </a:xfrm>
          <a:prstGeom prst="roundRect">
            <a:avLst>
              <a:gd name="adj" fmla="val 6988"/>
            </a:avLst>
          </a:prstGeom>
          <a:solidFill>
            <a:srgbClr val="FAFAFA">
              <a:alpha val="95000"/>
            </a:srgbClr>
          </a:solidFill>
          <a:ln w="30480">
            <a:solidFill>
              <a:srgbClr val="BDB8DF"/>
            </a:solidFill>
            <a:prstDash val="solid"/>
          </a:ln>
        </p:spPr>
        <p:txBody>
          <a:bodyPr/>
          <a:lstStyle/>
          <a:p/>
        </p:txBody>
      </p:sp>
      <p:sp>
        <p:nvSpPr>
          <p:cNvPr id="8" name="Shape 6"/>
          <p:cNvSpPr/>
          <p:nvPr/>
        </p:nvSpPr>
        <p:spPr>
          <a:xfrm>
            <a:off x="5186482" y="2311718"/>
            <a:ext cx="121920" cy="2093714"/>
          </a:xfrm>
          <a:prstGeom prst="roundRect">
            <a:avLst>
              <a:gd name="adj" fmla="val 78139"/>
            </a:avLst>
          </a:prstGeom>
          <a:solidFill>
            <a:srgbClr val="5E4CE6"/>
          </a:solidFill>
        </p:spPr>
        <p:txBody>
          <a:bodyPr/>
          <a:lstStyle/>
          <a:p/>
        </p:txBody>
      </p:sp>
      <p:sp>
        <p:nvSpPr>
          <p:cNvPr id="9" name="Text 7"/>
          <p:cNvSpPr/>
          <p:nvPr/>
        </p:nvSpPr>
        <p:spPr>
          <a:xfrm>
            <a:off x="5565696" y="2569012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Цифровизация</a:t>
            </a:r>
            <a:endParaRPr lang="en-US" sz="2400"/>
          </a:p>
        </p:txBody>
      </p:sp>
      <p:sp>
        <p:nvSpPr>
          <p:cNvPr id="10" name="Text 8"/>
          <p:cNvSpPr/>
          <p:nvPr/>
        </p:nvSpPr>
        <p:spPr>
          <a:xfrm>
            <a:off x="5565696" y="3059430"/>
            <a:ext cx="3590330" cy="10887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QR-коды с расчётами, развёртками и 3D-файлами для каждого макета</a:t>
            </a:r>
            <a:endParaRPr lang="en-US" sz="2000"/>
          </a:p>
        </p:txBody>
      </p:sp>
      <p:sp>
        <p:nvSpPr>
          <p:cNvPr id="11" name="Shape 9"/>
          <p:cNvSpPr/>
          <p:nvPr/>
        </p:nvSpPr>
        <p:spPr>
          <a:xfrm>
            <a:off x="9640133" y="2311718"/>
            <a:ext cx="4196358" cy="2093714"/>
          </a:xfrm>
          <a:prstGeom prst="roundRect">
            <a:avLst>
              <a:gd name="adj" fmla="val 6988"/>
            </a:avLst>
          </a:prstGeom>
          <a:solidFill>
            <a:srgbClr val="FAFAFA">
              <a:alpha val="95000"/>
            </a:srgbClr>
          </a:solidFill>
          <a:ln w="30480">
            <a:solidFill>
              <a:srgbClr val="BDB8DF"/>
            </a:solidFill>
            <a:prstDash val="solid"/>
          </a:ln>
        </p:spPr>
        <p:txBody>
          <a:bodyPr/>
          <a:lstStyle/>
          <a:p/>
        </p:txBody>
      </p:sp>
      <p:sp>
        <p:nvSpPr>
          <p:cNvPr id="12" name="Shape 10"/>
          <p:cNvSpPr/>
          <p:nvPr/>
        </p:nvSpPr>
        <p:spPr>
          <a:xfrm>
            <a:off x="9609653" y="2311718"/>
            <a:ext cx="121920" cy="2093714"/>
          </a:xfrm>
          <a:prstGeom prst="roundRect">
            <a:avLst>
              <a:gd name="adj" fmla="val 78139"/>
            </a:avLst>
          </a:prstGeom>
          <a:solidFill>
            <a:srgbClr val="5E4CE6"/>
          </a:solidFill>
        </p:spPr>
        <p:txBody>
          <a:bodyPr/>
          <a:lstStyle/>
          <a:p/>
        </p:txBody>
      </p:sp>
      <p:sp>
        <p:nvSpPr>
          <p:cNvPr id="13" name="Text 11"/>
          <p:cNvSpPr/>
          <p:nvPr/>
        </p:nvSpPr>
        <p:spPr>
          <a:xfrm>
            <a:off x="9988868" y="2569012"/>
            <a:ext cx="2863334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Музейный продукт</a:t>
            </a:r>
            <a:endParaRPr lang="en-US" sz="2400"/>
          </a:p>
        </p:txBody>
      </p:sp>
      <p:sp>
        <p:nvSpPr>
          <p:cNvPr id="14" name="Text 12"/>
          <p:cNvSpPr/>
          <p:nvPr/>
        </p:nvSpPr>
        <p:spPr>
          <a:xfrm>
            <a:off x="9988868" y="3059430"/>
            <a:ext cx="3590330" cy="10887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Коллективная карта-макет «Наш дом — Россия» для школьного музея</a:t>
            </a:r>
            <a:endParaRPr lang="en-US" sz="2000"/>
          </a:p>
        </p:txBody>
      </p:sp>
      <p:sp>
        <p:nvSpPr>
          <p:cNvPr id="15" name="Shape 13"/>
          <p:cNvSpPr/>
          <p:nvPr/>
        </p:nvSpPr>
        <p:spPr>
          <a:xfrm>
            <a:off x="793790" y="4632246"/>
            <a:ext cx="4196358" cy="2448044"/>
          </a:xfrm>
          <a:prstGeom prst="roundRect">
            <a:avLst>
              <a:gd name="adj" fmla="val 5976"/>
            </a:avLst>
          </a:prstGeom>
          <a:solidFill>
            <a:srgbClr val="FAFAFA">
              <a:alpha val="95000"/>
            </a:srgbClr>
          </a:solidFill>
          <a:ln w="30480">
            <a:solidFill>
              <a:srgbClr val="BDB8DF"/>
            </a:solidFill>
            <a:prstDash val="solid"/>
          </a:ln>
        </p:spPr>
        <p:txBody>
          <a:bodyPr/>
          <a:lstStyle/>
          <a:p/>
        </p:txBody>
      </p:sp>
      <p:sp>
        <p:nvSpPr>
          <p:cNvPr id="16" name="Shape 14"/>
          <p:cNvSpPr/>
          <p:nvPr/>
        </p:nvSpPr>
        <p:spPr>
          <a:xfrm>
            <a:off x="763310" y="4632246"/>
            <a:ext cx="121920" cy="2448044"/>
          </a:xfrm>
          <a:prstGeom prst="roundRect">
            <a:avLst>
              <a:gd name="adj" fmla="val 78139"/>
            </a:avLst>
          </a:prstGeom>
          <a:solidFill>
            <a:srgbClr val="5E4CE6"/>
          </a:solidFill>
        </p:spPr>
        <p:txBody>
          <a:bodyPr/>
          <a:lstStyle/>
          <a:p/>
        </p:txBody>
      </p:sp>
      <p:sp>
        <p:nvSpPr>
          <p:cNvPr id="17" name="Text 15"/>
          <p:cNvSpPr/>
          <p:nvPr/>
        </p:nvSpPr>
        <p:spPr>
          <a:xfrm>
            <a:off x="1142524" y="4889540"/>
            <a:ext cx="2835235" cy="3543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Тиражирование</a:t>
            </a:r>
            <a:endParaRPr lang="en-US" sz="2400"/>
          </a:p>
        </p:txBody>
      </p:sp>
      <p:sp>
        <p:nvSpPr>
          <p:cNvPr id="18" name="Text 16"/>
          <p:cNvSpPr/>
          <p:nvPr/>
        </p:nvSpPr>
        <p:spPr>
          <a:xfrm>
            <a:off x="1142524" y="5379958"/>
            <a:ext cx="3590330" cy="72580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Возможность печати макетов на 3D-принтере</a:t>
            </a:r>
            <a:endParaRPr lang="en-US" sz="2000"/>
          </a:p>
        </p:txBody>
      </p:sp>
      <p:sp>
        <p:nvSpPr>
          <p:cNvPr id="19" name="Shape 17"/>
          <p:cNvSpPr/>
          <p:nvPr/>
        </p:nvSpPr>
        <p:spPr>
          <a:xfrm>
            <a:off x="5216962" y="4632246"/>
            <a:ext cx="4196358" cy="2448044"/>
          </a:xfrm>
          <a:prstGeom prst="roundRect">
            <a:avLst>
              <a:gd name="adj" fmla="val 5976"/>
            </a:avLst>
          </a:prstGeom>
          <a:solidFill>
            <a:srgbClr val="FAFAFA">
              <a:alpha val="95000"/>
            </a:srgbClr>
          </a:solidFill>
          <a:ln w="30480">
            <a:solidFill>
              <a:srgbClr val="BDB8DF"/>
            </a:solidFill>
            <a:prstDash val="solid"/>
          </a:ln>
        </p:spPr>
        <p:txBody>
          <a:bodyPr/>
          <a:lstStyle/>
          <a:p/>
        </p:txBody>
      </p:sp>
      <p:sp>
        <p:nvSpPr>
          <p:cNvPr id="20" name="Shape 18"/>
          <p:cNvSpPr/>
          <p:nvPr/>
        </p:nvSpPr>
        <p:spPr>
          <a:xfrm>
            <a:off x="5186482" y="4632246"/>
            <a:ext cx="121920" cy="2448044"/>
          </a:xfrm>
          <a:prstGeom prst="roundRect">
            <a:avLst>
              <a:gd name="adj" fmla="val 78139"/>
            </a:avLst>
          </a:prstGeom>
          <a:solidFill>
            <a:srgbClr val="5E4CE6"/>
          </a:solidFill>
        </p:spPr>
        <p:txBody>
          <a:bodyPr/>
          <a:lstStyle/>
          <a:p/>
        </p:txBody>
      </p:sp>
      <p:sp>
        <p:nvSpPr>
          <p:cNvPr id="21" name="Text 19"/>
          <p:cNvSpPr/>
          <p:nvPr/>
        </p:nvSpPr>
        <p:spPr>
          <a:xfrm>
            <a:off x="5565696" y="4889540"/>
            <a:ext cx="3590330" cy="7086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Культурологический подход</a:t>
            </a:r>
            <a:endParaRPr lang="en-US" sz="2400"/>
          </a:p>
        </p:txBody>
      </p:sp>
      <p:sp>
        <p:nvSpPr>
          <p:cNvPr id="22" name="Text 20"/>
          <p:cNvSpPr/>
          <p:nvPr/>
        </p:nvSpPr>
        <p:spPr>
          <a:xfrm>
            <a:off x="5565696" y="5734288"/>
            <a:ext cx="3590330" cy="10887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Изучение традиций и быта народов России через инженерную призму</a:t>
            </a:r>
            <a:endParaRPr lang="en-US" sz="200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2909" y="7557719"/>
            <a:ext cx="2347491" cy="5523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0"/>
          <p:cNvSpPr/>
          <p:nvPr/>
        </p:nvSpPr>
        <p:spPr>
          <a:xfrm>
            <a:off x="4702221" y="359934"/>
            <a:ext cx="5986343" cy="58078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550"/>
              </a:lnSpc>
              <a:buNone/>
            </a:pPr>
            <a:r>
              <a:rPr lang="en-US" sz="3650" b="1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Ожидаемые результаты</a:t>
            </a:r>
            <a:endParaRPr lang="en-US" sz="3650"/>
          </a:p>
        </p:txBody>
      </p:sp>
      <p:sp>
        <p:nvSpPr>
          <p:cNvPr id="11" name="Text 8"/>
          <p:cNvSpPr/>
          <p:nvPr/>
        </p:nvSpPr>
        <p:spPr>
          <a:xfrm>
            <a:off x="9734550" y="5685592"/>
            <a:ext cx="2323267" cy="2902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endParaRPr lang="en-US" sz="180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498" y="1149876"/>
            <a:ext cx="6880991" cy="688099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185" y="1149875"/>
            <a:ext cx="6880991" cy="6880991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Произвольный</PresentationFormat>
  <Paragraphs>81</Paragraphs>
  <Slides>11</Slides>
  <Notes>10</Notes>
  <TotalTime>151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baseType="lpstr" size="18">
      <vt:lpstr>Arial</vt:lpstr>
      <vt:lpstr>Calibri Light</vt:lpstr>
      <vt:lpstr>Calibri</vt:lpstr>
      <vt:lpstr>Outfit Extra Bold</vt:lpstr>
      <vt:lpstr>Arimo</vt:lpstr>
      <vt:lpstr>Outfit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Презентация PowerPoint</dc:title>
  <dc:creator>Admin</dc:creator>
  <cp:lastModifiedBy>Admin</cp:lastModifiedBy>
  <cp:revision>15</cp:revision>
  <dcterms:created xsi:type="dcterms:W3CDTF">2026-02-03T01:15:47Z</dcterms:created>
  <dcterms:modified xsi:type="dcterms:W3CDTF">2026-02-04T17:39:23Z</dcterms:modified>
</cp:coreProperties>
</file>