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58" r:id="rId8"/>
    <p:sldId id="267" r:id="rId9"/>
    <p:sldId id="268" r:id="rId10"/>
    <p:sldId id="270" r:id="rId11"/>
    <p:sldId id="269" r:id="rId12"/>
    <p:sldId id="272" r:id="rId13"/>
    <p:sldId id="273" r:id="rId14"/>
    <p:sldId id="274" r:id="rId15"/>
    <p:sldId id="275" r:id="rId16"/>
    <p:sldId id="276" r:id="rId17"/>
    <p:sldId id="304" r:id="rId18"/>
    <p:sldId id="280" r:id="rId19"/>
    <p:sldId id="320" r:id="rId20"/>
    <p:sldId id="281" r:id="rId21"/>
    <p:sldId id="309" r:id="rId22"/>
    <p:sldId id="305" r:id="rId23"/>
    <p:sldId id="308" r:id="rId24"/>
    <p:sldId id="300" r:id="rId25"/>
    <p:sldId id="286" r:id="rId26"/>
    <p:sldId id="292" r:id="rId27"/>
    <p:sldId id="293" r:id="rId28"/>
    <p:sldId id="294" r:id="rId29"/>
    <p:sldId id="291" r:id="rId30"/>
    <p:sldId id="290" r:id="rId31"/>
    <p:sldId id="288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Владелец" initials="В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003300"/>
    <a:srgbClr val="CCFF99"/>
    <a:srgbClr val="C7DAA2"/>
    <a:srgbClr val="B0CA7C"/>
    <a:srgbClr val="006600"/>
    <a:srgbClr val="FFFF99"/>
    <a:srgbClr val="99FF66"/>
    <a:srgbClr val="C0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Freeform 8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grpSp>
        <p:nvGrpSpPr>
          <p:cNvPr id="5166" name="Group 46"/>
          <p:cNvGrpSpPr>
            <a:grpSpLocks/>
          </p:cNvGrpSpPr>
          <p:nvPr userDrawn="1"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5167" name="Picture 47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</p:spPr>
        </p:pic>
        <p:pic>
          <p:nvPicPr>
            <p:cNvPr id="5168" name="Picture 48" descr="0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</p:spPr>
        </p:pic>
      </p:grpSp>
      <p:pic>
        <p:nvPicPr>
          <p:cNvPr id="5130" name="Picture 10" descr="12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54" name="Picture 34" descr="water_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pic>
        <p:nvPicPr>
          <p:cNvPr id="5160" name="Picture 40" descr="fire14"/>
          <p:cNvPicPr>
            <a:picLocks noChangeAspect="1" noChangeArrowheads="1" noCrop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164" name="Rectangle 4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165" name="Rectangle 4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849C6B8-80F1-4CE1-B75A-7111282D86D6}" type="slidenum">
              <a:rPr lang="ru-RU"/>
              <a:pPr/>
              <a:t>‹#›</a:t>
            </a:fld>
            <a:endParaRPr lang="ru-RU" dirty="0"/>
          </a:p>
        </p:txBody>
      </p:sp>
      <p:pic>
        <p:nvPicPr>
          <p:cNvPr id="5171" name="Picture 51" descr="B_Fly26"/>
          <p:cNvPicPr>
            <a:picLocks noChangeAspect="1" noChangeArrowheads="1" noCrop="1"/>
          </p:cNvPicPr>
          <p:nvPr userDrawn="1"/>
        </p:nvPicPr>
        <p:blipFill>
          <a:blip r:embed="rId7" cstate="print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</p:spPr>
      </p:pic>
      <p:pic>
        <p:nvPicPr>
          <p:cNvPr id="5172" name="Picture 52" descr="B_Fly26"/>
          <p:cNvPicPr>
            <a:picLocks noChangeAspect="1" noChangeArrowheads="1" noCrop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</p:spPr>
      </p:pic>
      <p:pic>
        <p:nvPicPr>
          <p:cNvPr id="5173" name="Picture 53" descr="bupestrid beetle 5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75" name="Picture 55" descr="WB01292_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AB2ABC-21DF-42BA-AE61-276DDD45058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503E82-8F78-4151-AEAF-D5B2F1C1808D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24F88-F37E-4D63-910C-3E0499EE091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D3D30-BF95-4B6B-93B4-0F46DF47FF0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B2D75-A0FF-4B7B-B761-6D5A8F0FE5CB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CE14C5-97D7-4CF3-BA7C-0E1B881B0A2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3A4FE-677E-4EDB-BA4C-6FB69FE8895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E5192-E0A7-410A-ABD8-49014CF90A7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EF582-6813-49E7-9DCF-7E5673E4CA53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C7B26-DF80-4FD8-A204-52C614E1A1E1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35" name="Picture 11" descr="water_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B394038-911C-4579-A2B6-ED2874CC9AE0}" type="slidenum">
              <a:rPr lang="ru-RU"/>
              <a:pPr/>
              <a:t>‹#›</a:t>
            </a:fld>
            <a:endParaRPr lang="ru-RU" dirty="0"/>
          </a:p>
        </p:txBody>
      </p:sp>
      <p:sp>
        <p:nvSpPr>
          <p:cNvPr id="1033" name="Freeform 9"/>
          <p:cNvSpPr>
            <a:spLocks/>
          </p:cNvSpPr>
          <p:nvPr userDrawn="1"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pn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48.png"/><Relationship Id="rId17" Type="http://schemas.openxmlformats.org/officeDocument/2006/relationships/image" Target="../media/image52.jpeg"/><Relationship Id="rId2" Type="http://schemas.openxmlformats.org/officeDocument/2006/relationships/image" Target="../media/image38.jpe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5" Type="http://schemas.openxmlformats.org/officeDocument/2006/relationships/image" Target="../media/image51.jpe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jpeg"/><Relationship Id="rId3" Type="http://schemas.openxmlformats.org/officeDocument/2006/relationships/image" Target="../media/image14.jpe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jpeg"/><Relationship Id="rId15" Type="http://schemas.openxmlformats.org/officeDocument/2006/relationships/image" Target="../media/image65.jpeg"/><Relationship Id="rId10" Type="http://schemas.openxmlformats.org/officeDocument/2006/relationships/image" Target="../media/image60.jpeg"/><Relationship Id="rId4" Type="http://schemas.openxmlformats.org/officeDocument/2006/relationships/image" Target="../media/image54.png"/><Relationship Id="rId9" Type="http://schemas.openxmlformats.org/officeDocument/2006/relationships/image" Target="../media/image59.jpeg"/><Relationship Id="rId1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1.jpeg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12" Type="http://schemas.openxmlformats.org/officeDocument/2006/relationships/image" Target="../media/image2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19.jpeg"/><Relationship Id="rId5" Type="http://schemas.openxmlformats.org/officeDocument/2006/relationships/hyperlink" Target="http://www.energiyarosta.ru/foto?razdel=1001&amp;object=13" TargetMode="External"/><Relationship Id="rId15" Type="http://schemas.openxmlformats.org/officeDocument/2006/relationships/image" Target="../media/image23.jpeg"/><Relationship Id="rId10" Type="http://schemas.openxmlformats.org/officeDocument/2006/relationships/hyperlink" Target="http://www.energiyarosta.ru/foto?razdel=1001&amp;object=12" TargetMode="External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209800" y="990600"/>
            <a:ext cx="4956101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Золотое решето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Черных домиков панно.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Сколько черных домиков,</a:t>
            </a:r>
            <a:b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Столько беленьких жильцов.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(подсолнух)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1349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3810000"/>
            <a:ext cx="4229100" cy="2641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7400" y="304800"/>
            <a:ext cx="70866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Главные органы цветка?  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0015-015-Stroenie-tsvetka.jpg"/>
          <p:cNvPicPr>
            <a:picLocks noChangeAspect="1"/>
          </p:cNvPicPr>
          <p:nvPr/>
        </p:nvPicPr>
        <p:blipFill>
          <a:blip r:embed="rId2" cstate="print"/>
          <a:srcRect l="3333" t="15556" r="5833" b="8889"/>
          <a:stretch>
            <a:fillRect/>
          </a:stretch>
        </p:blipFill>
        <p:spPr>
          <a:xfrm>
            <a:off x="838200" y="1295400"/>
            <a:ext cx="83058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800" y="228600"/>
            <a:ext cx="7467600" cy="415498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eaLnBrk="0" hangingPunct="0"/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Опыление ? </a:t>
            </a:r>
            <a:endParaRPr lang="ru-RU" sz="2400" b="1" dirty="0" smtClean="0">
              <a:latin typeface="Arial"/>
              <a:ea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Перенос пыльцы с тычинки на рыльце пестика. </a:t>
            </a:r>
          </a:p>
          <a:p>
            <a:pPr lvl="0" eaLnBrk="0" hangingPunct="0"/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6.Самоопыление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</a:p>
          <a:p>
            <a:pPr lvl="0" eaLnBrk="0" hangingPunct="0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рыльце пестика попадает пыльца этого же цветка.</a:t>
            </a:r>
          </a:p>
          <a:p>
            <a:pPr lvl="0" eaLnBrk="0" hangingPunct="0"/>
            <a:endParaRPr lang="en-US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7.Перекрестное опыление </a:t>
            </a:r>
            <a:r>
              <a:rPr lang="en-US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Пыльца с тычинок одного цветка переносится на рыльце пестика другого цветка  с помощью ветра, воды, животных.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img2.jpg"/>
          <p:cNvPicPr>
            <a:picLocks noChangeAspect="1"/>
          </p:cNvPicPr>
          <p:nvPr/>
        </p:nvPicPr>
        <p:blipFill>
          <a:blip r:embed="rId2" cstate="print"/>
          <a:srcRect t="14679" r="2174" b="22019"/>
          <a:stretch>
            <a:fillRect/>
          </a:stretch>
        </p:blipFill>
        <p:spPr>
          <a:xfrm>
            <a:off x="5257800" y="3886200"/>
            <a:ext cx="34290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1295400"/>
            <a:ext cx="8077200" cy="39087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eaLnBrk="0" hangingPunct="0"/>
            <a:r>
              <a:rPr lang="ru-RU" sz="28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Что происходит после опыления у цветковых растений?  </a:t>
            </a:r>
          </a:p>
          <a:p>
            <a:pPr lvl="0" eaLnBrk="0" hangingPunct="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i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3048000"/>
            <a:ext cx="1828800" cy="1828800"/>
          </a:xfrm>
          <a:prstGeom prst="rect">
            <a:avLst/>
          </a:prstGeom>
        </p:spPr>
      </p:pic>
      <p:pic>
        <p:nvPicPr>
          <p:cNvPr id="4" name="Picture 13" descr="typ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743200"/>
            <a:ext cx="2667000" cy="2111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657600" y="4648200"/>
            <a:ext cx="8057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плод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239000" y="4724400"/>
            <a:ext cx="1094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семена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990600" y="1219199"/>
            <a:ext cx="8153400" cy="5509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Тест по теме «Цветок».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Цветок – это: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A) околоцветник;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яркий венчик;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видоизмененный побег;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часть стебля.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61616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Главные части цветка: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лепестки и чашелистики;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пестик и тычинки;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цветоножка и цветоложе;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столбик и рыльце.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61616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Тонкий стебелек, на котором у большинства растений сидит цветок называют: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цветоложе;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пестик;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цветоножка;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тычинка.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61616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Частью околоцветника является: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венчик;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тычинки;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пестик;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цветоложе.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Венчик состоит из: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пестиков;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тычинок;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лепестков;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цветоложе.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61616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Цветки, в которых есть и тычинки, и пестики, называют: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раздельнополые;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обоеполые;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двудомными;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ветроопыляемыми.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61616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61616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121698" y="5181600"/>
            <a:ext cx="2616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19400" y="838200"/>
            <a:ext cx="175260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Проверим.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lang="ru-RU" sz="2400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3000" y="1524000"/>
            <a:ext cx="7620000" cy="468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numCol="2">
            <a:spAutoFit/>
          </a:bodyPr>
          <a:lstStyle/>
          <a:p>
            <a:pPr marL="342900" lvl="0" indent="-342900" eaLnBrk="0" hangingPunct="0">
              <a:buAutoNum type="arabicPeriod"/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Цветок – это: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A) околоцветник;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яркий венчик;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видоизмененный побег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часть стебля.</a:t>
            </a:r>
          </a:p>
          <a:p>
            <a:pPr marL="342900" lvl="0" indent="-342900" eaLnBrk="0" hangingPunct="0">
              <a:buAutoNum type="arabicPeriod"/>
            </a:pPr>
            <a:endParaRPr lang="ru-RU" sz="1600" dirty="0" smtClean="0">
              <a:solidFill>
                <a:srgbClr val="61616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Главные части цветка: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лепестки и чашелистики;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пестик и тычинки;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цветоножка и цветоложе;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столбик и рыльце.</a:t>
            </a:r>
          </a:p>
          <a:p>
            <a:pPr lvl="0" eaLnBrk="0" hangingPunct="0"/>
            <a:endParaRPr lang="ru-RU" sz="1600" dirty="0" smtClean="0">
              <a:solidFill>
                <a:srgbClr val="61616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Тонкий стебелек, на котором у большинства растений сидит цветок называют: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цветоложе;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пестик;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цветоножка;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тычинка.</a:t>
            </a:r>
            <a:endParaRPr lang="ru-RU" sz="1600" dirty="0" smtClean="0">
              <a:solidFill>
                <a:srgbClr val="61616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Частью околоцветника является: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венчик;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тычинки;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пестик;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цветоложе.</a:t>
            </a:r>
          </a:p>
          <a:p>
            <a:pPr lvl="0" eaLnBrk="0" hangingPunct="0"/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Венчик состоит из: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пестиков;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тычинок;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лепестков;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цветоложе.</a:t>
            </a:r>
          </a:p>
          <a:p>
            <a:pPr lvl="0" eaLnBrk="0" hangingPunct="0"/>
            <a:endParaRPr lang="ru-RU" sz="1600" dirty="0" smtClean="0">
              <a:solidFill>
                <a:srgbClr val="61616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Цветки, в которых есть и тычинки, и пестики, называют: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раздельнополые;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обоеполые;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двудомными;</a:t>
            </a:r>
            <a:b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ветроопыляемыми.</a:t>
            </a:r>
            <a:endParaRPr lang="ru-RU" sz="1600" dirty="0" smtClean="0">
              <a:solidFill>
                <a:srgbClr val="61616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rgbClr val="616161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62000" y="1600200"/>
            <a:ext cx="7848600" cy="224676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i="1" dirty="0" smtClean="0">
                <a:solidFill>
                  <a:srgbClr val="C00000"/>
                </a:solidFill>
              </a:rPr>
              <a:t>Если всё правильно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                   «5»</a:t>
            </a: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5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правильных ответов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   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«4»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3-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</a:t>
            </a:r>
            <a:r>
              <a:rPr lang="ru-RU" sz="2800" b="1" i="1" dirty="0" smtClean="0">
                <a:solidFill>
                  <a:srgbClr val="C00000"/>
                </a:solidFill>
              </a:rPr>
              <a:t>правильных ответа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        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«3»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енее 3 </a:t>
            </a:r>
            <a:r>
              <a:rPr lang="ru-RU" sz="2800" b="1" i="1" dirty="0" smtClean="0">
                <a:solidFill>
                  <a:srgbClr val="C00000"/>
                </a:solidFill>
              </a:rPr>
              <a:t>правильных ответов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«2»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09800" y="46482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4600" y="685800"/>
            <a:ext cx="167640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Оценим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286000" y="381000"/>
            <a:ext cx="2312364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размножение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91000" y="1066800"/>
            <a:ext cx="304800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из завязи цветка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91200" y="1905000"/>
            <a:ext cx="2971800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содержат семена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2819400"/>
            <a:ext cx="1295400" cy="5847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8A00"/>
            </a:solidFill>
          </a:ln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rgbClr val="C00000"/>
                </a:solidFill>
              </a:rPr>
              <a:t>Плод</a:t>
            </a:r>
            <a:r>
              <a:rPr lang="ru-RU" sz="3200" u="sng" dirty="0" smtClean="0">
                <a:solidFill>
                  <a:srgbClr val="C00000"/>
                </a:solidFill>
              </a:rPr>
              <a:t> </a:t>
            </a:r>
            <a:endParaRPr lang="ru-RU" sz="3200" dirty="0"/>
          </a:p>
        </p:txBody>
      </p:sp>
      <p:sp>
        <p:nvSpPr>
          <p:cNvPr id="6" name="Овал 5"/>
          <p:cNvSpPr/>
          <p:nvPr/>
        </p:nvSpPr>
        <p:spPr>
          <a:xfrm>
            <a:off x="1828800" y="3352800"/>
            <a:ext cx="7010400" cy="28956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это орган размножения цветковых растений, развивающийся из завязи цветка и содержащий в себе семена.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2999891">
            <a:off x="1226260" y="3707753"/>
            <a:ext cx="940981" cy="45720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52400"/>
            <a:ext cx="4284000" cy="523220"/>
          </a:xfrm>
          <a:prstGeom prst="rect">
            <a:avLst/>
          </a:prstGeom>
          <a:solidFill>
            <a:srgbClr val="99FF66"/>
          </a:solidFill>
          <a:ln>
            <a:solidFill>
              <a:srgbClr val="008A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Типы плодов растений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Types_fruit_plants_1.jpg"/>
          <p:cNvPicPr>
            <a:picLocks noChangeAspect="1"/>
          </p:cNvPicPr>
          <p:nvPr/>
        </p:nvPicPr>
        <p:blipFill>
          <a:blip r:embed="rId2" cstate="print"/>
          <a:srcRect l="7093" t="33609" r="50467" b="9916"/>
          <a:stretch>
            <a:fillRect/>
          </a:stretch>
        </p:blipFill>
        <p:spPr>
          <a:xfrm>
            <a:off x="-28576" y="2133600"/>
            <a:ext cx="4452940" cy="4191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28800" y="1066800"/>
            <a:ext cx="1600200" cy="609600"/>
          </a:xfrm>
          <a:prstGeom prst="rect">
            <a:avLst/>
          </a:prstGeom>
          <a:noFill/>
        </p:spPr>
        <p:txBody>
          <a:bodyPr wrap="none" rtlCol="0">
            <a:prstTxWarp prst="textDeflate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Сухие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0" y="1066800"/>
            <a:ext cx="1447800" cy="521732"/>
          </a:xfrm>
          <a:prstGeom prst="rect">
            <a:avLst/>
          </a:prstGeom>
          <a:noFill/>
        </p:spPr>
        <p:txBody>
          <a:bodyPr wrap="none" rtlCol="0">
            <a:prstTxWarp prst="textStop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Сочные</a:t>
            </a:r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6200000" flipH="1">
            <a:off x="6400800" y="762000"/>
            <a:ext cx="4572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2628900" y="800100"/>
            <a:ext cx="5334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5905500" y="1638300"/>
            <a:ext cx="4572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7277100" y="1638300"/>
            <a:ext cx="4572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1562100" y="1638300"/>
            <a:ext cx="4572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2971800" y="1676400"/>
            <a:ext cx="4572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9" name="Рисунок 28" descr="Types_fruit_plants_1.jpg"/>
          <p:cNvPicPr>
            <a:picLocks noChangeAspect="1"/>
          </p:cNvPicPr>
          <p:nvPr/>
        </p:nvPicPr>
        <p:blipFill>
          <a:blip r:embed="rId2" cstate="print"/>
          <a:srcRect l="51313" t="33456" r="7108" b="9940"/>
          <a:stretch>
            <a:fillRect/>
          </a:stretch>
        </p:blipFill>
        <p:spPr>
          <a:xfrm>
            <a:off x="4800600" y="2133600"/>
            <a:ext cx="4343400" cy="4182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9400" y="304800"/>
            <a:ext cx="4322915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Разнообразие плодов 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" y="990600"/>
          <a:ext cx="9143998" cy="564043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19198"/>
                <a:gridCol w="1567544"/>
                <a:gridCol w="1132114"/>
                <a:gridCol w="1170554"/>
                <a:gridCol w="1013647"/>
                <a:gridCol w="754941"/>
                <a:gridCol w="1143000"/>
                <a:gridCol w="1143000"/>
              </a:tblGrid>
              <a:tr h="29785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Сухие</a:t>
                      </a:r>
                      <a:endParaRPr lang="ru-RU" sz="1600" b="1" dirty="0">
                        <a:solidFill>
                          <a:srgbClr val="61616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 Сочные</a:t>
                      </a:r>
                      <a:endParaRPr lang="ru-RU" sz="1600" b="1" dirty="0">
                        <a:solidFill>
                          <a:srgbClr val="61616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632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Односемянные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 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Многосемянные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/>
                        <a:t>Односемянные 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/>
                        <a:t>Многосемянные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6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Название плода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Название растения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Название плода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Название растения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Название плода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Название растения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Название плода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Название растения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</a:tr>
              <a:tr h="8659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linkClick r:id="" action="ppaction://noaction"/>
                        </a:rPr>
                        <a:t>орех</a:t>
                      </a:r>
                      <a:br>
                        <a:rPr lang="ru-RU" sz="16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linkClick r:id="" action="ppaction://noaction"/>
                        </a:rPr>
                      </a:br>
                      <a:r>
                        <a:rPr lang="ru-RU" sz="16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linkClick r:id="" action="ppaction://noaction"/>
                        </a:rPr>
                        <a:t>орешек</a:t>
                      </a:r>
                      <a:endParaRPr lang="ru-RU" sz="16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лещина, лотос</a:t>
                      </a:r>
                      <a:r>
                        <a:rPr lang="ru-RU" sz="1600" dirty="0"/>
                        <a:t>, липа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hlinkClick r:id="" action="ppaction://noaction"/>
                        </a:rPr>
                        <a:t>боб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горох, фасоль, бобы,  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i="0" u="sng" dirty="0" smtClean="0">
                          <a:solidFill>
                            <a:srgbClr val="C00000"/>
                          </a:solidFill>
                          <a:hlinkClick r:id="" action="ppaction://noaction"/>
                        </a:rPr>
                        <a:t>костянка</a:t>
                      </a:r>
                      <a:r>
                        <a:rPr lang="ru-RU" sz="1600" b="0" i="0" u="sng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600" dirty="0" smtClean="0"/>
                        <a:t> </a:t>
                      </a:r>
                      <a:endParaRPr lang="ru-RU" sz="16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вишня,  слива,  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 </a:t>
                      </a:r>
                      <a:r>
                        <a:rPr lang="ru-RU" sz="1600" dirty="0">
                          <a:hlinkClick r:id="" action="ppaction://noaction"/>
                        </a:rPr>
                        <a:t>ягода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смородина, виноград</a:t>
                      </a:r>
                      <a:r>
                        <a:rPr lang="ru-RU" sz="1600" dirty="0" smtClean="0"/>
                        <a:t>,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</a:tr>
              <a:tr h="8659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/>
                        <a:t>желудь</a:t>
                      </a:r>
                      <a:endParaRPr lang="ru-RU" sz="1600" u="sng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дуб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 smtClean="0"/>
                        <a:t>стручок</a:t>
                      </a:r>
                      <a:r>
                        <a:rPr lang="ru-RU" sz="1600" u="sng" baseline="0" dirty="0" smtClean="0"/>
                        <a:t> </a:t>
                      </a:r>
                      <a:r>
                        <a:rPr lang="ru-RU" sz="1600" u="sng" dirty="0" err="1" smtClean="0"/>
                        <a:t>стручечек</a:t>
                      </a:r>
                      <a:endParaRPr lang="ru-RU" sz="1600" u="sng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капуста, редька, редис,  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hlinkClick r:id="" action="ppaction://noaction"/>
                        </a:rPr>
                        <a:t>померанец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 апельсин, лимон, мандарин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</a:tr>
              <a:tr h="9148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hlinkClick r:id="" action="ppaction://noaction"/>
                        </a:rPr>
                        <a:t>семянка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одуванчик, подсолнечник,   василек 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hlinkClick r:id="" action="ppaction://noaction"/>
                        </a:rPr>
                        <a:t>коробочка</a:t>
                      </a:r>
                      <a:endParaRPr lang="ru-RU" sz="16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мак, тюльпан, белена,  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/>
                        <a:t>яблоко (яблочко)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/>
                        <a:t> </a:t>
                      </a:r>
                      <a:endParaRPr lang="ru-RU" sz="1600" u="sng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яблоня, рябина,   груша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 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</a:tr>
              <a:tr h="751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dirty="0"/>
                        <a:t>зерновка</a:t>
                      </a:r>
                      <a:endParaRPr lang="ru-RU" sz="1600" u="sng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пшеница, рис, кукуруза, просо </a:t>
                      </a:r>
                      <a:endParaRPr lang="ru-RU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9536" marR="9536" marT="9536" marB="9536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04800" y="304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2400" y="1752600"/>
            <a:ext cx="8763000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Плоды бывают сочные и сухие, односемянные и многосемянные. Огромное разнообразие плодов у растений обусловлено выработкой в процессе их исторического развития приспособлений к распространению семян.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90800" y="1295400"/>
            <a:ext cx="28725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C0099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4478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</a:rPr>
              <a:t>Круглое, румяное,</a:t>
            </a:r>
            <a:br>
              <a:rPr lang="ru-RU" sz="3200" i="1" dirty="0" smtClean="0">
                <a:solidFill>
                  <a:srgbClr val="C00000"/>
                </a:solidFill>
              </a:rPr>
            </a:br>
            <a:r>
              <a:rPr lang="ru-RU" sz="3200" i="1" dirty="0" smtClean="0">
                <a:solidFill>
                  <a:srgbClr val="C00000"/>
                </a:solidFill>
              </a:rPr>
              <a:t>Я расту на ветке; </a:t>
            </a:r>
            <a:br>
              <a:rPr lang="ru-RU" sz="3200" i="1" dirty="0" smtClean="0">
                <a:solidFill>
                  <a:srgbClr val="C00000"/>
                </a:solidFill>
              </a:rPr>
            </a:br>
            <a:r>
              <a:rPr lang="ru-RU" sz="3200" i="1" dirty="0" smtClean="0">
                <a:solidFill>
                  <a:srgbClr val="C00000"/>
                </a:solidFill>
              </a:rPr>
              <a:t>Любят меня взрослые </a:t>
            </a:r>
            <a:br>
              <a:rPr lang="ru-RU" sz="3200" i="1" dirty="0" smtClean="0">
                <a:solidFill>
                  <a:srgbClr val="C00000"/>
                </a:solidFill>
              </a:rPr>
            </a:br>
            <a:r>
              <a:rPr lang="ru-RU" sz="3200" i="1" dirty="0" smtClean="0">
                <a:solidFill>
                  <a:srgbClr val="C00000"/>
                </a:solidFill>
              </a:rPr>
              <a:t>И маленькие детки.</a:t>
            </a: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>                      </a:t>
            </a:r>
            <a:endParaRPr lang="ru-RU" sz="32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257800" y="3581400"/>
            <a:ext cx="15840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/>
              <a:t>(яблоко)</a:t>
            </a:r>
            <a:endParaRPr lang="ru-RU" sz="2800" i="1" dirty="0"/>
          </a:p>
        </p:txBody>
      </p:sp>
      <p:pic>
        <p:nvPicPr>
          <p:cNvPr id="5" name="Рисунок 4" descr="82902189__Gluschakov2.jpg"/>
          <p:cNvPicPr>
            <a:picLocks noChangeAspect="1"/>
          </p:cNvPicPr>
          <p:nvPr/>
        </p:nvPicPr>
        <p:blipFill>
          <a:blip r:embed="rId2" cstate="print"/>
          <a:srcRect l="3600" t="3989" r="3600" b="3989"/>
          <a:stretch>
            <a:fillRect/>
          </a:stretch>
        </p:blipFill>
        <p:spPr>
          <a:xfrm>
            <a:off x="152400" y="3581400"/>
            <a:ext cx="2667000" cy="2850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24200" y="609600"/>
            <a:ext cx="3605346" cy="523220"/>
          </a:xfrm>
          <a:prstGeom prst="rect">
            <a:avLst/>
          </a:prstGeom>
          <a:solidFill>
            <a:srgbClr val="99FF66"/>
          </a:solidFill>
          <a:ln>
            <a:solidFill>
              <a:srgbClr val="008A00"/>
            </a:solidFill>
          </a:ln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Физкультминутка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09800" y="19812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iппч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600199"/>
            <a:ext cx="1600200" cy="1519177"/>
          </a:xfrm>
          <a:prstGeom prst="rect">
            <a:avLst/>
          </a:prstGeom>
        </p:spPr>
      </p:pic>
      <p:pic>
        <p:nvPicPr>
          <p:cNvPr id="6" name="Рисунок 5" descr="iываи.jpg"/>
          <p:cNvPicPr>
            <a:picLocks noChangeAspect="1"/>
          </p:cNvPicPr>
          <p:nvPr/>
        </p:nvPicPr>
        <p:blipFill>
          <a:blip r:embed="rId3" cstate="print"/>
          <a:srcRect l="11985" r="4120"/>
          <a:stretch>
            <a:fillRect/>
          </a:stretch>
        </p:blipFill>
        <p:spPr>
          <a:xfrm>
            <a:off x="990600" y="3429000"/>
            <a:ext cx="2133600" cy="1428750"/>
          </a:xfrm>
          <a:prstGeom prst="rect">
            <a:avLst/>
          </a:prstGeom>
        </p:spPr>
      </p:pic>
      <p:pic>
        <p:nvPicPr>
          <p:cNvPr id="7" name="Рисунок 6" descr="iывв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3800" y="1600200"/>
            <a:ext cx="1905000" cy="1428750"/>
          </a:xfrm>
          <a:prstGeom prst="rect">
            <a:avLst/>
          </a:prstGeom>
        </p:spPr>
      </p:pic>
      <p:pic>
        <p:nvPicPr>
          <p:cNvPr id="8" name="Рисунок 7" descr="iлл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33600" y="5181600"/>
            <a:ext cx="1562100" cy="1428750"/>
          </a:xfrm>
          <a:prstGeom prst="rect">
            <a:avLst/>
          </a:prstGeom>
        </p:spPr>
      </p:pic>
      <p:pic>
        <p:nvPicPr>
          <p:cNvPr id="9" name="Рисунок 8" descr="iтттмит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14800" y="3581400"/>
            <a:ext cx="2247900" cy="1428750"/>
          </a:xfrm>
          <a:prstGeom prst="rect">
            <a:avLst/>
          </a:prstGeom>
        </p:spPr>
      </p:pic>
      <p:pic>
        <p:nvPicPr>
          <p:cNvPr id="10" name="Рисунок 9" descr="iчяф.jpg"/>
          <p:cNvPicPr>
            <a:picLocks noChangeAspect="1"/>
          </p:cNvPicPr>
          <p:nvPr/>
        </p:nvPicPr>
        <p:blipFill>
          <a:blip r:embed="rId7" cstate="print"/>
          <a:srcRect r="24910"/>
          <a:stretch>
            <a:fillRect/>
          </a:stretch>
        </p:blipFill>
        <p:spPr>
          <a:xfrm>
            <a:off x="6705600" y="1752600"/>
            <a:ext cx="1981200" cy="1428750"/>
          </a:xfrm>
          <a:prstGeom prst="rect">
            <a:avLst/>
          </a:prstGeom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0" y="3733800"/>
            <a:ext cx="1981200" cy="2363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5800" y="2209800"/>
            <a:ext cx="7632000" cy="1332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4400" b="1" dirty="0" smtClean="0"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ак распространяются плоды</a:t>
            </a:r>
            <a:r>
              <a:rPr lang="ru-RU" sz="4400" b="1" dirty="0" smtClean="0"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?</a:t>
            </a:r>
            <a:endParaRPr kumimoji="0" lang="ru-RU" sz="4400" b="1" i="0" u="none" strike="noStrike" cap="none" normalizeH="0" baseline="0" dirty="0" smtClean="0">
              <a:ln>
                <a:noFill/>
              </a:ln>
              <a:effectLst/>
              <a:latin typeface="Segoe Print" pitchFamily="2" charset="0"/>
              <a:cs typeface="Arial" pitchFamily="34" charset="0"/>
            </a:endParaRPr>
          </a:p>
        </p:txBody>
      </p:sp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228600" y="152400"/>
            <a:ext cx="1524000" cy="1371600"/>
          </a:xfrm>
          <a:prstGeom prst="actionButtonHelp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2200" y="0"/>
            <a:ext cx="5867400" cy="685800"/>
          </a:xfrm>
          <a:prstGeom prst="rect">
            <a:avLst/>
          </a:prstGeom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Распространение плодов и семян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295400"/>
            <a:ext cx="1143000" cy="381000"/>
          </a:xfrm>
          <a:prstGeom prst="rect">
            <a:avLst/>
          </a:prstGeom>
          <a:noFill/>
        </p:spPr>
        <p:txBody>
          <a:bodyPr wrap="none" rtlCol="0">
            <a:prstTxWarp prst="textCanUp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водой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5000" y="1371600"/>
            <a:ext cx="1371600" cy="304800"/>
          </a:xfrm>
          <a:prstGeom prst="rect">
            <a:avLst/>
          </a:prstGeom>
          <a:noFill/>
        </p:spPr>
        <p:txBody>
          <a:bodyPr wrap="square" rtlCol="0">
            <a:prstTxWarp prst="textDeflate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ветром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0" y="1371600"/>
            <a:ext cx="1676400" cy="304800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животными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1295400"/>
            <a:ext cx="2743200" cy="445532"/>
          </a:xfrm>
          <a:prstGeom prst="rect">
            <a:avLst/>
          </a:prstGeom>
          <a:noFill/>
        </p:spPr>
        <p:txBody>
          <a:bodyPr wrap="none" rtlCol="0">
            <a:prstTxWarp prst="textDeflateTop">
              <a:avLst/>
            </a:prstTxWarp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саморазбрасывание</a:t>
            </a:r>
            <a:endParaRPr lang="ru-RU" dirty="0">
              <a:solidFill>
                <a:srgbClr val="00206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6515100" y="876300"/>
            <a:ext cx="7620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 flipV="1">
            <a:off x="1143000" y="533400"/>
            <a:ext cx="13716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2762250" y="819150"/>
            <a:ext cx="533400" cy="419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4381897" y="952103"/>
            <a:ext cx="53419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3" name="Picture 28" descr="Рисунок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752600"/>
            <a:ext cx="1219200" cy="1579531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24" name="Picture 18" descr="{4A8E51EA-6A87-45FC-BD4F-2F8FCF994AE1}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905000"/>
            <a:ext cx="533400" cy="561425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1981200" y="3276600"/>
            <a:ext cx="12622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одуванчик</a:t>
            </a:r>
            <a:endParaRPr lang="ru-RU" sz="1600" b="1" dirty="0"/>
          </a:p>
        </p:txBody>
      </p:sp>
      <p:pic>
        <p:nvPicPr>
          <p:cNvPr id="26" name="Picture 31" descr="Рисунок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1" y="3581400"/>
            <a:ext cx="1600200" cy="1088509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2819400" y="3581400"/>
            <a:ext cx="6568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клён</a:t>
            </a:r>
            <a:endParaRPr lang="ru-RU" sz="1600" b="1" dirty="0"/>
          </a:p>
        </p:txBody>
      </p:sp>
      <p:pic>
        <p:nvPicPr>
          <p:cNvPr id="28" name="Picture 29" descr="Рисунок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4800600"/>
            <a:ext cx="1277937" cy="1648724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2590800" y="6096000"/>
            <a:ext cx="5490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ива</a:t>
            </a:r>
            <a:endParaRPr lang="ru-RU" sz="1600" b="1" dirty="0"/>
          </a:p>
        </p:txBody>
      </p:sp>
      <p:pic>
        <p:nvPicPr>
          <p:cNvPr id="31" name="Picture 25" descr="Рисунок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2400" y="1828800"/>
            <a:ext cx="1217913" cy="1447800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32" name="Picture 27" descr="Рисунок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4800" y="3429000"/>
            <a:ext cx="13443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5105400" y="2819400"/>
            <a:ext cx="7904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лопух</a:t>
            </a:r>
            <a:endParaRPr lang="ru-RU" sz="1600" b="1" dirty="0"/>
          </a:p>
        </p:txBody>
      </p:sp>
      <p:pic>
        <p:nvPicPr>
          <p:cNvPr id="34" name="Picture 23" descr="Копия (2) Рисунок2"/>
          <p:cNvPicPr>
            <a:picLocks noChangeAspect="1" noChangeArrowheads="1"/>
          </p:cNvPicPr>
          <p:nvPr/>
        </p:nvPicPr>
        <p:blipFill>
          <a:blip r:embed="rId8" cstate="print">
            <a:lum bright="-8000" contrast="12000"/>
          </a:blip>
          <a:srcRect l="-14607" t="-3741" r="-14607" b="-3741"/>
          <a:stretch>
            <a:fillRect/>
          </a:stretch>
        </p:blipFill>
        <p:spPr bwMode="auto">
          <a:xfrm>
            <a:off x="3810000" y="3429000"/>
            <a:ext cx="844285" cy="685800"/>
          </a:xfrm>
          <a:prstGeom prst="rect">
            <a:avLst/>
          </a:prstGeom>
          <a:solidFill>
            <a:schemeClr val="bg1"/>
          </a:solidFill>
          <a:ln w="952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35" name="TextBox 34"/>
          <p:cNvSpPr txBox="1"/>
          <p:nvPr/>
        </p:nvSpPr>
        <p:spPr>
          <a:xfrm>
            <a:off x="3352800" y="4724400"/>
            <a:ext cx="8996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череда</a:t>
            </a:r>
            <a:endParaRPr lang="ru-RU" sz="1600" b="1" dirty="0"/>
          </a:p>
        </p:txBody>
      </p:sp>
      <p:pic>
        <p:nvPicPr>
          <p:cNvPr id="36" name="Picture 22" descr="Рисунок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0" y="1828800"/>
            <a:ext cx="1429599" cy="1371600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sp>
        <p:nvSpPr>
          <p:cNvPr id="37" name="TextBox 36"/>
          <p:cNvSpPr txBox="1"/>
          <p:nvPr/>
        </p:nvSpPr>
        <p:spPr>
          <a:xfrm>
            <a:off x="5943600" y="3200400"/>
            <a:ext cx="20238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Бешенный огурец</a:t>
            </a:r>
            <a:endParaRPr lang="ru-RU" sz="1600" b="1" dirty="0"/>
          </a:p>
        </p:txBody>
      </p:sp>
      <p:pic>
        <p:nvPicPr>
          <p:cNvPr id="38" name="Picture 23" descr="Рисунок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72200" y="3505200"/>
            <a:ext cx="1600200" cy="1307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6324600" y="4800600"/>
            <a:ext cx="1279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недотрога </a:t>
            </a:r>
            <a:endParaRPr lang="ru-RU" sz="1600" b="1" dirty="0"/>
          </a:p>
        </p:txBody>
      </p:sp>
      <p:pic>
        <p:nvPicPr>
          <p:cNvPr id="40" name="Picture 25" descr="Рисунок2"/>
          <p:cNvPicPr>
            <a:picLocks noChangeAspect="1" noChangeArrowheads="1"/>
          </p:cNvPicPr>
          <p:nvPr/>
        </p:nvPicPr>
        <p:blipFill>
          <a:blip r:embed="rId11" cstate="print"/>
          <a:srcRect l="54166" t="13106" r="4167" b="24641"/>
          <a:stretch>
            <a:fillRect/>
          </a:stretch>
        </p:blipFill>
        <p:spPr bwMode="auto">
          <a:xfrm>
            <a:off x="6096000" y="5105400"/>
            <a:ext cx="1524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TextBox 40"/>
          <p:cNvSpPr txBox="1"/>
          <p:nvPr/>
        </p:nvSpPr>
        <p:spPr>
          <a:xfrm>
            <a:off x="6934200" y="6096000"/>
            <a:ext cx="7507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горох</a:t>
            </a:r>
            <a:endParaRPr lang="ru-RU" sz="1600" b="1" dirty="0"/>
          </a:p>
        </p:txBody>
      </p:sp>
      <p:pic>
        <p:nvPicPr>
          <p:cNvPr id="42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57600" y="5181600"/>
            <a:ext cx="1905000" cy="131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3" cstate="print"/>
          <a:srcRect l="4167" b="5556"/>
          <a:stretch>
            <a:fillRect/>
          </a:stretch>
        </p:blipFill>
        <p:spPr bwMode="auto">
          <a:xfrm>
            <a:off x="152400" y="1752600"/>
            <a:ext cx="1600200" cy="1182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14" cstate="print"/>
          <a:srcRect l="-80" t="20540" r="70660" b="46656"/>
          <a:stretch>
            <a:fillRect/>
          </a:stretch>
        </p:blipFill>
        <p:spPr bwMode="auto">
          <a:xfrm>
            <a:off x="152400" y="3505200"/>
            <a:ext cx="1600200" cy="1406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Box 44"/>
          <p:cNvSpPr txBox="1"/>
          <p:nvPr/>
        </p:nvSpPr>
        <p:spPr>
          <a:xfrm>
            <a:off x="304800" y="4953000"/>
            <a:ext cx="11657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кувшинка</a:t>
            </a:r>
            <a:endParaRPr lang="ru-RU" sz="16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0" y="2971800"/>
            <a:ext cx="2068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Кокосовая пальма</a:t>
            </a:r>
            <a:endParaRPr lang="ru-RU" sz="16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8305800" y="1828800"/>
            <a:ext cx="568492" cy="45720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?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49" name="Прямая со стрелкой 48"/>
          <p:cNvCxnSpPr/>
          <p:nvPr/>
        </p:nvCxnSpPr>
        <p:spPr>
          <a:xfrm rot="16200000" flipH="1">
            <a:off x="7848600" y="914400"/>
            <a:ext cx="12192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848600" y="1905000"/>
            <a:ext cx="1295400" cy="304800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человеком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" name="Picture 22" descr="Копия (3) Рисунок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876800" y="1905000"/>
            <a:ext cx="838200" cy="733425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</p:spPr>
      </p:pic>
      <p:pic>
        <p:nvPicPr>
          <p:cNvPr id="59" name="Picture 4" descr="D:\Olga\1\7.JPG"/>
          <p:cNvPicPr>
            <a:picLocks noChangeAspect="1" noChangeArrowheads="1"/>
          </p:cNvPicPr>
          <p:nvPr/>
        </p:nvPicPr>
        <p:blipFill>
          <a:blip r:embed="rId16" cstate="print"/>
          <a:srcRect l="56934" t="45784" r="28467" b="31492"/>
          <a:stretch>
            <a:fillRect/>
          </a:stretch>
        </p:blipFill>
        <p:spPr bwMode="auto">
          <a:xfrm>
            <a:off x="8001000" y="2438400"/>
            <a:ext cx="99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Box 59"/>
          <p:cNvSpPr txBox="1"/>
          <p:nvPr/>
        </p:nvSpPr>
        <p:spPr>
          <a:xfrm>
            <a:off x="8077200" y="3581400"/>
            <a:ext cx="8712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огурец</a:t>
            </a:r>
            <a:endParaRPr lang="ru-RU" sz="1600" b="1" dirty="0"/>
          </a:p>
        </p:txBody>
      </p:sp>
      <p:pic>
        <p:nvPicPr>
          <p:cNvPr id="62" name="Picture 3" descr="D:\Olga\1\12.JPG"/>
          <p:cNvPicPr>
            <a:picLocks noChangeAspect="1" noChangeArrowheads="1"/>
          </p:cNvPicPr>
          <p:nvPr/>
        </p:nvPicPr>
        <p:blipFill>
          <a:blip r:embed="rId17" cstate="print"/>
          <a:srcRect l="55313" t="80850" r="33020" b="640"/>
          <a:stretch>
            <a:fillRect/>
          </a:stretch>
        </p:blipFill>
        <p:spPr bwMode="auto">
          <a:xfrm>
            <a:off x="7924800" y="4114800"/>
            <a:ext cx="1066800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TextBox 62"/>
          <p:cNvSpPr txBox="1"/>
          <p:nvPr/>
        </p:nvSpPr>
        <p:spPr>
          <a:xfrm>
            <a:off x="8077200" y="5486400"/>
            <a:ext cx="7507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горох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1600" y="2286000"/>
            <a:ext cx="6516000" cy="1224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/>
              <a:t>Где и как  человек использует плоды ?</a:t>
            </a:r>
            <a:endParaRPr lang="ru-RU" sz="4000" b="1" i="1" dirty="0"/>
          </a:p>
        </p:txBody>
      </p:sp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228600" y="228600"/>
            <a:ext cx="1524000" cy="1371600"/>
          </a:xfrm>
          <a:prstGeom prst="actionButtonHelp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228600"/>
            <a:ext cx="3672000" cy="584775"/>
          </a:xfrm>
          <a:prstGeom prst="rect">
            <a:avLst/>
          </a:prstGeom>
          <a:solidFill>
            <a:srgbClr val="92D050"/>
          </a:solidFill>
          <a:ln w="19050">
            <a:solidFill>
              <a:srgbClr val="008A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Значение плодов</a:t>
            </a:r>
            <a:r>
              <a:rPr lang="ru-RU" sz="3200" i="1" dirty="0" smtClean="0"/>
              <a:t> </a:t>
            </a:r>
            <a:endParaRPr lang="ru-RU" sz="3200" i="1" dirty="0"/>
          </a:p>
        </p:txBody>
      </p:sp>
      <p:pic>
        <p:nvPicPr>
          <p:cNvPr id="3" name="Picture 18" descr="Рисунок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1200"/>
            <a:ext cx="172407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52800"/>
            <a:ext cx="1492504" cy="990600"/>
          </a:xfrm>
          <a:prstGeom prst="rect">
            <a:avLst/>
          </a:prstGeom>
        </p:spPr>
      </p:pic>
      <p:pic>
        <p:nvPicPr>
          <p:cNvPr id="5" name="Рисунок 4" descr="бус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67600" y="1676400"/>
            <a:ext cx="1548598" cy="92331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2400" y="4267200"/>
            <a:ext cx="2819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620000" y="2514600"/>
            <a:ext cx="116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осенние бусы</a:t>
            </a:r>
            <a:endParaRPr lang="en-US" sz="1200" dirty="0"/>
          </a:p>
        </p:txBody>
      </p:sp>
      <p:pic>
        <p:nvPicPr>
          <p:cNvPr id="8" name="Picture 4" descr="i_089"/>
          <p:cNvPicPr>
            <a:picLocks noChangeAspect="1" noChangeArrowheads="1"/>
          </p:cNvPicPr>
          <p:nvPr/>
        </p:nvPicPr>
        <p:blipFill>
          <a:blip r:embed="rId5" cstate="print"/>
          <a:srcRect l="19111" r="22084" b="24591"/>
          <a:stretch>
            <a:fillRect/>
          </a:stretch>
        </p:blipFill>
        <p:spPr bwMode="auto">
          <a:xfrm>
            <a:off x="7543800" y="2895600"/>
            <a:ext cx="1295400" cy="139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i_032"/>
          <p:cNvPicPr>
            <a:picLocks noChangeAspect="1" noChangeArrowheads="1"/>
          </p:cNvPicPr>
          <p:nvPr/>
        </p:nvPicPr>
        <p:blipFill>
          <a:blip r:embed="rId6" cstate="print"/>
          <a:srcRect l="8163" t="1337" r="54422" b="38502"/>
          <a:stretch>
            <a:fillRect/>
          </a:stretch>
        </p:blipFill>
        <p:spPr bwMode="auto">
          <a:xfrm>
            <a:off x="5791200" y="3276600"/>
            <a:ext cx="150876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1219200"/>
            <a:ext cx="3200400" cy="707886"/>
          </a:xfrm>
          <a:prstGeom prst="rect">
            <a:avLst/>
          </a:prstGeom>
          <a:solidFill>
            <a:srgbClr val="99FF66"/>
          </a:solidFill>
          <a:ln w="12700">
            <a:solidFill>
              <a:srgbClr val="008A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i="1" u="sng" dirty="0" smtClean="0">
                <a:solidFill>
                  <a:srgbClr val="C00000"/>
                </a:solidFill>
              </a:rPr>
              <a:t>Пища для человека и животных</a:t>
            </a:r>
            <a:endParaRPr lang="en-US" sz="2000" b="1" i="1" u="sng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86200" y="1295400"/>
            <a:ext cx="1550361" cy="400110"/>
          </a:xfrm>
          <a:prstGeom prst="rect">
            <a:avLst/>
          </a:prstGeom>
          <a:solidFill>
            <a:srgbClr val="99FF66"/>
          </a:solidFill>
          <a:ln>
            <a:solidFill>
              <a:srgbClr val="008A00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i="1" u="sng" dirty="0" smtClean="0">
                <a:solidFill>
                  <a:srgbClr val="C00000"/>
                </a:solidFill>
              </a:rPr>
              <a:t>Медицина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endParaRPr lang="en-US" sz="2000" b="1" i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0" y="1219200"/>
            <a:ext cx="1753878" cy="400110"/>
          </a:xfrm>
          <a:prstGeom prst="rect">
            <a:avLst/>
          </a:prstGeom>
          <a:solidFill>
            <a:srgbClr val="99FF66"/>
          </a:solidFill>
          <a:ln>
            <a:solidFill>
              <a:srgbClr val="008A00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i="1" u="sng" dirty="0" smtClean="0">
                <a:solidFill>
                  <a:srgbClr val="C00000"/>
                </a:solidFill>
              </a:rPr>
              <a:t>Творчество</a:t>
            </a:r>
            <a:endParaRPr lang="en-US" sz="2000" b="1" i="1" u="sng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77000" y="2971800"/>
            <a:ext cx="9873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сувениры</a:t>
            </a:r>
            <a:endParaRPr lang="en-US" sz="14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6629400" y="762000"/>
            <a:ext cx="6858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 flipV="1">
            <a:off x="1905000" y="838200"/>
            <a:ext cx="6858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12" idx="0"/>
          </p:cNvCxnSpPr>
          <p:nvPr/>
        </p:nvCxnSpPr>
        <p:spPr>
          <a:xfrm rot="16200000" flipH="1">
            <a:off x="4426190" y="1060209"/>
            <a:ext cx="381000" cy="893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" name="Рисунок 19" descr="1d7cd901b731d71038164d1efe.jpg"/>
          <p:cNvPicPr>
            <a:picLocks noChangeAspect="1"/>
          </p:cNvPicPr>
          <p:nvPr/>
        </p:nvPicPr>
        <p:blipFill>
          <a:blip r:embed="rId7" cstate="print"/>
          <a:srcRect l="11628" t="8571" r="9302" b="10000"/>
          <a:stretch>
            <a:fillRect/>
          </a:stretch>
        </p:blipFill>
        <p:spPr>
          <a:xfrm>
            <a:off x="3657600" y="1905000"/>
            <a:ext cx="1227221" cy="685800"/>
          </a:xfrm>
          <a:prstGeom prst="rect">
            <a:avLst/>
          </a:prstGeom>
        </p:spPr>
      </p:pic>
      <p:pic>
        <p:nvPicPr>
          <p:cNvPr id="21" name="Рисунок 20" descr="481205603_6.jpg"/>
          <p:cNvPicPr>
            <a:picLocks noChangeAspect="1"/>
          </p:cNvPicPr>
          <p:nvPr/>
        </p:nvPicPr>
        <p:blipFill>
          <a:blip r:embed="rId8" cstate="print"/>
          <a:srcRect l="13509" t="12667" r="13509" b="10000"/>
          <a:stretch>
            <a:fillRect/>
          </a:stretch>
        </p:blipFill>
        <p:spPr>
          <a:xfrm>
            <a:off x="5029201" y="1828800"/>
            <a:ext cx="888124" cy="990600"/>
          </a:xfrm>
          <a:prstGeom prst="rect">
            <a:avLst/>
          </a:prstGeom>
        </p:spPr>
      </p:pic>
      <p:pic>
        <p:nvPicPr>
          <p:cNvPr id="22" name="Рисунок 21" descr="tema_4072513_yrkk2n7jo1.jpg"/>
          <p:cNvPicPr>
            <a:picLocks noChangeAspect="1"/>
          </p:cNvPicPr>
          <p:nvPr/>
        </p:nvPicPr>
        <p:blipFill>
          <a:blip r:embed="rId9" cstate="print"/>
          <a:srcRect l="17180" t="222" r="17179" b="5556"/>
          <a:stretch>
            <a:fillRect/>
          </a:stretch>
        </p:blipFill>
        <p:spPr>
          <a:xfrm>
            <a:off x="1828800" y="2133599"/>
            <a:ext cx="1219200" cy="134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 descr="человечкииз желудей.jpg"/>
          <p:cNvPicPr>
            <a:picLocks noChangeAspect="1"/>
          </p:cNvPicPr>
          <p:nvPr/>
        </p:nvPicPr>
        <p:blipFill>
          <a:blip r:embed="rId10" cstate="print"/>
          <a:srcRect t="2071" r="4478"/>
          <a:stretch>
            <a:fillRect/>
          </a:stretch>
        </p:blipFill>
        <p:spPr>
          <a:xfrm>
            <a:off x="6477000" y="1752600"/>
            <a:ext cx="821961" cy="1100496"/>
          </a:xfrm>
          <a:prstGeom prst="rect">
            <a:avLst/>
          </a:prstGeom>
        </p:spPr>
      </p:pic>
      <p:pic>
        <p:nvPicPr>
          <p:cNvPr id="24" name="Рисунок 23" descr="чётки изкаштана.jpg"/>
          <p:cNvPicPr>
            <a:picLocks noChangeAspect="1"/>
          </p:cNvPicPr>
          <p:nvPr/>
        </p:nvPicPr>
        <p:blipFill>
          <a:blip r:embed="rId11" cstate="print"/>
          <a:srcRect t="4355" r="2439" b="4181"/>
          <a:stretch>
            <a:fillRect/>
          </a:stretch>
        </p:blipFill>
        <p:spPr>
          <a:xfrm>
            <a:off x="7620000" y="4419600"/>
            <a:ext cx="762000" cy="16002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315200" y="6019800"/>
            <a:ext cx="1624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чётки из каштана</a:t>
            </a:r>
            <a:endParaRPr lang="ru-RU" sz="1400" dirty="0"/>
          </a:p>
        </p:txBody>
      </p:sp>
      <p:pic>
        <p:nvPicPr>
          <p:cNvPr id="29" name="Рисунок 28" descr="3-5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562600" y="4495800"/>
            <a:ext cx="1143000" cy="151606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029200" y="6019800"/>
            <a:ext cx="17469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букет из сухоцвета</a:t>
            </a:r>
            <a:endParaRPr lang="ru-RU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895600" y="4191000"/>
            <a:ext cx="2514599" cy="923330"/>
          </a:xfrm>
          <a:prstGeom prst="rect">
            <a:avLst/>
          </a:prstGeom>
          <a:solidFill>
            <a:srgbClr val="99FF66"/>
          </a:solidFill>
          <a:ln>
            <a:solidFill>
              <a:srgbClr val="008A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C00000"/>
                </a:solidFill>
              </a:rPr>
              <a:t>Размножение и расселение растений</a:t>
            </a:r>
            <a:endParaRPr lang="ru-RU" b="1" i="1" u="sng" dirty="0">
              <a:solidFill>
                <a:srgbClr val="C00000"/>
              </a:solidFill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rot="16200000" flipH="1">
            <a:off x="1828800" y="2362200"/>
            <a:ext cx="3276600" cy="228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7" name="Рисунок 26" descr="лорр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524000" y="3657600"/>
            <a:ext cx="1310640" cy="1143000"/>
          </a:xfrm>
          <a:prstGeom prst="rect">
            <a:avLst/>
          </a:prstGeom>
        </p:spPr>
      </p:pic>
      <p:pic>
        <p:nvPicPr>
          <p:cNvPr id="35" name="Рисунок 34" descr="ekstrakt shipovnik 0.jpg"/>
          <p:cNvPicPr>
            <a:picLocks noChangeAspect="1"/>
          </p:cNvPicPr>
          <p:nvPr/>
        </p:nvPicPr>
        <p:blipFill>
          <a:blip r:embed="rId14"/>
          <a:srcRect l="34000" t="5200" r="30800" b="8400"/>
          <a:stretch>
            <a:fillRect/>
          </a:stretch>
        </p:blipFill>
        <p:spPr>
          <a:xfrm>
            <a:off x="3810000" y="2667000"/>
            <a:ext cx="381000" cy="935182"/>
          </a:xfrm>
          <a:prstGeom prst="rect">
            <a:avLst/>
          </a:prstGeom>
        </p:spPr>
      </p:pic>
      <p:pic>
        <p:nvPicPr>
          <p:cNvPr id="36" name="Рисунок 35" descr="iло.jpg"/>
          <p:cNvPicPr>
            <a:picLocks noChangeAspect="1"/>
          </p:cNvPicPr>
          <p:nvPr/>
        </p:nvPicPr>
        <p:blipFill>
          <a:blip r:embed="rId15"/>
          <a:srcRect l="23333" t="7334" r="23333" b="7333"/>
          <a:stretch>
            <a:fillRect/>
          </a:stretch>
        </p:blipFill>
        <p:spPr>
          <a:xfrm>
            <a:off x="4267200" y="2667000"/>
            <a:ext cx="685800" cy="109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3581400" y="304800"/>
            <a:ext cx="1872000" cy="46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5447" y="1933184"/>
            <a:ext cx="8610600" cy="4191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Плод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Arial"/>
                <a:ea typeface="Times New Roman" pitchFamily="18" charset="0"/>
                <a:cs typeface="Times New Roman" pitchFamily="18" charset="0"/>
              </a:rPr>
              <a:t>–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важный орган цветкового растения, обеспечивающий развитие, созревание, защиту и распространение семян. Плоды служат пищей животными и человеку, используются в косметике, парфюмерии, используются для приготовления лекарства, их перерабатывают на консервы, соки, мармелад. Многообразие плодов объясняется различными способами развития и распространения семян.</a:t>
            </a:r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267200" y="914400"/>
            <a:ext cx="533400" cy="9906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" y="1143000"/>
          <a:ext cx="8832000" cy="556909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8832000"/>
              </a:tblGrid>
              <a:tr h="5105400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1800" dirty="0" smtClean="0"/>
                        <a:t>1.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2000" dirty="0" smtClean="0"/>
                        <a:t>Плод </a:t>
                      </a:r>
                      <a:r>
                        <a:rPr lang="ru-RU" sz="2000" dirty="0"/>
                        <a:t>– образование, возникающее из завязи растений </a:t>
                      </a:r>
                      <a:r>
                        <a:rPr lang="ru-RU" sz="2000" dirty="0" smtClean="0"/>
                        <a:t>после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оплодотворения </a:t>
                      </a:r>
                      <a:r>
                        <a:rPr lang="ru-RU" sz="2000" dirty="0"/>
                        <a:t>яйцеклетки и служащее для </a:t>
                      </a:r>
                      <a:r>
                        <a:rPr lang="ru-RU" sz="2000" dirty="0" smtClean="0"/>
                        <a:t>формирования,</a:t>
                      </a:r>
                      <a:r>
                        <a:rPr lang="ru-RU" sz="2000" baseline="0" dirty="0"/>
                        <a:t> </a:t>
                      </a:r>
                      <a:r>
                        <a:rPr lang="ru-RU" sz="2000" dirty="0" smtClean="0"/>
                        <a:t>защиты </a:t>
                      </a:r>
                      <a:r>
                        <a:rPr lang="ru-RU" sz="2000" dirty="0"/>
                        <a:t>и распространения заключенных в нем семян</a:t>
                      </a:r>
                      <a:r>
                        <a:rPr lang="ru-RU" sz="2000" dirty="0" smtClean="0"/>
                        <a:t>.</a:t>
                      </a:r>
                      <a:r>
                        <a:rPr lang="ru-RU" sz="2000" baseline="0" dirty="0" smtClean="0"/>
                        <a:t>  </a:t>
                      </a:r>
                      <a:endParaRPr lang="ru-RU" sz="2000" baseline="0" dirty="0"/>
                    </a:p>
                    <a:p>
                      <a:pPr marL="34290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2000" dirty="0" smtClean="0"/>
                        <a:t>2</a:t>
                      </a:r>
                      <a:r>
                        <a:rPr lang="ru-RU" sz="2000" dirty="0"/>
                        <a:t>. Околоплодник образуется из разросшейся тычинки</a:t>
                      </a:r>
                      <a:r>
                        <a:rPr lang="ru-RU" sz="2000" dirty="0" smtClean="0"/>
                        <a:t>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2000" dirty="0" smtClean="0"/>
                        <a:t>3</a:t>
                      </a:r>
                      <a:r>
                        <a:rPr lang="ru-RU" sz="2000" dirty="0"/>
                        <a:t>. Околоплодник – это наружная часть </a:t>
                      </a:r>
                      <a:r>
                        <a:rPr lang="ru-RU" sz="2000" dirty="0" smtClean="0"/>
                        <a:t>плода,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образованная </a:t>
                      </a:r>
                      <a:r>
                        <a:rPr lang="ru-RU" sz="2000" dirty="0"/>
                        <a:t>из стенок </a:t>
                      </a:r>
                      <a:r>
                        <a:rPr lang="ru-RU" sz="2000" dirty="0" smtClean="0"/>
                        <a:t>завязи.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2000" dirty="0" smtClean="0"/>
                        <a:t>4</a:t>
                      </a:r>
                      <a:r>
                        <a:rPr lang="ru-RU" sz="2000" dirty="0"/>
                        <a:t>. Плоды бывают только односемянные</a:t>
                      </a:r>
                      <a:r>
                        <a:rPr lang="ru-RU" sz="2000" dirty="0" smtClean="0"/>
                        <a:t>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2000" dirty="0" smtClean="0"/>
                        <a:t>5</a:t>
                      </a:r>
                      <a:r>
                        <a:rPr lang="ru-RU" sz="2000" dirty="0"/>
                        <a:t>. К сухим плодам принадлежат зерновка, </a:t>
                      </a:r>
                      <a:r>
                        <a:rPr lang="ru-RU" sz="2000" dirty="0" smtClean="0"/>
                        <a:t>боб,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стручок</a:t>
                      </a:r>
                      <a:r>
                        <a:rPr lang="ru-RU" sz="2000" dirty="0"/>
                        <a:t>, коробочка, орех, </a:t>
                      </a:r>
                      <a:r>
                        <a:rPr lang="ru-RU" sz="2000" dirty="0" smtClean="0"/>
                        <a:t>семянка.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2000" dirty="0" smtClean="0"/>
                        <a:t>6</a:t>
                      </a:r>
                      <a:r>
                        <a:rPr lang="ru-RU" sz="2000" dirty="0"/>
                        <a:t>. К сочным плодам относят ягоду, </a:t>
                      </a:r>
                      <a:r>
                        <a:rPr lang="ru-RU" sz="2000" dirty="0" smtClean="0"/>
                        <a:t>костянку,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померанец</a:t>
                      </a:r>
                      <a:r>
                        <a:rPr lang="ru-RU" sz="2000" dirty="0"/>
                        <a:t>, яблоко, </a:t>
                      </a:r>
                      <a:r>
                        <a:rPr lang="ru-RU" sz="2000" dirty="0" smtClean="0"/>
                        <a:t>тыквину.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2000" dirty="0" smtClean="0"/>
                        <a:t>7</a:t>
                      </a:r>
                      <a:r>
                        <a:rPr lang="ru-RU" sz="2000" dirty="0"/>
                        <a:t>. Плоды нужны для вегетативного </a:t>
                      </a:r>
                      <a:r>
                        <a:rPr lang="ru-RU" sz="2000" dirty="0" smtClean="0"/>
                        <a:t>размножения.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2000" dirty="0" smtClean="0"/>
                        <a:t>8</a:t>
                      </a:r>
                      <a:r>
                        <a:rPr lang="ru-RU" sz="2000" dirty="0"/>
                        <a:t>. Боб и стручок – это сочные </a:t>
                      </a:r>
                      <a:r>
                        <a:rPr lang="ru-RU" sz="2000" dirty="0" smtClean="0"/>
                        <a:t>плоды.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2000" dirty="0" smtClean="0"/>
                        <a:t>9</a:t>
                      </a:r>
                      <a:r>
                        <a:rPr lang="ru-RU" sz="2000" dirty="0"/>
                        <a:t>. В околоплодниках накапливаются </a:t>
                      </a:r>
                      <a:r>
                        <a:rPr lang="ru-RU" sz="2000" dirty="0" smtClean="0"/>
                        <a:t>питательные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вещества </a:t>
                      </a:r>
                      <a:r>
                        <a:rPr lang="ru-RU" sz="2000" dirty="0"/>
                        <a:t>для привлечения </a:t>
                      </a:r>
                      <a:r>
                        <a:rPr lang="ru-RU" sz="2000" dirty="0" smtClean="0"/>
                        <a:t>животных.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ru-RU" sz="2000" dirty="0" smtClean="0"/>
                        <a:t>10</a:t>
                      </a:r>
                      <a:r>
                        <a:rPr lang="ru-RU" sz="2000" dirty="0"/>
                        <a:t>. Плоды образуются только у цветковых растений.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247" marR="3247" marT="3247" marB="3247"/>
                </a:tc>
              </a:tr>
            </a:tbl>
          </a:graphicData>
        </a:graphic>
      </p:graphicFrame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2590800" y="609600"/>
            <a:ext cx="4114800" cy="504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утверждения верны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0800" y="0"/>
            <a:ext cx="4079875" cy="461665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400" b="1" u="sng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Самостоятельная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3200" y="533400"/>
            <a:ext cx="4716000" cy="540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Какие утверждения верны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endParaRPr lang="ru-RU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1447800"/>
            <a:ext cx="8839200" cy="440120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1. Плод – образование, возникающее из завязи растений после оплодотворения яйцеклетки и служащее для формирования, защиты и распространения заключенных в нем семян.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2. Околоплодник образуется из разросшейся тычинки.</a:t>
            </a:r>
            <a:br>
              <a:rPr lang="ru-RU" sz="20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3. Околоплодник – это наружная часть плода, образованная из стенок завязи.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4. Плоды бывают только односемянные.</a:t>
            </a:r>
            <a:br>
              <a:rPr lang="ru-RU" sz="20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5. К сухим плодам принадлежат зерновка, боб, стручок, коробочка, орех, семянка.</a:t>
            </a:r>
            <a:br>
              <a:rPr lang="ru-RU" sz="20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6. К сочным плодам относят ягоду, костянку, померанец, яблоко, тыквину.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7. Плоды нужны для вегетативного размножения.</a:t>
            </a:r>
            <a:br>
              <a:rPr lang="ru-RU" sz="20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8. Боб и стручок – это сочные плоды.</a:t>
            </a:r>
            <a:br>
              <a:rPr lang="ru-RU" sz="2000" dirty="0" smtClean="0"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9. В околоплодниках накапливаются питательные вещества для привлечения животных.</a:t>
            </a:r>
            <a:br>
              <a:rPr lang="ru-RU" sz="20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10. Плоды образуются только у цветковых растений.</a:t>
            </a:r>
            <a:endParaRPr lang="ru-RU" sz="2000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905000"/>
            <a:ext cx="6480000" cy="162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Если всё правильно – «5»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 7 и более правильных ответов–  «4»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 5 и более правильных ответов–  «3»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 менее 5 правильных ответов   –  «2»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29000" y="304800"/>
            <a:ext cx="2971800" cy="762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>
            <a:prstTxWarp prst="textTriangleInverted">
              <a:avLst/>
            </a:prstTxWarp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Рефлексия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193" name="AutoShape 1"/>
          <p:cNvSpPr>
            <a:spLocks noChangeArrowheads="1"/>
          </p:cNvSpPr>
          <p:nvPr/>
        </p:nvSpPr>
        <p:spPr bwMode="auto">
          <a:xfrm>
            <a:off x="3429000" y="1371600"/>
            <a:ext cx="2362200" cy="2209800"/>
          </a:xfrm>
          <a:prstGeom prst="smileyFace">
            <a:avLst>
              <a:gd name="adj" fmla="val 486"/>
            </a:avLst>
          </a:prstGeom>
          <a:solidFill>
            <a:srgbClr val="00B05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304800" y="1447800"/>
            <a:ext cx="2438400" cy="22860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6477000" y="1371600"/>
            <a:ext cx="2514600" cy="2209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52400" y="4038600"/>
            <a:ext cx="2592000" cy="100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было интересно, я всё понял(а)</a:t>
            </a:r>
            <a:endParaRPr kumimoji="0" lang="ru-RU" sz="24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048000" y="4038600"/>
            <a:ext cx="2736000" cy="100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было интересно, но я не всё понял(а)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5976000" y="4038600"/>
            <a:ext cx="3168000" cy="100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Мне было не интересно,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 ничего не понял(а)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286000" y="1447800"/>
            <a:ext cx="524060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красна, я кисла,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болоте я росла,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Дозревала под снежком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Ну-ка, кто со мной знаком?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(клюква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3962400"/>
            <a:ext cx="3810000" cy="25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1143000" y="685800"/>
            <a:ext cx="6781800" cy="5181600"/>
          </a:xfrm>
          <a:prstGeom prst="verticalScroll">
            <a:avLst/>
          </a:prstGeom>
          <a:solidFill>
            <a:srgbClr val="E5B9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3200" b="1" dirty="0" smtClean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на дом.</a:t>
            </a:r>
            <a:endParaRPr lang="ru-RU" sz="3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§ 25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прочитать,</a:t>
            </a:r>
            <a:r>
              <a:rPr lang="ru-RU" sz="2400" dirty="0" smtClean="0">
                <a:solidFill>
                  <a:schemeClr val="tx1"/>
                </a:solidFill>
              </a:rPr>
              <a:t> составить 3 - 4 вопроса по параграфу.</a:t>
            </a: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2. Составить сообщение, или презентацию на тему «Плоды нашей местности» по плану: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      1. Характеристика плодов.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      2. Применение плодов.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</a:t>
            </a:r>
          </a:p>
          <a:p>
            <a:pPr lvl="0" eaLnBrk="0" hangingPunct="0"/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pPr lvl="0" eaLnBrk="0" hangingPunct="0"/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752600" y="3505200"/>
            <a:ext cx="5410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828800" y="990600"/>
            <a:ext cx="5943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14400" y="152400"/>
            <a:ext cx="7477816" cy="76944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работу на уроке</a:t>
            </a:r>
            <a:r>
              <a:rPr kumimoji="0" lang="ru-RU" sz="44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!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wallpapers_516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929640"/>
            <a:ext cx="8763000" cy="5928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905000" y="1219200"/>
            <a:ext cx="58120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Вкусны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оближешь пальчики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Оранжевые мячики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только в них я не играю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неизменно их съедаю.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(апельсин)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i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3802506"/>
            <a:ext cx="3429000" cy="2810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914400" y="1752600"/>
            <a:ext cx="7699176" cy="1815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Проблемный вопрос: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"Как можно назвать, одним словом все представленные объекты?"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00400" y="4572000"/>
            <a:ext cx="2667000" cy="750332"/>
          </a:xfrm>
          <a:prstGeom prst="rect">
            <a:avLst/>
          </a:prstGeom>
          <a:noFill/>
        </p:spPr>
        <p:txBody>
          <a:bodyPr wrap="none" rtlCol="0">
            <a:prstTxWarp prst="textWave2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ПЛОДЫ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381000"/>
            <a:ext cx="6088975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C0099"/>
                </a:solidFill>
              </a:rPr>
              <a:t>«Королевство плодов»</a:t>
            </a:r>
            <a:endParaRPr lang="ru-RU" sz="4000" b="1" dirty="0">
              <a:solidFill>
                <a:srgbClr val="CC0099"/>
              </a:solidFill>
            </a:endParaRPr>
          </a:p>
        </p:txBody>
      </p:sp>
      <p:pic>
        <p:nvPicPr>
          <p:cNvPr id="3" name="Рисунок 2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181600"/>
            <a:ext cx="2143125" cy="1428750"/>
          </a:xfrm>
          <a:prstGeom prst="rect">
            <a:avLst/>
          </a:prstGeom>
        </p:spPr>
      </p:pic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9200" y="3733800"/>
            <a:ext cx="2152650" cy="1428750"/>
          </a:xfrm>
          <a:prstGeom prst="rect">
            <a:avLst/>
          </a:prstGeom>
        </p:spPr>
      </p:pic>
      <p:pic>
        <p:nvPicPr>
          <p:cNvPr id="5" name="Рисунок 4" descr="i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438400"/>
            <a:ext cx="1580388" cy="1295400"/>
          </a:xfrm>
          <a:prstGeom prst="rect">
            <a:avLst/>
          </a:prstGeom>
        </p:spPr>
      </p:pic>
      <p:pic>
        <p:nvPicPr>
          <p:cNvPr id="6" name="Picture 2" descr="Смородина черная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r="20147"/>
          <a:stretch>
            <a:fillRect/>
          </a:stretch>
        </p:blipFill>
        <p:spPr bwMode="auto">
          <a:xfrm>
            <a:off x="1600200" y="1828800"/>
            <a:ext cx="1785703" cy="1905000"/>
          </a:xfrm>
          <a:prstGeom prst="rect">
            <a:avLst/>
          </a:prstGeom>
          <a:noFill/>
        </p:spPr>
      </p:pic>
      <p:pic>
        <p:nvPicPr>
          <p:cNvPr id="7" name="Picture 3" descr="Фундук (фото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2800" y="1905000"/>
            <a:ext cx="1981200" cy="2354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Груша (фото)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2800" y="2286000"/>
            <a:ext cx="1828800" cy="2416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Горох (фото)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00" y="2057400"/>
            <a:ext cx="2027694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крыжовник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26738" y="4343400"/>
            <a:ext cx="1917262" cy="1981200"/>
          </a:xfrm>
          <a:prstGeom prst="rect">
            <a:avLst/>
          </a:prstGeom>
          <a:noFill/>
        </p:spPr>
      </p:pic>
      <p:pic>
        <p:nvPicPr>
          <p:cNvPr id="11" name="Picture 7" descr="a_115i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81600" y="4267200"/>
            <a:ext cx="2360271" cy="2362200"/>
          </a:xfrm>
          <a:prstGeom prst="rect">
            <a:avLst/>
          </a:prstGeom>
          <a:noFill/>
        </p:spPr>
      </p:pic>
      <p:pic>
        <p:nvPicPr>
          <p:cNvPr id="12" name="Picture 9" descr="m_506i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429000" y="4572000"/>
            <a:ext cx="1828800" cy="2034331"/>
          </a:xfrm>
          <a:prstGeom prst="rect">
            <a:avLst/>
          </a:prstGeom>
          <a:noFill/>
        </p:spPr>
      </p:pic>
      <p:pic>
        <p:nvPicPr>
          <p:cNvPr id="13" name="Picture 10" descr="d_001i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3733799"/>
            <a:ext cx="1295400" cy="1441701"/>
          </a:xfrm>
          <a:prstGeom prst="rect">
            <a:avLst/>
          </a:prstGeom>
          <a:noFill/>
        </p:spPr>
      </p:pic>
      <p:pic>
        <p:nvPicPr>
          <p:cNvPr id="14" name="Picture 4" descr="D:\Olga\1\7.JPG"/>
          <p:cNvPicPr>
            <a:picLocks noChangeAspect="1" noChangeArrowheads="1"/>
          </p:cNvPicPr>
          <p:nvPr/>
        </p:nvPicPr>
        <p:blipFill>
          <a:blip r:embed="rId15" cstate="print"/>
          <a:srcRect l="54725" t="45751" r="25588" b="28278"/>
          <a:stretch>
            <a:fillRect/>
          </a:stretch>
        </p:blipFill>
        <p:spPr bwMode="auto">
          <a:xfrm>
            <a:off x="1828800" y="5105400"/>
            <a:ext cx="1600200" cy="1564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3400" y="1954887"/>
            <a:ext cx="8077200" cy="39703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План: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Плод.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Строение плода.   </a:t>
            </a:r>
            <a:endParaRPr lang="ru-RU" sz="2800" dirty="0" smtClean="0">
              <a:latin typeface="+mn-lt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Классификация плодов.</a:t>
            </a:r>
            <a:r>
              <a:rPr lang="ru-RU" sz="2800" dirty="0" smtClean="0">
                <a:latin typeface="+mn-lt"/>
              </a:rPr>
              <a:t>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dirty="0" smtClean="0">
                <a:latin typeface="+mn-lt"/>
                <a:ea typeface="Times New Roman" pitchFamily="18" charset="0"/>
                <a:cs typeface="Times New Roman" pitchFamily="18" charset="0"/>
              </a:rPr>
              <a:t>3. Распространение плодов.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.  Какова роль плодов в жизни растения и в жизни человека?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. Плоды каких растений используют в нашей местности?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52400" y="762000"/>
            <a:ext cx="8991600" cy="600164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рганы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растения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Дать определение понятию цветок?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Цветок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 видоизменённый побег, служащий для семенного размножения.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43200" y="152400"/>
            <a:ext cx="3048000" cy="707886"/>
          </a:xfrm>
          <a:prstGeom prst="rect">
            <a:avLst/>
          </a:prstGeom>
          <a:solidFill>
            <a:srgbClr val="99FF66"/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C0099"/>
                </a:solidFill>
              </a:rPr>
              <a:t>Вспомним:</a:t>
            </a:r>
            <a:endParaRPr lang="ru-RU" sz="4000" b="1" dirty="0">
              <a:solidFill>
                <a:srgbClr val="CC0099"/>
              </a:solidFill>
            </a:endParaRPr>
          </a:p>
        </p:txBody>
      </p:sp>
      <p:pic>
        <p:nvPicPr>
          <p:cNvPr id="5" name="Рисунок 4" descr="08.jpg"/>
          <p:cNvPicPr>
            <a:picLocks noChangeAspect="1"/>
          </p:cNvPicPr>
          <p:nvPr/>
        </p:nvPicPr>
        <p:blipFill>
          <a:blip r:embed="rId2" cstate="print"/>
          <a:srcRect l="46400" t="23643" r="2000" b="1938"/>
          <a:stretch>
            <a:fillRect/>
          </a:stretch>
        </p:blipFill>
        <p:spPr>
          <a:xfrm>
            <a:off x="6172200" y="457200"/>
            <a:ext cx="28670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457200"/>
            <a:ext cx="7391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Строение цветка</a:t>
            </a:r>
            <a:r>
              <a:rPr lang="en-US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28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1143000"/>
            <a:ext cx="4572000" cy="511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53200" y="563880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цветоножка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819400"/>
            <a:ext cx="126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тычинка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29400" y="3048000"/>
            <a:ext cx="13318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лепесток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29400" y="365760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пестик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553200" y="4419600"/>
            <a:ext cx="17059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чашелистик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4876800"/>
            <a:ext cx="15412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цветоложе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Другая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2382</TotalTime>
  <Words>800</Words>
  <Application>Microsoft Office PowerPoint</Application>
  <PresentationFormat>Экран (4:3)</PresentationFormat>
  <Paragraphs>241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биология</dc:subject>
  <dc:creator>Стрелкова Н.</dc:creator>
  <cp:lastModifiedBy>Школа</cp:lastModifiedBy>
  <cp:revision>176</cp:revision>
  <cp:lastPrinted>1601-01-01T00:00:00Z</cp:lastPrinted>
  <dcterms:created xsi:type="dcterms:W3CDTF">1601-01-01T00:00:00Z</dcterms:created>
  <dcterms:modified xsi:type="dcterms:W3CDTF">2020-10-23T05:54:45Z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