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59" r:id="rId3"/>
    <p:sldId id="257" r:id="rId4"/>
    <p:sldId id="258" r:id="rId5"/>
    <p:sldId id="277" r:id="rId6"/>
    <p:sldId id="275" r:id="rId7"/>
    <p:sldId id="260" r:id="rId8"/>
    <p:sldId id="262" r:id="rId9"/>
    <p:sldId id="266" r:id="rId10"/>
    <p:sldId id="281" r:id="rId11"/>
    <p:sldId id="276" r:id="rId12"/>
    <p:sldId id="267" r:id="rId13"/>
    <p:sldId id="268" r:id="rId14"/>
    <p:sldId id="269" r:id="rId15"/>
    <p:sldId id="273" r:id="rId16"/>
    <p:sldId id="263" r:id="rId17"/>
    <p:sldId id="272" r:id="rId18"/>
    <p:sldId id="278" r:id="rId19"/>
    <p:sldId id="282" r:id="rId20"/>
    <p:sldId id="265" r:id="rId21"/>
    <p:sldId id="274" r:id="rId22"/>
    <p:sldId id="261" r:id="rId23"/>
    <p:sldId id="26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38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lrMapOvr bg1="lt1" tx1="dk1" bg2="lt2" tx2="dk2" accent1="accent1" accent2="accent2" accent3="accent3" accent4="accent4" accent5="accent5" accent6="accent6" hlink="hlink" folHlink="folHlink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Лист1!$D$10</c:f>
              <c:strCache>
                <c:ptCount val="1"/>
                <c:pt idx="0">
                  <c:v>сентябрь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00" b="1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13,60%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2.500000000000004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Лист1!$E$9:$G$9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Лист1!$E$10:$G$10</c:f>
              <c:numCache>
                <c:formatCode>0.00%</c:formatCode>
                <c:ptCount val="3"/>
                <c:pt idx="0">
                  <c:v>0.13600000000000001</c:v>
                </c:pt>
                <c:pt idx="1">
                  <c:v>0.36300000000000032</c:v>
                </c:pt>
                <c:pt idx="2" formatCode="0%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Лист1!$D$11</c:f>
              <c:strCache>
                <c:ptCount val="1"/>
                <c:pt idx="0">
                  <c:v>январь</c:v>
                </c:pt>
              </c:strCache>
            </c:strRef>
          </c:tx>
          <c:dLbls>
            <c:dLbl>
              <c:idx val="2"/>
              <c:layout>
                <c:manualLayout>
                  <c:x val="5.8333333333333508E-2"/>
                  <c:y val="2.7777777777777856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Лист1!$E$9:$G$9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Лист1!$E$11:$G$11</c:f>
              <c:numCache>
                <c:formatCode>0%</c:formatCode>
                <c:ptCount val="3"/>
                <c:pt idx="0" formatCode="0.00%">
                  <c:v>0.2727</c:v>
                </c:pt>
                <c:pt idx="1">
                  <c:v>0.5</c:v>
                </c:pt>
                <c:pt idx="2" formatCode="0.00%">
                  <c:v>0.2772</c:v>
                </c:pt>
              </c:numCache>
            </c:numRef>
          </c:val>
        </c:ser>
        <c:shape val="pyramid"/>
        <c:axId val="137050752"/>
        <c:axId val="52584832"/>
        <c:axId val="96443456"/>
      </c:bar3DChart>
      <c:catAx>
        <c:axId val="137050752"/>
        <c:scaling>
          <c:orientation val="minMax"/>
        </c:scaling>
        <c:axPos val="b"/>
        <c:tickLblPos val="nextTo"/>
        <c:crossAx val="52584832"/>
        <c:crosses val="autoZero"/>
        <c:auto val="1"/>
        <c:lblAlgn val="ctr"/>
        <c:lblOffset val="100"/>
      </c:catAx>
      <c:valAx>
        <c:axId val="52584832"/>
        <c:scaling>
          <c:orientation val="minMax"/>
        </c:scaling>
        <c:axPos val="l"/>
        <c:majorGridlines/>
        <c:numFmt formatCode="0.00%" sourceLinked="1"/>
        <c:tickLblPos val="nextTo"/>
        <c:crossAx val="137050752"/>
        <c:crosses val="autoZero"/>
        <c:crossBetween val="between"/>
      </c:valAx>
      <c:serAx>
        <c:axId val="96443456"/>
        <c:scaling>
          <c:orientation val="minMax"/>
        </c:scaling>
        <c:axPos val="b"/>
        <c:tickLblPos val="nextTo"/>
        <c:crossAx val="52584832"/>
        <c:crosses val="autoZero"/>
      </c:serAx>
      <c:spPr>
        <a:effectLst>
          <a:softEdge rad="317500"/>
        </a:effectLst>
      </c:spPr>
    </c:plotArea>
    <c:legend>
      <c:legendPos val="r"/>
      <c:legendEntry>
        <c:idx val="0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88052372618663932"/>
          <c:y val="1.6913193616009934E-2"/>
          <c:w val="0.10899889011231975"/>
          <c:h val="0.19708784634129953"/>
        </c:manualLayout>
      </c:layout>
    </c:legend>
    <c:plotVisOnly val="1"/>
    <c:dispBlanksAs val="gap"/>
  </c:chart>
  <c:spPr>
    <a:ln>
      <a:noFill/>
    </a:ln>
    <a:effectLst>
      <a:softEdge rad="127000"/>
    </a:effectLst>
  </c:sp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83FB-6784-4C25-9620-0B46F5FA1FEC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8A278-44A4-4D76-AFE5-83065ADCA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8A278-44A4-4D76-AFE5-83065ADCA7C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BB7B8B-8296-4A54-8CEF-7ACDCC125983}" type="datetimeFigureOut">
              <a:rPr lang="ru-RU" smtClean="0"/>
              <a:pPr/>
              <a:t>19.09.2022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6CE2B57-8714-445B-BFAD-925F3C9DF5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6" y="4214818"/>
            <a:ext cx="3500462" cy="1222998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Хайбуллина Эдита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Микиевна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воспитатель, МАДОУ д/с №17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7096" y="500042"/>
            <a:ext cx="77083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автономное дошкольное образовательное учреждение</a:t>
            </a:r>
          </a:p>
          <a:p>
            <a:pPr algn="ctr"/>
            <a:r>
              <a:rPr lang="ru-RU" dirty="0"/>
              <a:t>детский сад №17 общеразвивающего вида городского округа</a:t>
            </a:r>
          </a:p>
          <a:p>
            <a:pPr algn="ctr"/>
            <a:r>
              <a:rPr lang="ru-RU" dirty="0"/>
              <a:t>г. Нефтекамск Республики Башкортостан</a:t>
            </a:r>
          </a:p>
          <a:p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5373216"/>
            <a:ext cx="4427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г. Нефтекамск,</a:t>
            </a:r>
          </a:p>
          <a:p>
            <a:pPr algn="ctr"/>
            <a:r>
              <a:rPr lang="ru-RU" dirty="0" smtClean="0"/>
              <a:t>2022 </a:t>
            </a:r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34" y="2092880"/>
            <a:ext cx="76438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«Экологический мини-музей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 средство повышения познавательно – исследовательской  активности детей дошкольного возраста»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0028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G-20190206-WA00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28604"/>
            <a:ext cx="3174513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-20190206-WA0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714752"/>
            <a:ext cx="5238755" cy="294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-20190206-WA00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285728"/>
            <a:ext cx="1928812" cy="3428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6286512" y="1071546"/>
            <a:ext cx="22915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 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экскурсоводы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7224" y="500042"/>
            <a:ext cx="778674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0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лгоритм работы экспозиций музея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260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определение  темы экспозиции, цели,  задачи;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планирование экспозиций: выбор дизайна оформления, подбор экспонатов педагогом;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проведение консультации с родителями  на тему экспозиции;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организация образовательной деятельности с воспитанниками группы;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постепенное пополнение экспозиции в течение времени деятельности;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выбор и подготовка экскурсоводов;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проведение экскурсий  для воспитанников других групп ДОУ, родителей воспитанников группы.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332656"/>
            <a:ext cx="6912768" cy="5760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работы с детьми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2852936"/>
            <a:ext cx="266429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212976"/>
            <a:ext cx="291581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5805264"/>
            <a:ext cx="345638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13" name="Рисунок 12" descr="IMG_44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583032"/>
            <a:ext cx="4500562" cy="4022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44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71546"/>
            <a:ext cx="4750825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286380" y="1285860"/>
            <a:ext cx="24288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проведение экскурсий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6741368" cy="648072"/>
          </a:xfrm>
        </p:spPr>
        <p:txBody>
          <a:bodyPr/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работы с детьми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5517232"/>
            <a:ext cx="252028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3140968"/>
            <a:ext cx="331236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996952"/>
            <a:ext cx="29523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11" name="Рисунок 10" descr="IMG_44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000108"/>
            <a:ext cx="420659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714876" y="1046440"/>
            <a:ext cx="41434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 деятельность (НОД,  беседы,  просмотр презентации, видеофильмов)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IMG_44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000372"/>
            <a:ext cx="4476169" cy="3500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55576" y="404664"/>
            <a:ext cx="7416824" cy="7200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работы с детьми</a:t>
            </a: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3933056"/>
            <a:ext cx="309634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301208"/>
            <a:ext cx="331236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 descr="IMG-20190204-WA00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000108"/>
            <a:ext cx="3429024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-20190205-WA0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2428868"/>
            <a:ext cx="3071833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929190" y="928670"/>
            <a:ext cx="33575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познавательно-исследовательская  деятельность с экспонатами музея.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560" y="2071678"/>
            <a:ext cx="2376264" cy="43816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2708920"/>
            <a:ext cx="25202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2780928"/>
            <a:ext cx="237626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5877272"/>
            <a:ext cx="2376264" cy="766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357166"/>
            <a:ext cx="4515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игровая деятельность </a:t>
            </a:r>
            <a:endParaRPr lang="ru-RU" sz="2800" dirty="0"/>
          </a:p>
        </p:txBody>
      </p:sp>
      <p:pic>
        <p:nvPicPr>
          <p:cNvPr id="13" name="Рисунок 12" descr="P_20171026_1526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483" y="928670"/>
            <a:ext cx="3624709" cy="53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-20190206-WA0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928670"/>
            <a:ext cx="3165583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8712968" cy="38884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4077072"/>
            <a:ext cx="3528392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789040"/>
            <a:ext cx="237626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643050"/>
            <a:ext cx="3786214" cy="5050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-20190204-WA00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944314"/>
            <a:ext cx="3571900" cy="5720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-20190206-WA0016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5400000">
            <a:off x="1435425" y="-721100"/>
            <a:ext cx="2772688" cy="4929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-20190206-WA0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380850" y="2119557"/>
            <a:ext cx="3183442" cy="5659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-20190204-WA00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500042"/>
            <a:ext cx="3094131" cy="5500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-20190204-WA00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285860"/>
            <a:ext cx="8403417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428728" y="285728"/>
            <a:ext cx="6086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ЛЭПБУК «СОХРАНИМ ПРИРОДУ»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-20190204-WA00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3714776" cy="6310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-20190204-WA00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263772"/>
            <a:ext cx="3857652" cy="6474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844824"/>
            <a:ext cx="6984776" cy="3240360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состоит в предположении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организация экологического мини – музея способствует повышению познавательно – исследовательской активности детей дошкольного возраста.</a:t>
            </a:r>
          </a:p>
          <a:p>
            <a:pPr marL="45720" indent="0" algn="ctr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36486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476672"/>
            <a:ext cx="6381328" cy="5760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 с родителями: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00192" y="3717032"/>
            <a:ext cx="23762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573016"/>
            <a:ext cx="237626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6165304"/>
            <a:ext cx="237626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1214422"/>
            <a:ext cx="835824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Совместные с родителями мероприятия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Родительское собрание "Музей в жизни ребенка".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Индивидуальные консультации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Круглый стол "День музея в семье".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Выставка семейных работ.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Памятки для родителей.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Привлечение к сбору экспонатов.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188640"/>
            <a:ext cx="8280920" cy="25534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Таблица: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развития познавательно – исследовательской активности детей средней группы</a:t>
            </a:r>
          </a:p>
          <a:p>
            <a:pPr>
              <a:buNone/>
            </a:pP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040326878"/>
              </p:ext>
            </p:extLst>
          </p:nvPr>
        </p:nvGraphicFramePr>
        <p:xfrm>
          <a:off x="1115616" y="1556792"/>
          <a:ext cx="727280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8064896" cy="619268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считаем, что организация работы по повышению познавательно-исследовательской активности в форме музейной педагогики значительно расширяет возможности воспитателя в решении задач, связанных с образованием и дает возможность формирования у воспитанников  потребности к познавательно – исследовательской деятельности, саморазвитию и самореализации.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Результаты проведенного мониторинга уровня познавательной активности дошкольников на начальном и промежуточном этапе  показывают положительную динамику. Вначале проекта  высокий уровень познавательной активности составлял 13,60%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средний 36,30 %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низкий 50 %. На промежуточном этапе моей работы высокий уровень познавательной активности у детей составил 27,27%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средний 50 %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низкий 27,72%.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Дети проявляют интерес, любознательность, повысилась познавательная активность,  развивается  воображение, стремление  проникнуть в причинно-следственные связи.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Из всего вышесказанного можно сделать вывод, что мы на правильном пути, гипотеза о предположении, что  организация экологического мини – музея в средней группе будет   способствовать повышению познавательно – исследовательской активности детей дошкольного возраста подтверждается.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6057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071678"/>
            <a:ext cx="77885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628800"/>
            <a:ext cx="8064896" cy="28083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Цель: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создать  условия  для повышения познавательно – исследовательской  активности  детей дошкольного возраста через организацию экологического мини – музея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4850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280920" cy="59046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Задачи проекта:</a:t>
            </a:r>
          </a:p>
          <a:p>
            <a:pPr lvl="0"/>
            <a:r>
              <a:rPr lang="ru-RU" sz="2400" dirty="0" smtClean="0"/>
              <a:t>изучить уровень развития познавательной активности  у детей;</a:t>
            </a:r>
          </a:p>
          <a:p>
            <a:pPr lvl="0"/>
            <a:r>
              <a:rPr lang="ru-RU" sz="2400" dirty="0" smtClean="0"/>
              <a:t>разработать и апробировать план реализации проекта;</a:t>
            </a:r>
          </a:p>
          <a:p>
            <a:pPr lvl="0"/>
            <a:r>
              <a:rPr lang="ru-RU" sz="2400" dirty="0" smtClean="0"/>
              <a:t>увеличить развивающий потенциал  предметно-пространственной среды группы через создание мини-музея;</a:t>
            </a:r>
          </a:p>
          <a:p>
            <a:pPr lvl="0"/>
            <a:r>
              <a:rPr lang="ru-RU" sz="2400" dirty="0" smtClean="0"/>
              <a:t>повысить уровень  педагогической компетентности родителей в вопросе экологического образования и повышения познавательной активности воспитанников;</a:t>
            </a:r>
          </a:p>
          <a:p>
            <a:r>
              <a:rPr lang="ru-RU" sz="2400" dirty="0" smtClean="0"/>
              <a:t>формировать  партнёрские взаимоотношения между педагогами, детьми и родителями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436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29528" cy="548356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          </a:t>
            </a:r>
            <a:r>
              <a:rPr lang="ru-RU" sz="2800" b="1" i="1" dirty="0" smtClean="0">
                <a:solidFill>
                  <a:srgbClr val="C00000"/>
                </a:solidFill>
              </a:rPr>
              <a:t>Задачи работы с детьми:</a:t>
            </a: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повысить познавательную активность детей;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любознательность, творческую и.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 -коммуникативную способности  детей;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формировать навыки экологически грамотного, нравственного поведения в природе;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умение детей делать выводы, устанавливать причинно-следственные связи между объектами природы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8568952" cy="59046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ходе реализации проектной деятельности у детей сформирована  познавательно – исследовательская  активность и самостоятельность, положительное отношение к природному миру,  любознательность, стремление больше познавать о явлениях и объектах природы, расширилось представление о многообразии природного мира..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Повысилась  педагогическая компетентность родителей (есть предложения по созданию новых экспозиций мини-музея и улучшению уже существующих).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Подобраны и апробированы формы и методы организации познавательно-исследовательской деятельности детей среднего дошкольного возраста с использованием экспозиций экологического мини-музея.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Повысился познавательный интерес детей к окружающей действительности (предлагают создать новые мини-музеи, задают вопросы, стремятся пополнить существующие экспозиции новыми экспонатами).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7992888" cy="5760640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Продукты проекта: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сборник диагностических работ по выявлению уровня развития детей, анкеты для родителей (Приложение 1),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реализации проекта (Приложение 2), 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разработки конспектов НОД,  папки с демонстрационным материалом (Приложение3),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среда: экспонаты музея «Подводный мир», «Чудо – камень», «Чудо – дерево», «Мир насекомых».</a:t>
            </a: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альбом с фотографиями экспонатов мини – музея.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1919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0034" y="731520"/>
            <a:ext cx="8072494" cy="4641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диагностики</a:t>
            </a: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50% детей имеют представление о музее, как месте сбора разных интересных вещей и предметов;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36,30 % детей считают, что музей нужен, чтобы в него приходить и смотреть,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13,60 % - узнавать что-то новое, интересное об экспонатах, об истории экспоната.</a:t>
            </a:r>
          </a:p>
          <a:p>
            <a:pPr lvl="6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2566421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214290"/>
            <a:ext cx="7920880" cy="58579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Условия повышения познавательно – исследовательской  активности детей дошкольного возраста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взрослый (педагог) -  как организатор познавательно-исследовательской деятельности воспитанников;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развивающей предметно-пространственной среды;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сотрудничество с детьми старших и подготовительных групп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сотрудничество с родителями воспитанников;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2014</TotalTime>
  <Words>647</Words>
  <Application>Microsoft Office PowerPoint</Application>
  <PresentationFormat>Экран (4:3)</PresentationFormat>
  <Paragraphs>85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интернет</cp:lastModifiedBy>
  <cp:revision>103</cp:revision>
  <dcterms:created xsi:type="dcterms:W3CDTF">2018-02-06T08:20:57Z</dcterms:created>
  <dcterms:modified xsi:type="dcterms:W3CDTF">2022-09-19T06:08:55Z</dcterms:modified>
</cp:coreProperties>
</file>