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0" r:id="rId2"/>
    <p:sldId id="257" r:id="rId3"/>
    <p:sldId id="258" r:id="rId4"/>
    <p:sldId id="256" r:id="rId5"/>
    <p:sldId id="272" r:id="rId6"/>
    <p:sldId id="273" r:id="rId7"/>
    <p:sldId id="259" r:id="rId8"/>
    <p:sldId id="260" r:id="rId9"/>
    <p:sldId id="261" r:id="rId10"/>
    <p:sldId id="27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4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infourok.ru/videouroki/665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01156"/>
            <a:ext cx="426720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668" y="259206"/>
            <a:ext cx="5707332" cy="6083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893" y="5317043"/>
            <a:ext cx="3619128" cy="15409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20688"/>
            <a:ext cx="3456385" cy="2194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5" y="3140968"/>
            <a:ext cx="4267200" cy="2847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4076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Рифтовая</a:t>
            </a:r>
            <a:r>
              <a:rPr lang="ru-RU" dirty="0" smtClean="0">
                <a:solidFill>
                  <a:srgbClr val="FF0000"/>
                </a:solidFill>
              </a:rPr>
              <a:t> зона Африки (линия разлома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Объект 3" descr="F:\RES\Class7\Восточно-Африканские разломы.jpg"/>
          <p:cNvPicPr>
            <a:picLocks noGrp="1"/>
          </p:cNvPicPr>
          <p:nvPr>
            <p:ph idx="1"/>
          </p:nvPr>
        </p:nvPicPr>
        <p:blipFill>
          <a:blip r:embed="rId2" cstate="print"/>
          <a:srcRect r="48972"/>
          <a:stretch>
            <a:fillRect/>
          </a:stretch>
        </p:blipFill>
        <p:spPr bwMode="auto">
          <a:xfrm>
            <a:off x="395536" y="1268760"/>
            <a:ext cx="4896544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364088" y="1196752"/>
            <a:ext cx="3779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r>
              <a:rPr lang="ru-RU" sz="2800" dirty="0" smtClean="0"/>
              <a:t>В </a:t>
            </a:r>
            <a:r>
              <a:rPr lang="ru-RU" sz="2800" dirty="0"/>
              <a:t>Восточной Африке находится самый крупный на суше разлом земной коры.  Он протянулся вдоль </a:t>
            </a:r>
            <a:r>
              <a:rPr lang="ru-RU" sz="2800" b="1" dirty="0"/>
              <a:t>Красного моря </a:t>
            </a:r>
            <a:r>
              <a:rPr lang="ru-RU" sz="2800" dirty="0"/>
              <a:t>через </a:t>
            </a:r>
            <a:r>
              <a:rPr lang="ru-RU" sz="2800" b="1" dirty="0"/>
              <a:t>Эфиопское нагорье </a:t>
            </a:r>
            <a:r>
              <a:rPr lang="ru-RU" sz="2800" dirty="0"/>
              <a:t>до устья </a:t>
            </a:r>
            <a:r>
              <a:rPr lang="ru-RU" sz="2800" b="1" dirty="0"/>
              <a:t>реки Замбези</a:t>
            </a:r>
          </a:p>
        </p:txBody>
      </p:sp>
    </p:spTree>
    <p:extLst>
      <p:ext uri="{BB962C8B-B14F-4D97-AF65-F5344CB8AC3E}">
        <p14:creationId xmlns:p14="http://schemas.microsoft.com/office/powerpoint/2010/main" val="256402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Работа по физической карте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1501" y="1268760"/>
            <a:ext cx="8686800" cy="5187206"/>
          </a:xfrm>
        </p:spPr>
        <p:txBody>
          <a:bodyPr>
            <a:normAutofit fontScale="62500" lnSpcReduction="2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Платформе </a:t>
            </a:r>
            <a:r>
              <a:rPr lang="ru-RU" sz="4000" b="1" dirty="0">
                <a:solidFill>
                  <a:schemeClr val="tx1"/>
                </a:solidFill>
              </a:rPr>
              <a:t>приурочены равнины или горы</a:t>
            </a:r>
            <a:r>
              <a:rPr lang="ru-RU" sz="4000" b="1" dirty="0" smtClean="0">
                <a:solidFill>
                  <a:schemeClr val="tx1"/>
                </a:solidFill>
              </a:rPr>
              <a:t>?</a:t>
            </a:r>
          </a:p>
          <a:p>
            <a:endParaRPr lang="ru-RU" sz="4000" dirty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Чего </a:t>
            </a:r>
            <a:r>
              <a:rPr lang="ru-RU" sz="4000" b="1" dirty="0">
                <a:solidFill>
                  <a:schemeClr val="tx1"/>
                </a:solidFill>
              </a:rPr>
              <a:t>больше равнин или гор на территории материка?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В </a:t>
            </a:r>
            <a:r>
              <a:rPr lang="ru-RU" sz="4000" b="1" dirty="0">
                <a:solidFill>
                  <a:schemeClr val="tx1"/>
                </a:solidFill>
              </a:rPr>
              <a:t>какой части Африки находятся горы и как они называются</a:t>
            </a:r>
            <a:r>
              <a:rPr lang="ru-RU" sz="4000" b="1" dirty="0" smtClean="0">
                <a:solidFill>
                  <a:schemeClr val="tx1"/>
                </a:solidFill>
              </a:rPr>
              <a:t>?</a:t>
            </a:r>
          </a:p>
          <a:p>
            <a:endParaRPr lang="ru-RU" sz="4000" dirty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какие </a:t>
            </a:r>
            <a:r>
              <a:rPr lang="ru-RU" sz="4000" b="1" dirty="0">
                <a:solidFill>
                  <a:schemeClr val="tx1"/>
                </a:solidFill>
              </a:rPr>
              <a:t>полезные ископаемые залегают в горах, щитах? </a:t>
            </a:r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dirty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Назовите </a:t>
            </a:r>
            <a:r>
              <a:rPr lang="ru-RU" sz="4000" b="1" dirty="0">
                <a:solidFill>
                  <a:schemeClr val="tx1"/>
                </a:solidFill>
              </a:rPr>
              <a:t>формы рельефа в пределах разлома земной коры. </a:t>
            </a:r>
            <a:endParaRPr lang="ru-RU" sz="4000" dirty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какие </a:t>
            </a:r>
            <a:r>
              <a:rPr lang="ru-RU" sz="4000" b="1" dirty="0">
                <a:solidFill>
                  <a:schemeClr val="tx1"/>
                </a:solidFill>
              </a:rPr>
              <a:t>полезные ископаемые добывают в осадочном чехле платформ? </a:t>
            </a:r>
          </a:p>
        </p:txBody>
      </p:sp>
    </p:spTree>
    <p:extLst>
      <p:ext uri="{BB962C8B-B14F-4D97-AF65-F5344CB8AC3E}">
        <p14:creationId xmlns:p14="http://schemas.microsoft.com/office/powerpoint/2010/main" val="82613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Вывод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908" y="1556792"/>
            <a:ext cx="86868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3600" b="1" dirty="0">
                <a:solidFill>
                  <a:schemeClr val="tx1"/>
                </a:solidFill>
              </a:rPr>
              <a:t>Так как в основе материка </a:t>
            </a:r>
            <a:r>
              <a:rPr lang="ru-RU" sz="3600" b="1" dirty="0" smtClean="0">
                <a:solidFill>
                  <a:schemeClr val="tx1"/>
                </a:solidFill>
              </a:rPr>
              <a:t>Африка лежит платформа, рельеф </a:t>
            </a:r>
            <a:r>
              <a:rPr lang="ru-RU" sz="3600" b="1" dirty="0">
                <a:solidFill>
                  <a:schemeClr val="tx1"/>
                </a:solidFill>
              </a:rPr>
              <a:t>Африки в основном </a:t>
            </a:r>
            <a:r>
              <a:rPr lang="ru-RU" sz="3600" b="1" dirty="0" smtClean="0">
                <a:solidFill>
                  <a:schemeClr val="tx1"/>
                </a:solidFill>
              </a:rPr>
              <a:t>равнинный</a:t>
            </a:r>
            <a:r>
              <a:rPr lang="ru-RU" sz="3600" b="1" dirty="0">
                <a:solidFill>
                  <a:schemeClr val="tx1"/>
                </a:solidFill>
              </a:rPr>
              <a:t>.</a:t>
            </a:r>
            <a:endParaRPr lang="ru-RU" sz="3600" b="1" dirty="0" smtClean="0">
              <a:solidFill>
                <a:schemeClr val="tx1"/>
              </a:solidFill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Горы в северо-западной и южной частях материка.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наличие </a:t>
            </a:r>
            <a:r>
              <a:rPr lang="ru-RU" sz="3600" b="1" dirty="0">
                <a:solidFill>
                  <a:schemeClr val="tx1"/>
                </a:solidFill>
              </a:rPr>
              <a:t>крупного на суше разлома земной </a:t>
            </a:r>
            <a:r>
              <a:rPr lang="ru-RU" sz="3600" b="1" dirty="0" smtClean="0">
                <a:solidFill>
                  <a:schemeClr val="tx1"/>
                </a:solidFill>
              </a:rPr>
              <a:t>коры</a:t>
            </a:r>
          </a:p>
          <a:p>
            <a:endParaRPr lang="ru-RU" sz="3600" b="1" dirty="0"/>
          </a:p>
          <a:p>
            <a:r>
              <a:rPr lang="ru-RU" u="sng" dirty="0">
                <a:hlinkClick r:id="rId2"/>
              </a:rPr>
              <a:t>https://</a:t>
            </a:r>
            <a:r>
              <a:rPr lang="ru-RU" u="sng" dirty="0" smtClean="0">
                <a:hlinkClick r:id="rId2"/>
              </a:rPr>
              <a:t>infourok.ru/videouroki/665</a:t>
            </a:r>
            <a:endParaRPr lang="ru-RU" u="sng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465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20688"/>
            <a:ext cx="8686800" cy="545943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В основе материка лежит древняя </a:t>
            </a:r>
            <a:r>
              <a:rPr lang="ru-RU" dirty="0" smtClean="0">
                <a:solidFill>
                  <a:schemeClr val="tx1"/>
                </a:solidFill>
              </a:rPr>
              <a:t>…</a:t>
            </a:r>
            <a:r>
              <a:rPr lang="ru-RU" u="sng" dirty="0" smtClean="0">
                <a:solidFill>
                  <a:schemeClr val="tx1"/>
                </a:solidFill>
              </a:rPr>
              <a:t>…………………….. </a:t>
            </a:r>
            <a:r>
              <a:rPr lang="ru-RU" b="1" u="sng" dirty="0" smtClean="0">
                <a:solidFill>
                  <a:schemeClr val="tx1"/>
                </a:solidFill>
              </a:rPr>
              <a:t>платформа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отсюда и </a:t>
            </a:r>
            <a:r>
              <a:rPr lang="ru-RU" dirty="0" smtClean="0">
                <a:solidFill>
                  <a:schemeClr val="tx1"/>
                </a:solidFill>
              </a:rPr>
              <a:t>преобладание</a:t>
            </a:r>
            <a:r>
              <a:rPr lang="ru-RU" u="sng" dirty="0" smtClean="0">
                <a:solidFill>
                  <a:schemeClr val="tx1"/>
                </a:solidFill>
              </a:rPr>
              <a:t>…………………</a:t>
            </a:r>
            <a:r>
              <a:rPr lang="ru-RU" dirty="0" smtClean="0">
                <a:solidFill>
                  <a:schemeClr val="tx1"/>
                </a:solidFill>
              </a:rPr>
              <a:t>; </a:t>
            </a:r>
            <a:r>
              <a:rPr lang="ru-RU" dirty="0">
                <a:solidFill>
                  <a:schemeClr val="tx1"/>
                </a:solidFill>
              </a:rPr>
              <a:t>меньшую площадь занимают.. </a:t>
            </a:r>
            <a:r>
              <a:rPr lang="ru-RU" u="sng" dirty="0" smtClean="0">
                <a:solidFill>
                  <a:schemeClr val="tx1"/>
                </a:solidFill>
              </a:rPr>
              <a:t>………………………..пояса</a:t>
            </a:r>
            <a:r>
              <a:rPr lang="ru-RU" dirty="0">
                <a:solidFill>
                  <a:schemeClr val="tx1"/>
                </a:solidFill>
              </a:rPr>
              <a:t>, следовательно, горы занимают меньшую площадь.  Африка богата полезными ископаемыми. В</a:t>
            </a:r>
            <a:r>
              <a:rPr lang="ru-RU" b="1" dirty="0">
                <a:solidFill>
                  <a:schemeClr val="tx1"/>
                </a:solidFill>
              </a:rPr>
              <a:t> </a:t>
            </a:r>
            <a:r>
              <a:rPr lang="ru-RU" dirty="0">
                <a:solidFill>
                  <a:schemeClr val="tx1"/>
                </a:solidFill>
              </a:rPr>
              <a:t>Северной и Западной частях преобладают </a:t>
            </a:r>
            <a:r>
              <a:rPr lang="ru-RU" b="1" dirty="0">
                <a:solidFill>
                  <a:schemeClr val="tx1"/>
                </a:solidFill>
              </a:rPr>
              <a:t>осадочные п</a:t>
            </a:r>
            <a:r>
              <a:rPr lang="ru-RU" dirty="0">
                <a:solidFill>
                  <a:schemeClr val="tx1"/>
                </a:solidFill>
              </a:rPr>
              <a:t>олезные ископаемые – это </a:t>
            </a:r>
            <a:r>
              <a:rPr lang="ru-RU" u="sng" dirty="0" smtClean="0">
                <a:solidFill>
                  <a:schemeClr val="tx1"/>
                </a:solidFill>
              </a:rPr>
              <a:t>…………и ……………..</a:t>
            </a:r>
            <a:r>
              <a:rPr lang="ru-RU" dirty="0" smtClean="0">
                <a:solidFill>
                  <a:schemeClr val="tx1"/>
                </a:solidFill>
              </a:rPr>
              <a:t>; </a:t>
            </a:r>
            <a:r>
              <a:rPr lang="ru-RU" dirty="0">
                <a:solidFill>
                  <a:schemeClr val="tx1"/>
                </a:solidFill>
              </a:rPr>
              <a:t>в Восточной и Южной частях – </a:t>
            </a:r>
            <a:r>
              <a:rPr lang="ru-RU" b="1" dirty="0">
                <a:solidFill>
                  <a:schemeClr val="tx1"/>
                </a:solidFill>
              </a:rPr>
              <a:t>магматические</a:t>
            </a:r>
            <a:r>
              <a:rPr lang="ru-RU" dirty="0">
                <a:solidFill>
                  <a:schemeClr val="tx1"/>
                </a:solidFill>
              </a:rPr>
              <a:t> полезные ископаемые, </a:t>
            </a:r>
            <a:r>
              <a:rPr lang="ru-RU" u="sng" dirty="0" smtClean="0">
                <a:solidFill>
                  <a:schemeClr val="tx1"/>
                </a:solidFill>
              </a:rPr>
              <a:t>………………………………...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Практическая работа в парах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4995429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44096" y="1340768"/>
            <a:ext cx="377879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Изучи внимательно </a:t>
            </a:r>
            <a:r>
              <a:rPr lang="ru-RU" b="1" dirty="0" smtClean="0"/>
              <a:t>рисунок 1,</a:t>
            </a:r>
            <a:r>
              <a:rPr lang="ru-RU" dirty="0" smtClean="0"/>
              <a:t> </a:t>
            </a:r>
          </a:p>
          <a:p>
            <a:r>
              <a:rPr lang="ru-RU" dirty="0" smtClean="0"/>
              <a:t>какие географические объекты</a:t>
            </a:r>
          </a:p>
          <a:p>
            <a:r>
              <a:rPr lang="ru-RU" dirty="0" smtClean="0"/>
              <a:t>тебе подскажут, какую линию на </a:t>
            </a:r>
          </a:p>
          <a:p>
            <a:r>
              <a:rPr lang="ru-RU" dirty="0" smtClean="0"/>
              <a:t>Карте нужно выбрать?(</a:t>
            </a:r>
            <a:r>
              <a:rPr lang="ru-RU" b="1" dirty="0" smtClean="0"/>
              <a:t>река Нил</a:t>
            </a:r>
            <a:r>
              <a:rPr lang="ru-RU" dirty="0" smtClean="0"/>
              <a:t>, </a:t>
            </a:r>
          </a:p>
          <a:p>
            <a:r>
              <a:rPr lang="ru-RU" b="1" dirty="0" smtClean="0"/>
              <a:t>Суэцкий канал</a:t>
            </a:r>
            <a:r>
              <a:rPr lang="ru-RU" dirty="0" smtClean="0"/>
              <a:t>)</a:t>
            </a:r>
          </a:p>
          <a:p>
            <a:endParaRPr lang="ru-RU" dirty="0"/>
          </a:p>
          <a:p>
            <a:r>
              <a:rPr lang="ru-RU" dirty="0" smtClean="0"/>
              <a:t>2. Какая из трех линий на карте </a:t>
            </a:r>
          </a:p>
          <a:p>
            <a:r>
              <a:rPr lang="ru-RU" dirty="0" smtClean="0"/>
              <a:t>пересекает эти объекты? Укажи ее.</a:t>
            </a:r>
          </a:p>
          <a:p>
            <a:r>
              <a:rPr lang="ru-RU" dirty="0" smtClean="0"/>
              <a:t>(</a:t>
            </a:r>
            <a:r>
              <a:rPr lang="ru-RU" b="1" dirty="0" smtClean="0"/>
              <a:t>параллели подписаны сбоку карты</a:t>
            </a:r>
            <a:r>
              <a:rPr lang="ru-RU" dirty="0" smtClean="0"/>
              <a:t>)</a:t>
            </a:r>
          </a:p>
          <a:p>
            <a:endParaRPr lang="ru-RU" dirty="0"/>
          </a:p>
          <a:p>
            <a:r>
              <a:rPr lang="ru-RU" dirty="0" smtClean="0"/>
              <a:t>3. Далее внимательно читай </a:t>
            </a:r>
          </a:p>
          <a:p>
            <a:r>
              <a:rPr lang="ru-RU" dirty="0" smtClean="0"/>
              <a:t>Задания и выполняй. Не забудь </a:t>
            </a:r>
          </a:p>
          <a:p>
            <a:r>
              <a:rPr lang="ru-RU" dirty="0" smtClean="0"/>
              <a:t>записать ответ на каждый вопрос</a:t>
            </a:r>
          </a:p>
          <a:p>
            <a:endParaRPr lang="ru-RU" dirty="0" smtClean="0"/>
          </a:p>
          <a:p>
            <a:r>
              <a:rPr lang="ru-RU" dirty="0" smtClean="0"/>
              <a:t>4. Если что-то  не можешь понять, </a:t>
            </a:r>
          </a:p>
          <a:p>
            <a:r>
              <a:rPr lang="ru-RU" dirty="0" smtClean="0"/>
              <a:t>спроси у учителя.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2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21" y="454998"/>
            <a:ext cx="8964488" cy="5811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4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Проверяем самостоятельную работу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9729"/>
            <a:ext cx="9190193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89516" y="2557247"/>
            <a:ext cx="181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30 градусов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3861048"/>
            <a:ext cx="181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42(43) градуса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602128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4053км.(4149,5км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391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62344"/>
            <a:ext cx="8424936" cy="6096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692696"/>
            <a:ext cx="181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Горы Атлас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21695" y="1772816"/>
            <a:ext cx="181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3000 м</a:t>
            </a:r>
            <a:endParaRPr lang="ru-RU" b="1" dirty="0"/>
          </a:p>
        </p:txBody>
      </p:sp>
      <p:pic>
        <p:nvPicPr>
          <p:cNvPr id="7" name="Рисунок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9" t="50495" r="75276" b="37865"/>
          <a:stretch/>
        </p:blipFill>
        <p:spPr bwMode="auto">
          <a:xfrm>
            <a:off x="3001956" y="5445224"/>
            <a:ext cx="478155" cy="4991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42" t="50495" r="14876" b="37865"/>
          <a:stretch/>
        </p:blipFill>
        <p:spPr bwMode="auto">
          <a:xfrm>
            <a:off x="4832350" y="5465833"/>
            <a:ext cx="520700" cy="4991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09" t="50495" r="40147" b="37865"/>
          <a:stretch/>
        </p:blipFill>
        <p:spPr bwMode="auto">
          <a:xfrm>
            <a:off x="1187624" y="5500296"/>
            <a:ext cx="488950" cy="4991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1" t="50495" r="66136" b="37865"/>
          <a:stretch/>
        </p:blipFill>
        <p:spPr bwMode="auto">
          <a:xfrm>
            <a:off x="6732240" y="5507050"/>
            <a:ext cx="499110" cy="4991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5342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Итог урока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Что узнали? Чему научились? Удалось ли достигнуть цели? Что не получилось? (Что нужно сделать, чтобы получилось</a:t>
            </a:r>
            <a:r>
              <a:rPr lang="ru-RU" dirty="0" smtClean="0">
                <a:solidFill>
                  <a:schemeClr val="tx1"/>
                </a:solidFill>
              </a:rPr>
              <a:t>?)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Молодцы, ребята! Вы сегодня потрудились очень хорошо, надеюсь, на следующий урок вы продемонстрируете только отличные результаты!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24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Домашнее задание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1)На контурной карте подписать крупные формы рельефа, используя параграф 20</a:t>
            </a:r>
          </a:p>
          <a:p>
            <a:r>
              <a:rPr lang="ru-RU" dirty="0">
                <a:solidFill>
                  <a:schemeClr val="tx1"/>
                </a:solidFill>
              </a:rPr>
              <a:t> горы: Атлас, Драконовы, Капские. Восточно-Африканское плоскогорье, Эфиопское нагорье, </a:t>
            </a:r>
            <a:r>
              <a:rPr lang="ru-RU" dirty="0" err="1">
                <a:solidFill>
                  <a:schemeClr val="tx1"/>
                </a:solidFill>
              </a:rPr>
              <a:t>Ахаггар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Тибести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2)Уметь показать на карте изученные географические объекты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06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686800" cy="8382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Проверка географического диктанта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Мадагаскар           8.Средиземное</a:t>
            </a:r>
          </a:p>
          <a:p>
            <a:r>
              <a:rPr lang="ru-RU" dirty="0" smtClean="0"/>
              <a:t>2. 30,3 </a:t>
            </a:r>
            <a:r>
              <a:rPr lang="ru-RU" dirty="0" err="1" smtClean="0"/>
              <a:t>млн.км</a:t>
            </a:r>
            <a:r>
              <a:rPr lang="ru-RU" dirty="0" smtClean="0"/>
              <a:t>           9. Сомали</a:t>
            </a:r>
          </a:p>
          <a:p>
            <a:r>
              <a:rPr lang="ru-RU" dirty="0" smtClean="0"/>
              <a:t>3. </a:t>
            </a:r>
            <a:r>
              <a:rPr lang="ru-RU" dirty="0" err="1" smtClean="0"/>
              <a:t>м.Бен-Секка</a:t>
            </a:r>
            <a:r>
              <a:rPr lang="ru-RU" dirty="0" smtClean="0"/>
              <a:t>          10.Гвинейский</a:t>
            </a:r>
          </a:p>
          <a:p>
            <a:r>
              <a:rPr lang="ru-RU" dirty="0" smtClean="0"/>
              <a:t>4.Экватор                  11. </a:t>
            </a:r>
            <a:r>
              <a:rPr lang="ru-RU" dirty="0" err="1" smtClean="0"/>
              <a:t>Альмади</a:t>
            </a:r>
            <a:endParaRPr lang="ru-RU" dirty="0" smtClean="0"/>
          </a:p>
          <a:p>
            <a:r>
              <a:rPr lang="ru-RU" dirty="0" smtClean="0"/>
              <a:t>5.Гибралтарский       12.Д.Ливингстон</a:t>
            </a:r>
          </a:p>
          <a:p>
            <a:r>
              <a:rPr lang="ru-RU" dirty="0" smtClean="0"/>
              <a:t>6.Игольный                13. Рас-</a:t>
            </a:r>
            <a:r>
              <a:rPr lang="ru-RU" dirty="0" err="1" smtClean="0"/>
              <a:t>Хафун</a:t>
            </a:r>
            <a:endParaRPr lang="ru-RU" dirty="0" smtClean="0"/>
          </a:p>
          <a:p>
            <a:r>
              <a:rPr lang="ru-RU" dirty="0" smtClean="0"/>
              <a:t>7.Суэцкий                   14. </a:t>
            </a:r>
            <a:r>
              <a:rPr lang="ru-RU" dirty="0" err="1" smtClean="0"/>
              <a:t>Н.Вавилов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62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Критерии оценивания Диктанта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 правильный ответ ставим 1 балл. Считаем, сколько баллов набрал учащийся. </a:t>
            </a:r>
          </a:p>
          <a:p>
            <a:r>
              <a:rPr lang="ru-RU" dirty="0"/>
              <a:t>1-7 </a:t>
            </a:r>
            <a:r>
              <a:rPr lang="ru-RU" dirty="0" smtClean="0"/>
              <a:t>заданий- отметка «3»</a:t>
            </a:r>
            <a:endParaRPr lang="ru-RU" dirty="0"/>
          </a:p>
          <a:p>
            <a:r>
              <a:rPr lang="ru-RU" dirty="0"/>
              <a:t>8-12 </a:t>
            </a:r>
            <a:r>
              <a:rPr lang="ru-RU" dirty="0" smtClean="0"/>
              <a:t>заданий-отметка «4»</a:t>
            </a:r>
            <a:endParaRPr lang="ru-RU" dirty="0"/>
          </a:p>
          <a:p>
            <a:r>
              <a:rPr lang="ru-RU" dirty="0"/>
              <a:t>13-14 заданий-3 </a:t>
            </a:r>
            <a:r>
              <a:rPr lang="ru-RU" dirty="0" smtClean="0"/>
              <a:t>балла отметка «5»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287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16204" y="178234"/>
            <a:ext cx="2709540" cy="6491126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-</a:t>
            </a:r>
            <a:r>
              <a:rPr lang="ru-RU" b="1" dirty="0" smtClean="0">
                <a:solidFill>
                  <a:schemeClr val="tx1"/>
                </a:solidFill>
              </a:rPr>
              <a:t>Какой цвет преобладает?</a:t>
            </a:r>
          </a:p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-Что это значит?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-</a:t>
            </a:r>
            <a:r>
              <a:rPr lang="ru-RU" b="1" dirty="0" smtClean="0">
                <a:solidFill>
                  <a:schemeClr val="tx1"/>
                </a:solidFill>
              </a:rPr>
              <a:t>Что такое рельеф?</a:t>
            </a:r>
          </a:p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-Назовите 2 крупные формы рельефа?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99"/>
          <a:stretch/>
        </p:blipFill>
        <p:spPr bwMode="auto">
          <a:xfrm>
            <a:off x="251520" y="167502"/>
            <a:ext cx="5964684" cy="6501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29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Что такое рельеф?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Рельеф - это совокупность неровностей земной </a:t>
            </a:r>
            <a:r>
              <a:rPr lang="ru-RU" sz="4000" b="1" dirty="0" smtClean="0">
                <a:solidFill>
                  <a:schemeClr val="tx1"/>
                </a:solidFill>
              </a:rPr>
              <a:t>поверхности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r>
              <a:rPr lang="ru-RU" sz="3600" b="1" dirty="0">
                <a:solidFill>
                  <a:srgbClr val="FF0000"/>
                </a:solidFill>
              </a:rPr>
              <a:t>От чего зависит рельеф? 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- </a:t>
            </a:r>
            <a:r>
              <a:rPr lang="ru-RU" sz="3600" b="1" dirty="0">
                <a:solidFill>
                  <a:srgbClr val="FF0000"/>
                </a:solidFill>
              </a:rPr>
              <a:t>Назовите две крупные формы рельефа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19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68" y="188640"/>
            <a:ext cx="8686800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Горы и равнины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66" y="908720"/>
            <a:ext cx="4501102" cy="3004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54" y="4293096"/>
            <a:ext cx="5022344" cy="23640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90041"/>
            <a:ext cx="4427984" cy="2878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5445790" y="4690269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</a:t>
            </a:r>
            <a:r>
              <a:rPr lang="ru-RU" sz="3200" b="1" dirty="0">
                <a:solidFill>
                  <a:srgbClr val="FF0000"/>
                </a:solidFill>
              </a:rPr>
              <a:t>Как вы думаете, какая сегодня тема урока?</a:t>
            </a:r>
          </a:p>
        </p:txBody>
      </p:sp>
    </p:spTree>
    <p:extLst>
      <p:ext uri="{BB962C8B-B14F-4D97-AF65-F5344CB8AC3E}">
        <p14:creationId xmlns:p14="http://schemas.microsoft.com/office/powerpoint/2010/main" val="278811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Тема урока: Рельеф Африки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3600" b="1" dirty="0" smtClean="0">
                <a:solidFill>
                  <a:schemeClr val="tx1"/>
                </a:solidFill>
              </a:rPr>
              <a:t>Цель: получить знания </a:t>
            </a:r>
            <a:r>
              <a:rPr lang="ru-RU" sz="3600" b="1" dirty="0">
                <a:solidFill>
                  <a:schemeClr val="tx1"/>
                </a:solidFill>
              </a:rPr>
              <a:t>о рельефе и полезных ископаемых Африки, умению применять полученные знания на практике.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05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Задачи урока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r>
              <a:rPr lang="ru-RU" sz="3600" dirty="0">
                <a:solidFill>
                  <a:schemeClr val="tx1"/>
                </a:solidFill>
              </a:rPr>
              <a:t>Изучить тектоническое строение </a:t>
            </a:r>
            <a:r>
              <a:rPr lang="ru-RU" sz="3600" dirty="0" smtClean="0">
                <a:solidFill>
                  <a:schemeClr val="tx1"/>
                </a:solidFill>
              </a:rPr>
              <a:t>Африки.</a:t>
            </a:r>
          </a:p>
          <a:p>
            <a:pPr lvl="1"/>
            <a:r>
              <a:rPr lang="ru-RU" sz="3600" dirty="0" smtClean="0">
                <a:solidFill>
                  <a:schemeClr val="tx1"/>
                </a:solidFill>
              </a:rPr>
              <a:t>Изучить закономерности </a:t>
            </a:r>
            <a:r>
              <a:rPr lang="ru-RU" sz="3600" dirty="0">
                <a:solidFill>
                  <a:schemeClr val="tx1"/>
                </a:solidFill>
              </a:rPr>
              <a:t>расположения крупных форм </a:t>
            </a:r>
            <a:r>
              <a:rPr lang="ru-RU" sz="3600" dirty="0" smtClean="0">
                <a:solidFill>
                  <a:schemeClr val="tx1"/>
                </a:solidFill>
              </a:rPr>
              <a:t>рельефа.</a:t>
            </a:r>
          </a:p>
          <a:p>
            <a:pPr lvl="1"/>
            <a:r>
              <a:rPr lang="ru-RU" sz="3600" dirty="0" smtClean="0">
                <a:solidFill>
                  <a:schemeClr val="tx1"/>
                </a:solidFill>
              </a:rPr>
              <a:t>Изучить </a:t>
            </a:r>
            <a:r>
              <a:rPr lang="ru-RU" sz="3600" dirty="0">
                <a:solidFill>
                  <a:schemeClr val="tx1"/>
                </a:solidFill>
              </a:rPr>
              <a:t>полезные ископаемые материка. </a:t>
            </a:r>
          </a:p>
          <a:p>
            <a:pPr lvl="1"/>
            <a:r>
              <a:rPr lang="ru-RU" sz="3600" dirty="0">
                <a:solidFill>
                  <a:schemeClr val="tx1"/>
                </a:solidFill>
              </a:rPr>
              <a:t>Выполнять практические задания </a:t>
            </a:r>
            <a:r>
              <a:rPr lang="ru-RU" sz="3600" dirty="0" err="1">
                <a:solidFill>
                  <a:schemeClr val="tx1"/>
                </a:solidFill>
              </a:rPr>
              <a:t>метапредметной</a:t>
            </a:r>
            <a:r>
              <a:rPr lang="ru-RU" sz="3600" dirty="0">
                <a:solidFill>
                  <a:schemeClr val="tx1"/>
                </a:solidFill>
              </a:rPr>
              <a:t> направленности.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987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Работа по тектонической карте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268760"/>
            <a:ext cx="4347592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-</a:t>
            </a:r>
            <a:r>
              <a:rPr lang="ru-RU" dirty="0">
                <a:solidFill>
                  <a:schemeClr val="tx1"/>
                </a:solidFill>
              </a:rPr>
              <a:t>Назовите, на какой платформе находится материк «Африка</a:t>
            </a:r>
            <a:r>
              <a:rPr lang="ru-RU" dirty="0" smtClean="0">
                <a:solidFill>
                  <a:schemeClr val="tx1"/>
                </a:solidFill>
              </a:rPr>
              <a:t>»?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-С какими платформами он граничит</a:t>
            </a:r>
            <a:r>
              <a:rPr lang="ru-RU" dirty="0" smtClean="0">
                <a:solidFill>
                  <a:schemeClr val="tx1"/>
                </a:solidFill>
              </a:rPr>
              <a:t>?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-Укажите территорию</a:t>
            </a:r>
            <a:r>
              <a:rPr lang="ru-RU" dirty="0">
                <a:solidFill>
                  <a:schemeClr val="tx1"/>
                </a:solidFill>
              </a:rPr>
              <a:t>, где проходит так называемая «линия разлома</a:t>
            </a:r>
            <a:r>
              <a:rPr lang="ru-RU" dirty="0" smtClean="0">
                <a:solidFill>
                  <a:schemeClr val="tx1"/>
                </a:solidFill>
              </a:rPr>
              <a:t>»(</a:t>
            </a:r>
            <a:r>
              <a:rPr lang="ru-RU" dirty="0" err="1" smtClean="0">
                <a:solidFill>
                  <a:schemeClr val="tx1"/>
                </a:solidFill>
              </a:rPr>
              <a:t>рифтовая</a:t>
            </a:r>
            <a:r>
              <a:rPr lang="ru-RU" dirty="0" smtClean="0">
                <a:solidFill>
                  <a:schemeClr val="tx1"/>
                </a:solidFill>
              </a:rPr>
              <a:t> зона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59"/>
            <a:ext cx="4608512" cy="34004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79512" y="4725144"/>
            <a:ext cx="481253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b="1" dirty="0" smtClean="0"/>
              <a:t>Если </a:t>
            </a:r>
            <a:r>
              <a:rPr lang="ru-RU" sz="2000" b="1" dirty="0"/>
              <a:t>есть на территории материка или </a:t>
            </a:r>
            <a:endParaRPr lang="ru-RU" sz="2000" b="1" dirty="0" smtClean="0"/>
          </a:p>
          <a:p>
            <a:r>
              <a:rPr lang="ru-RU" sz="2000" b="1" dirty="0" smtClean="0"/>
              <a:t>океана стык </a:t>
            </a:r>
            <a:r>
              <a:rPr lang="ru-RU" sz="2000" b="1" dirty="0"/>
              <a:t>литосферных плит, </a:t>
            </a:r>
            <a:endParaRPr lang="ru-RU" sz="2000" b="1" dirty="0" smtClean="0"/>
          </a:p>
          <a:p>
            <a:r>
              <a:rPr lang="ru-RU" sz="2000" b="1" dirty="0" smtClean="0"/>
              <a:t>какие </a:t>
            </a:r>
            <a:r>
              <a:rPr lang="ru-RU" sz="2000" b="1" dirty="0"/>
              <a:t>процессы </a:t>
            </a:r>
            <a:r>
              <a:rPr lang="ru-RU" sz="2000" b="1" dirty="0" smtClean="0"/>
              <a:t>могут </a:t>
            </a:r>
            <a:r>
              <a:rPr lang="ru-RU" sz="2000" b="1" dirty="0"/>
              <a:t>происходить </a:t>
            </a:r>
            <a:endParaRPr lang="ru-RU" sz="2000" b="1" dirty="0" smtClean="0"/>
          </a:p>
          <a:p>
            <a:r>
              <a:rPr lang="ru-RU" sz="2000" b="1" dirty="0" smtClean="0"/>
              <a:t>на </a:t>
            </a:r>
            <a:r>
              <a:rPr lang="ru-RU" sz="2000" b="1" dirty="0"/>
              <a:t>данной территории?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6318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138</TotalTime>
  <Words>562</Words>
  <Application>Microsoft Office PowerPoint</Application>
  <PresentationFormat>Экран (4:3)</PresentationFormat>
  <Paragraphs>100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Презентация PowerPoint</vt:lpstr>
      <vt:lpstr>Проверка географического диктанта</vt:lpstr>
      <vt:lpstr>Критерии оценивания Диктанта</vt:lpstr>
      <vt:lpstr>Презентация PowerPoint</vt:lpstr>
      <vt:lpstr>Что такое рельеф?</vt:lpstr>
      <vt:lpstr>Горы и равнины</vt:lpstr>
      <vt:lpstr>Тема урока: Рельеф Африки</vt:lpstr>
      <vt:lpstr>Задачи урока</vt:lpstr>
      <vt:lpstr>Работа по тектонической карте</vt:lpstr>
      <vt:lpstr>Рифтовая зона Африки (линия разлома)</vt:lpstr>
      <vt:lpstr>Работа по физической карте </vt:lpstr>
      <vt:lpstr>Вывод:</vt:lpstr>
      <vt:lpstr>Презентация PowerPoint</vt:lpstr>
      <vt:lpstr>Практическая работа в парах</vt:lpstr>
      <vt:lpstr>Презентация PowerPoint</vt:lpstr>
      <vt:lpstr>Проверяем самостоятельную работу</vt:lpstr>
      <vt:lpstr>Презентация PowerPoint</vt:lpstr>
      <vt:lpstr>Итог урока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Рельеф Африки</dc:title>
  <dc:creator>Оператор печати</dc:creator>
  <cp:lastModifiedBy>Пользователь Windows</cp:lastModifiedBy>
  <cp:revision>14</cp:revision>
  <dcterms:created xsi:type="dcterms:W3CDTF">2022-11-30T04:46:16Z</dcterms:created>
  <dcterms:modified xsi:type="dcterms:W3CDTF">2022-11-30T07:23:18Z</dcterms:modified>
</cp:coreProperties>
</file>