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29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C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9" autoAdjust="0"/>
    <p:restoredTop sz="94434" autoAdjust="0"/>
  </p:normalViewPr>
  <p:slideViewPr>
    <p:cSldViewPr>
      <p:cViewPr varScale="1">
        <p:scale>
          <a:sx n="71" d="100"/>
          <a:sy n="71" d="100"/>
        </p:scale>
        <p:origin x="12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666B09-2D4C-4756-B04B-4410D60F7BA5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87A52-A0CC-48E2-8E07-4946C4BC77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1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DD343B-8736-42DD-B8B1-B7E22ED46ABA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948563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DD343B-8736-42DD-B8B1-B7E22ED46ABA}" type="slidenum">
              <a:rPr lang="ru-RU" altLang="ru-RU" smtClean="0"/>
              <a:pPr eaLnBrk="1" hangingPunct="1"/>
              <a:t>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492383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84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268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925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520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09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44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86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77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443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078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405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FC3C2-F124-43B9-BC18-F3FE0ECF2F74}" type="datetimeFigureOut">
              <a:rPr lang="ru-RU" smtClean="0"/>
              <a:t>26.12.2022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1C619-89FA-4F61-806F-CC45425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1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18" Type="http://schemas.openxmlformats.org/officeDocument/2006/relationships/slide" Target="slide34.xml"/><Relationship Id="rId3" Type="http://schemas.openxmlformats.org/officeDocument/2006/relationships/slide" Target="slide4.xml"/><Relationship Id="rId21" Type="http://schemas.openxmlformats.org/officeDocument/2006/relationships/slide" Target="slide40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17" Type="http://schemas.openxmlformats.org/officeDocument/2006/relationships/slide" Target="slide32.xml"/><Relationship Id="rId2" Type="http://schemas.openxmlformats.org/officeDocument/2006/relationships/image" Target="../media/image3.png"/><Relationship Id="rId16" Type="http://schemas.openxmlformats.org/officeDocument/2006/relationships/slide" Target="slide30.xml"/><Relationship Id="rId20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5" Type="http://schemas.openxmlformats.org/officeDocument/2006/relationships/slide" Target="slide28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Relationship Id="rId22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slide" Target="slide3.xml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144" r="5846"/>
          <a:stretch/>
        </p:blipFill>
        <p:spPr>
          <a:xfrm>
            <a:off x="-36513" y="0"/>
            <a:ext cx="9145017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747" y="548680"/>
            <a:ext cx="9108505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По страницам истории Иркутской области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1187623" y="4922912"/>
            <a:ext cx="7920881" cy="1935088"/>
          </a:xfrm>
          <a:prstGeom prst="rect">
            <a:avLst/>
          </a:prstGeom>
          <a:solidFill>
            <a:schemeClr val="lt1">
              <a:alpha val="4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Автор</a:t>
            </a:r>
            <a:r>
              <a:rPr lang="ru-RU" sz="28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 классный руководитель </a:t>
            </a:r>
            <a:r>
              <a:rPr lang="ru-RU" sz="28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11 </a:t>
            </a:r>
            <a:r>
              <a:rPr lang="ru-RU" sz="28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класса,</a:t>
            </a:r>
          </a:p>
          <a:p>
            <a:pPr algn="r"/>
            <a:r>
              <a:rPr lang="ru-RU" sz="28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учитель английского языка </a:t>
            </a:r>
          </a:p>
          <a:p>
            <a:pPr algn="r"/>
            <a:r>
              <a:rPr lang="ru-RU" sz="28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МКОУ СОШ с. Зерновое</a:t>
            </a:r>
          </a:p>
          <a:p>
            <a:pPr algn="r"/>
            <a:r>
              <a:rPr lang="ru-RU" sz="28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Нестеренко Марина </a:t>
            </a:r>
            <a:r>
              <a:rPr lang="ru-RU" sz="28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206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Алексеевна</a:t>
            </a:r>
            <a:endParaRPr lang="ru-RU" sz="2800" b="1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206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98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797510"/>
            <a:ext cx="8813477" cy="5262979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Русский советский писатель и публицист. Уроженец Иркутской области. Автор таких известных произведений, как «Уроки французского», «Прощание с Матёрой», «Живи и помни» </a:t>
            </a:r>
            <a:r>
              <a:rPr lang="ru-RU" altLang="ru-RU" sz="48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    и 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т.д.</a:t>
            </a:r>
          </a:p>
        </p:txBody>
      </p:sp>
    </p:spTree>
    <p:extLst>
      <p:ext uri="{BB962C8B-B14F-4D97-AF65-F5344CB8AC3E}">
        <p14:creationId xmlns:p14="http://schemas.microsoft.com/office/powerpoint/2010/main" val="129310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1266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860032" y="2221379"/>
            <a:ext cx="410445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Валентин </a:t>
            </a:r>
            <a:endParaRPr lang="ru-RU" altLang="ru-RU" sz="72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Распутин</a:t>
            </a:r>
          </a:p>
        </p:txBody>
      </p:sp>
      <p:pic>
        <p:nvPicPr>
          <p:cNvPr id="1026" name="Picture 2" descr="https://www.bukva-stat.ru/images/Writers/1-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38" y="188640"/>
            <a:ext cx="4727494" cy="6520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52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335845"/>
            <a:ext cx="8813477" cy="6186309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4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Советский военачальник, генерал армии, дважды Герой Советского Союза. Родился в крестьянской семье в селе Акино-Баклаши Иркутского района. В память о нем на площади Труда в Иркутске был установлен бюст. Ныне перенесен в мемориальный комплекс около Вечного огня </a:t>
            </a:r>
            <a:endParaRPr lang="ru-RU" altLang="ru-RU" sz="4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71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331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361950" cy="287337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3316" name="WordArt 3"/>
          <p:cNvSpPr>
            <a:spLocks noChangeArrowheads="1" noChangeShapeType="1" noTextEdit="1"/>
          </p:cNvSpPr>
          <p:nvPr/>
        </p:nvSpPr>
        <p:spPr bwMode="auto">
          <a:xfrm>
            <a:off x="785813" y="1357313"/>
            <a:ext cx="7643812" cy="292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990033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95129" y="5315724"/>
            <a:ext cx="84534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Афанасий </a:t>
            </a:r>
            <a:r>
              <a:rPr lang="ru-RU" altLang="ru-RU" sz="48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Павлантьевич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 Белобородов</a:t>
            </a:r>
            <a:endParaRPr lang="ru-RU" altLang="ru-RU" sz="48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  <p:pic>
        <p:nvPicPr>
          <p:cNvPr id="2050" name="Picture 2" descr="https://school24.edummr.ru/wp-content/uploads/2015/04/%D0%91%D1%8E%D1%81%D1%82_%D0%90._%D0%9F._%D0%91%D0%B5%D0%BB%D0%BE%D0%B1%D0%BE%D1%80%D0%BE%D0%B4%D0%BE%D0%B2%D1%83_%D0%B2_%D0%98%D1%80%D0%BA%D1%83%D1%82%D1%81%D0%BA%D0%B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41" y="116631"/>
            <a:ext cx="3940111" cy="5253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uki-druki.com/biofoto3/afanasiy-beloborodov-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77" y="130078"/>
            <a:ext cx="3851330" cy="5265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4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1351508"/>
            <a:ext cx="8813477" cy="4154984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6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Город </a:t>
            </a:r>
            <a:r>
              <a:rPr lang="ru-RU" altLang="ru-RU" sz="6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                            в </a:t>
            </a:r>
            <a:r>
              <a:rPr lang="ru-RU" altLang="ru-RU" sz="6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Восточной Сибири, административный центр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262682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007" t="397" r="8826" b="-397"/>
          <a:stretch/>
        </p:blipFill>
        <p:spPr>
          <a:xfrm>
            <a:off x="-13483" y="-1"/>
            <a:ext cx="9121988" cy="6897415"/>
          </a:xfrm>
          <a:prstGeom prst="rect">
            <a:avLst/>
          </a:prstGeom>
        </p:spPr>
      </p:pic>
      <p:sp>
        <p:nvSpPr>
          <p:cNvPr id="1536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430213" cy="360363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512" y="116632"/>
            <a:ext cx="3772917" cy="1107996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6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Иркутск</a:t>
            </a:r>
            <a:endParaRPr lang="ru-RU" altLang="ru-RU" sz="66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17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1166842"/>
            <a:ext cx="8813477" cy="4524315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Город, известный нефтеперерабатывающей, химической и нефтехимической промышленностью. </a:t>
            </a:r>
            <a:r>
              <a:rPr lang="ru-RU" altLang="ru-RU" sz="48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Его название 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происходит от названия реки Ангары</a:t>
            </a:r>
          </a:p>
        </p:txBody>
      </p:sp>
    </p:spTree>
    <p:extLst>
      <p:ext uri="{BB962C8B-B14F-4D97-AF65-F5344CB8AC3E}">
        <p14:creationId xmlns:p14="http://schemas.microsoft.com/office/powerpoint/2010/main" val="82045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.photosight.ru/img/b/5ba/6346688_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" t="1909" r="1831" b="4174"/>
          <a:stretch/>
        </p:blipFill>
        <p:spPr bwMode="auto">
          <a:xfrm>
            <a:off x="0" y="0"/>
            <a:ext cx="9144000" cy="688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504825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528" y="188640"/>
            <a:ext cx="4104456" cy="1107996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6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Ангарск</a:t>
            </a:r>
            <a:endParaRPr lang="ru-RU" altLang="ru-RU" sz="66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49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16013" y="1952625"/>
            <a:ext cx="67691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6000" b="1" i="1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005" y="206052"/>
            <a:ext cx="8813477" cy="6463308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Долгое время </a:t>
            </a:r>
            <a:r>
              <a:rPr lang="ru-RU" altLang="ru-RU" sz="4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этот город </a:t>
            </a:r>
            <a:r>
              <a:rPr lang="ru-RU" altLang="ru-RU" sz="4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был центром волости. Здесь отбывал ссылку протопоп Аввакум, находился на поселении декабрист </a:t>
            </a:r>
            <a:r>
              <a:rPr lang="ru-RU" altLang="ru-RU" sz="46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Муханов</a:t>
            </a:r>
            <a:r>
              <a:rPr lang="ru-RU" altLang="ru-RU" sz="4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. Со строительством Гидроэлектростанции и созданием водохранилища у этого города появилось свое «море» </a:t>
            </a:r>
          </a:p>
        </p:txBody>
      </p:sp>
    </p:spTree>
    <p:extLst>
      <p:ext uri="{BB962C8B-B14F-4D97-AF65-F5344CB8AC3E}">
        <p14:creationId xmlns:p14="http://schemas.microsoft.com/office/powerpoint/2010/main" val="157768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0-tub-ru.yandex.net/i?id=6dc1248be264276597a12bc64dfb5961-l&amp;ref=rim&amp;n=13&amp;w=1080&amp;h=7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3" t="384" r="2681" b="651"/>
          <a:stretch/>
        </p:blipFill>
        <p:spPr bwMode="auto">
          <a:xfrm>
            <a:off x="-36512" y="-27384"/>
            <a:ext cx="921702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8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430212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07504" y="116632"/>
            <a:ext cx="3298460" cy="1107996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6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Братск</a:t>
            </a:r>
            <a:endParaRPr lang="ru-RU" altLang="ru-RU" sz="66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1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945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86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766" y="335845"/>
            <a:ext cx="5865155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Город на угле. Является одним из центров добычи угля в Иркутском бассейне, которая ведется открытым способом. </a:t>
            </a:r>
            <a:r>
              <a:rPr lang="ru-RU" altLang="ru-RU" sz="3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Здесь </a:t>
            </a: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жил и работал известный писатель-сценарист Владимир Павлович </a:t>
            </a:r>
            <a:r>
              <a:rPr lang="ru-RU" altLang="ru-RU" sz="36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Гуркин</a:t>
            </a: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по произведению которого снят любимый многими фильм «Любовь и голуби»</a:t>
            </a:r>
          </a:p>
        </p:txBody>
      </p:sp>
      <p:pic>
        <p:nvPicPr>
          <p:cNvPr id="6" name="Picture 4" descr="https://cheremkhovo-lib.irk.muzkult.ru/media/2019/04/29/1258958918/10x15_RS_5sht_mat_31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764704"/>
            <a:ext cx="3240360" cy="4860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55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bs.twimg.com/media/DPeZCnpWkAEdI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34"/>
            <a:ext cx="9175112" cy="6881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1800" cy="360363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79512" y="5653425"/>
            <a:ext cx="3866679" cy="1015663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60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Черемхово</a:t>
            </a:r>
            <a:endParaRPr lang="ru-RU" altLang="ru-RU" sz="60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44624"/>
            <a:ext cx="8813477" cy="6740307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В 19 веке на каторжных работах и в ссылке в этом городе были декабристы Е.П. Оболенский, А.И. Якубович, Н.Г. Чернышевский, а также более </a:t>
            </a:r>
            <a:r>
              <a:rPr lang="ru-RU" altLang="ru-RU" sz="3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ста </a:t>
            </a: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польских повстанцев. В октябре 1941 года сюда был эвакуирован коллектив </a:t>
            </a:r>
            <a:r>
              <a:rPr lang="ru-RU" altLang="ru-RU" sz="36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Сакского</a:t>
            </a: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хлорного цеха с оборудованием, который положил начало объединению «Химпром». В настоящее время здесь производят хлор, соляную кислоту, каустическую соду, </a:t>
            </a:r>
            <a:r>
              <a:rPr lang="ru-RU" altLang="ru-RU" sz="3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лаки</a:t>
            </a: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, краски, соль, спички, лекарства и многое другое</a:t>
            </a:r>
            <a:r>
              <a:rPr lang="ru-RU" altLang="ru-RU" sz="36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.</a:t>
            </a:r>
            <a:endParaRPr lang="ru-RU" altLang="ru-RU" sz="36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42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hototowns.ru/wp-content/uploads/2014/09/n14_10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" r="6201"/>
          <a:stretch/>
        </p:blipFill>
        <p:spPr bwMode="auto">
          <a:xfrm>
            <a:off x="0" y="-27384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358775" cy="217487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2008" y="44624"/>
            <a:ext cx="5580112" cy="923330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5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Усолье-Сибирское</a:t>
            </a:r>
            <a:endParaRPr lang="ru-RU" altLang="ru-RU" sz="54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1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1136933"/>
            <a:ext cx="8813477" cy="4524315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Самое глубокое озеро в </a:t>
            </a:r>
            <a:r>
              <a:rPr lang="ru-RU" altLang="ru-RU" sz="72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мире, содержащее самые </a:t>
            </a: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большие запасы пресной воды</a:t>
            </a:r>
          </a:p>
        </p:txBody>
      </p:sp>
    </p:spTree>
    <p:extLst>
      <p:ext uri="{BB962C8B-B14F-4D97-AF65-F5344CB8AC3E}">
        <p14:creationId xmlns:p14="http://schemas.microsoft.com/office/powerpoint/2010/main" val="86745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nex-tour.ru/workdir/ibrowser/bajk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787900" y="57785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 sz="3200" i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560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431800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9512" y="260648"/>
            <a:ext cx="3362623" cy="1200329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Байкал</a:t>
            </a:r>
            <a:endParaRPr lang="ru-RU" altLang="ru-RU" sz="72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61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2428875" y="2346325"/>
            <a:ext cx="3157538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ru-RU" sz="240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ru-RU" sz="7200" b="1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7005" y="1290240"/>
            <a:ext cx="8813477" cy="4154984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88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Самый большой из островов Байкала </a:t>
            </a:r>
            <a:endParaRPr lang="ru-RU" altLang="ru-RU" sz="88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58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ecologyofrussia.ru/upload/iblock/876/iStock-4719528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3"/>
          <a:stretch/>
        </p:blipFill>
        <p:spPr bwMode="auto">
          <a:xfrm>
            <a:off x="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58775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125760"/>
            <a:ext cx="3333056" cy="114300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Ольхон</a:t>
            </a:r>
          </a:p>
        </p:txBody>
      </p:sp>
    </p:spTree>
    <p:extLst>
      <p:ext uri="{BB962C8B-B14F-4D97-AF65-F5344CB8AC3E}">
        <p14:creationId xmlns:p14="http://schemas.microsoft.com/office/powerpoint/2010/main" val="129457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44624"/>
            <a:ext cx="8813477" cy="6740307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Историческая железная дорога в Иркутской области, в прошлом – часть Транссибирской магистрали. Проходит вдоль северного побережья южной оконечности озера Байкал от города </a:t>
            </a:r>
            <a:r>
              <a:rPr lang="ru-RU" altLang="ru-RU" sz="48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Слюдянка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до посёлка Байкал по южной части </a:t>
            </a:r>
            <a:r>
              <a:rPr lang="ru-RU" altLang="ru-RU" sz="48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Олхинского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 плато </a:t>
            </a:r>
          </a:p>
        </p:txBody>
      </p:sp>
    </p:spTree>
    <p:extLst>
      <p:ext uri="{BB962C8B-B14F-4D97-AF65-F5344CB8AC3E}">
        <p14:creationId xmlns:p14="http://schemas.microsoft.com/office/powerpoint/2010/main" val="108948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2.fotokto.ru/photo/full/312/31260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 bwMode="auto">
          <a:xfrm>
            <a:off x="1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504825" cy="3587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63888" y="44624"/>
            <a:ext cx="5544616" cy="180020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Кругобайкальская</a:t>
            </a:r>
            <a:r>
              <a:rPr lang="ru-RU" sz="5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железная 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дорога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graphicFrame>
        <p:nvGraphicFramePr>
          <p:cNvPr id="3123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08640"/>
              </p:ext>
            </p:extLst>
          </p:nvPr>
        </p:nvGraphicFramePr>
        <p:xfrm>
          <a:off x="107504" y="764704"/>
          <a:ext cx="8928991" cy="5184576"/>
        </p:xfrm>
        <a:graphic>
          <a:graphicData uri="http://schemas.openxmlformats.org/drawingml/2006/table">
            <a:tbl>
              <a:tblPr/>
              <a:tblGrid>
                <a:gridCol w="3976919"/>
                <a:gridCol w="1050440"/>
                <a:gridCol w="975408"/>
                <a:gridCol w="975408"/>
                <a:gridCol w="975408"/>
                <a:gridCol w="975408"/>
              </a:tblGrid>
              <a:tr h="12306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Люди, прославившие Иркутскую область</a:t>
                      </a:r>
                    </a:p>
                  </a:txBody>
                  <a:tcPr marL="91441" marR="91441"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3" action="ppaction://hlinksldjump"/>
                        </a:rPr>
                        <a:t>10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4" action="ppaction://hlinksldjump"/>
                        </a:rPr>
                        <a:t>20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5" action="ppaction://hlinksldjump"/>
                        </a:rPr>
                        <a:t>30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6" action="ppaction://hlinksldjump"/>
                        </a:rPr>
                        <a:t>40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7" action="ppaction://hlinksldjump"/>
                        </a:rPr>
                        <a:t>50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</a:tr>
              <a:tr h="12842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Иркутской области</a:t>
                      </a:r>
                    </a:p>
                  </a:txBody>
                  <a:tcPr marL="91441" marR="91441"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8" action="ppaction://hlinksldjump"/>
                        </a:rPr>
                        <a:t>10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9" action="ppaction://hlinksldjump"/>
                        </a:rPr>
                        <a:t>20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0" action="ppaction://hlinksldjump"/>
                        </a:rPr>
                        <a:t>30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1" action="ppaction://hlinksldjump"/>
                        </a:rPr>
                        <a:t>40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2" action="ppaction://hlinksldjump"/>
                        </a:rPr>
                        <a:t>50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</a:tr>
              <a:tr h="1383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6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Достопримечательности Иркутской области</a:t>
                      </a:r>
                    </a:p>
                  </a:txBody>
                  <a:tcPr marL="91441" marR="91441"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3" action="ppaction://hlinksldjump"/>
                        </a:rPr>
                        <a:t>10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4" action="ppaction://hlinksldjump"/>
                        </a:rPr>
                        <a:t>20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5" action="ppaction://hlinksldjump"/>
                        </a:rPr>
                        <a:t>30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6" action="ppaction://hlinksldjump"/>
                        </a:rPr>
                        <a:t>40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7" action="ppaction://hlinksldjump"/>
                        </a:rPr>
                        <a:t>50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</a:tr>
              <a:tr h="12860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Иркутской области</a:t>
                      </a:r>
                    </a:p>
                  </a:txBody>
                  <a:tcPr marL="91441" marR="91441" marT="45721" marB="4572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8" action="ppaction://hlinksldjump"/>
                        </a:rPr>
                        <a:t>10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19" action="ppaction://hlinksldjump"/>
                        </a:rPr>
                        <a:t>20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20" action="ppaction://hlinksldjump"/>
                        </a:rPr>
                        <a:t>30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21" action="ppaction://hlinksldjump"/>
                        </a:rPr>
                        <a:t>40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hlinkClick r:id="rId22" action="ppaction://hlinksldjump"/>
                        </a:rPr>
                        <a:t>50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1441" marR="91441" marT="45721" marB="45721"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77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35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1208941"/>
            <a:ext cx="8813477" cy="4524315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Музейный комплекс под открытым небом, основой которого являются деревянные постройки малых городов и сёл Иркутской области, попавших в зону затопления </a:t>
            </a:r>
            <a:endParaRPr lang="ru-RU" altLang="ru-RU" sz="48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34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vatars.mds.yandex.net/get-zen_doc/44645/pub_5be853278dc6dd00a93cbdd7_5be853710a47b500aab02453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56"/>
          <a:stretch/>
        </p:blipFill>
        <p:spPr bwMode="auto">
          <a:xfrm>
            <a:off x="1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1800" cy="360363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592" y="72008"/>
            <a:ext cx="5518520" cy="1772816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тнографический </a:t>
            </a:r>
          </a:p>
          <a:p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5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dirty="0" err="1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Тальцы</a:t>
            </a:r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1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005" y="185727"/>
            <a:ext cx="8813477" cy="6555641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Относится к числу самых старых кораблей подобного типа из сохранившихся. Впервые был спущен на воду в </a:t>
            </a:r>
            <a:r>
              <a:rPr lang="ru-RU" altLang="ru-RU" sz="42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1900 </a:t>
            </a:r>
            <a:r>
              <a:rPr lang="ru-RU" altLang="ru-RU" sz="4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году. Выполнял свои функции на Байкале и был востребован до постройки железной </a:t>
            </a:r>
            <a:r>
              <a:rPr lang="ru-RU" altLang="ru-RU" sz="42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дороги</a:t>
            </a:r>
            <a:r>
              <a:rPr lang="ru-RU" altLang="ru-RU" sz="4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. С 1990 года отправлен на вечную стоянку в Иркутское водохранилище, где стал музеем </a:t>
            </a:r>
          </a:p>
        </p:txBody>
      </p:sp>
    </p:spTree>
    <p:extLst>
      <p:ext uri="{BB962C8B-B14F-4D97-AF65-F5344CB8AC3E}">
        <p14:creationId xmlns:p14="http://schemas.microsoft.com/office/powerpoint/2010/main" val="5153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ww.korabel.ru/filemanager/IMAGES/0/17/175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r="2745"/>
          <a:stretch/>
        </p:blipFill>
        <p:spPr bwMode="auto">
          <a:xfrm>
            <a:off x="-36513" y="0"/>
            <a:ext cx="92170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6237288"/>
            <a:ext cx="360362" cy="360362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004048" y="157887"/>
            <a:ext cx="3960440" cy="1988840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Ледокол </a:t>
            </a:r>
            <a:endParaRPr lang="ru-RU" sz="6000" dirty="0" smtClean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Ангара»</a:t>
            </a:r>
          </a:p>
        </p:txBody>
      </p:sp>
    </p:spTree>
    <p:extLst>
      <p:ext uri="{BB962C8B-B14F-4D97-AF65-F5344CB8AC3E}">
        <p14:creationId xmlns:p14="http://schemas.microsoft.com/office/powerpoint/2010/main" val="315883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859338" y="2924175"/>
            <a:ext cx="578643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 sz="660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7005" y="1452840"/>
            <a:ext cx="8813477" cy="3416320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В каком году Иркутск был основан как прочная крепость? </a:t>
            </a:r>
            <a:endParaRPr lang="ru-RU" altLang="ru-RU" sz="72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96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ww.russiadiscovery.com/upload/files/tour-to-baikal-24_155471042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r="8149"/>
          <a:stretch/>
        </p:blipFill>
        <p:spPr bwMode="auto">
          <a:xfrm>
            <a:off x="-36513" y="-27384"/>
            <a:ext cx="9217025" cy="690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0808"/>
            <a:ext cx="4993213" cy="1143000"/>
          </a:xfr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/>
          <a:p>
            <a:r>
              <a:rPr lang="ru-RU" sz="72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72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1661 году</a:t>
            </a:r>
          </a:p>
        </p:txBody>
      </p:sp>
    </p:spTree>
    <p:extLst>
      <p:ext uri="{BB962C8B-B14F-4D97-AF65-F5344CB8AC3E}">
        <p14:creationId xmlns:p14="http://schemas.microsoft.com/office/powerpoint/2010/main" val="72658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476672"/>
            <a:ext cx="8813477" cy="6001643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Первоначально жители Прибайкалья назывались «</a:t>
            </a:r>
            <a:r>
              <a:rPr lang="ru-RU" altLang="ru-RU" sz="4800" dirty="0" err="1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баргуты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» – «лесные народы». Позднее это слово преобразилось и стало этническим наименованием одного из народов Иркутской области. Какого народа?</a:t>
            </a:r>
          </a:p>
        </p:txBody>
      </p:sp>
    </p:spTree>
    <p:extLst>
      <p:ext uri="{BB962C8B-B14F-4D97-AF65-F5344CB8AC3E}">
        <p14:creationId xmlns:p14="http://schemas.microsoft.com/office/powerpoint/2010/main" val="17917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.pinimg.com/originals/26/ed/80/26ed8082decf0f18994c554391a5678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" t="399" r="3551" b="-399"/>
          <a:stretch/>
        </p:blipFill>
        <p:spPr bwMode="auto">
          <a:xfrm>
            <a:off x="-36512" y="0"/>
            <a:ext cx="917814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0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524" y="5445224"/>
            <a:ext cx="3916997" cy="1368152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Буряты</a:t>
            </a:r>
          </a:p>
        </p:txBody>
      </p:sp>
    </p:spTree>
    <p:extLst>
      <p:ext uri="{BB962C8B-B14F-4D97-AF65-F5344CB8AC3E}">
        <p14:creationId xmlns:p14="http://schemas.microsoft.com/office/powerpoint/2010/main" val="314283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620688"/>
            <a:ext cx="8813477" cy="5632311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Сколько декабристов находилось на поселении в Иркутской области в разные годы?</a:t>
            </a:r>
          </a:p>
        </p:txBody>
      </p:sp>
    </p:spTree>
    <p:extLst>
      <p:ext uri="{BB962C8B-B14F-4D97-AF65-F5344CB8AC3E}">
        <p14:creationId xmlns:p14="http://schemas.microsoft.com/office/powerpoint/2010/main" val="174083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38944" y="2564904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40 декабристов</a:t>
            </a:r>
          </a:p>
        </p:txBody>
      </p:sp>
      <p:pic>
        <p:nvPicPr>
          <p:cNvPr id="15362" name="Picture 2" descr="https://putdor.ru/upload/iblock/c07/c073db6b9738bf0ace79e0e82bcd18f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72952" cy="2374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480" y="100572"/>
            <a:ext cx="2128660" cy="2390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8514" y="2420050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С.Г. Волконский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401068" y="2420050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А.И. Якубович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4" descr="https://upload.wikimedia.org/wikipedia/commons/f/f2/57_Obolenskiy_Evgeniy_Petrovic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096" y="122135"/>
            <a:ext cx="1969372" cy="2419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633316" y="2420050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Е.П. Оболенский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6" name="Picture 6" descr="https://avatars.mds.yandex.net/get-zen_doc/4524946/pub_6081790344dc5d3de82d32f3_608188e21d12af3ede13367a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55" y="119231"/>
            <a:ext cx="1996424" cy="2371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6817601" y="2420050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С.П. Трубецкой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8" name="Picture 8" descr="https://img1.liveinternet.ru/images/attach/c/1/57/528/57528810_Davydov_Vasil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8" y="3914716"/>
            <a:ext cx="1736404" cy="2308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85035" y="6165307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В.Л. Давыдов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0" name="Picture 10" descr="https://avatars.mds.yandex.net/get-zen_doc/1775615/pub_605727d0277cb60abf3e06ca_605732bdf629c85c2d22695e/scale_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488" y="3909619"/>
            <a:ext cx="1796643" cy="2317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2309689" y="6165307"/>
            <a:ext cx="235658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С.Г. </a:t>
            </a:r>
            <a:r>
              <a:rPr lang="ru-RU" sz="2000" dirty="0" err="1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Краснокутский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2" name="Picture 12" descr="https://sun9-69.userapi.com/0plHT4F_qpMqSYa_Da6PxdjZyhm3lYjQWkWNDw/EmETLo5AvsU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37" y="3942816"/>
            <a:ext cx="1466490" cy="2250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4633316" y="6164434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В.Ф. Раевский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4" name="Picture 14" descr="http://nplit.ru/books/item/f00/s00/z0000082/pic/00001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19586"/>
            <a:ext cx="1538697" cy="2273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6722243" y="6161411"/>
            <a:ext cx="2170932" cy="43288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М.С. Лунин</a:t>
            </a:r>
            <a:endParaRPr lang="ru-RU" sz="2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8" name="AutoShape 4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60362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140057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79512" y="339035"/>
            <a:ext cx="8813477" cy="6186309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6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Современный российский музыкант, пианист-виртуоз – уроженец г. Иркутска. Народный артист России, лауреат Государственной премии. Известность музыканту принесла победа на Одиннадцатом международном конкурсе имени Чайковского в Москве (1998). Сейчас он часто бывает в Иркутской области с концертами, способствует развитию и процветанию талантливых молодых людей</a:t>
            </a:r>
            <a:endParaRPr lang="ru-RU" altLang="ru-RU" sz="36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79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674400"/>
            <a:ext cx="8813477" cy="5509200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В 1864 </a:t>
            </a:r>
            <a:r>
              <a:rPr lang="ru-RU" altLang="ru-RU" sz="4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году </a:t>
            </a:r>
            <a:r>
              <a:rPr lang="ru-RU" altLang="ru-RU" sz="4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в Иркутскую губернию на Усольский солеваренный завод на семь каторжных работ с последующим поселением в Сибири был отправлен известный писатель, публицист, автор романа о новых людях «Что делать?». О ком идет речь? </a:t>
            </a:r>
          </a:p>
        </p:txBody>
      </p:sp>
    </p:spTree>
    <p:extLst>
      <p:ext uri="{BB962C8B-B14F-4D97-AF65-F5344CB8AC3E}">
        <p14:creationId xmlns:p14="http://schemas.microsoft.com/office/powerpoint/2010/main" val="198522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1986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381750"/>
            <a:ext cx="358775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51920" y="2060848"/>
            <a:ext cx="5160639" cy="38072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Гаврилович</a:t>
            </a:r>
          </a:p>
          <a:p>
            <a:r>
              <a:rPr lang="ru-RU" sz="6000" dirty="0" smtClean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Чернышевский</a:t>
            </a:r>
            <a:endParaRPr lang="ru-RU" sz="6000" dirty="0">
              <a:ln>
                <a:solidFill>
                  <a:schemeClr val="tx1"/>
                </a:solidFill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magisteria.ru/data/2019/02/id-1-Nikolay-Gavrilovich-Chernyshevskiy-1828-1889-18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56313"/>
            <a:ext cx="3672408" cy="5697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35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7005" y="44624"/>
            <a:ext cx="8813477" cy="6740307"/>
          </a:xfrm>
          <a:prstGeom prst="rect">
            <a:avLst/>
          </a:prstGeom>
          <a:solidFill>
            <a:schemeClr val="bg1">
              <a:alpha val="6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Сооружение участка этой магистрали с 1974 по 1984 годы стало героической страницей в истории иркутской молодежи, которая с горячим энтузиазмом включилась в грандиозное строительство 20 века. О строительстве какой магистрали идет речь? </a:t>
            </a:r>
            <a:endParaRPr lang="ru-RU" altLang="ru-RU" sz="48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7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www.tourprom.ru/site_media/images/poiphoto/tass_64252-pic4_zoom-1000x1000-73578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9"/>
          <a:stretch/>
        </p:blipFill>
        <p:spPr bwMode="auto">
          <a:xfrm>
            <a:off x="-36512" y="0"/>
            <a:ext cx="9180512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4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358775" cy="2159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44035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504825" cy="3587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9513" y="116632"/>
            <a:ext cx="8785100" cy="936104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>
                <a:ln>
                  <a:solidFill>
                    <a:schemeClr val="tx1"/>
                  </a:solidFill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Байкало-Амурская Магистраль</a:t>
            </a:r>
          </a:p>
        </p:txBody>
      </p:sp>
    </p:spTree>
    <p:extLst>
      <p:ext uri="{BB962C8B-B14F-4D97-AF65-F5344CB8AC3E}">
        <p14:creationId xmlns:p14="http://schemas.microsoft.com/office/powerpoint/2010/main" val="26376820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663" y="2492896"/>
            <a:ext cx="6444208" cy="431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6" y="132264"/>
            <a:ext cx="3968664" cy="4365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048355" y="112564"/>
            <a:ext cx="5040560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72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Денис </a:t>
            </a:r>
            <a:r>
              <a:rPr lang="ru-RU" altLang="ru-RU" sz="7200" dirty="0" err="1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Мацуев</a:t>
            </a:r>
            <a:endParaRPr lang="ru-RU" altLang="ru-RU" sz="72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AutoShape 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08725"/>
            <a:ext cx="433387" cy="28892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13175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59569" y="797510"/>
            <a:ext cx="8388350" cy="5262979"/>
          </a:xfrm>
          <a:prstGeom prst="rect">
            <a:avLst/>
          </a:prstGeom>
          <a:solidFill>
            <a:schemeClr val="lt1">
              <a:alpha val="78000"/>
            </a:schemeClr>
          </a:solidFill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Космонавт из г. Черемхово, Герой Российской Федерации. 24 января 1993 года преодолел земное притяжение на космическом корабле </a:t>
            </a:r>
            <a:r>
              <a:rPr lang="ru-RU" altLang="ru-RU" sz="48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      «</a:t>
            </a:r>
            <a:r>
              <a:rPr lang="ru-RU" altLang="ru-RU" sz="48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Союз ТМ-16» и провел полгода в космосе</a:t>
            </a:r>
            <a:endParaRPr lang="ru-RU" altLang="ru-RU" sz="48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85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61"/>
            <a:ext cx="9144000" cy="6830677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-19079"/>
            <a:ext cx="9171980" cy="6863417"/>
          </a:xfrm>
          <a:prstGeom prst="rect">
            <a:avLst/>
          </a:prstGeom>
          <a:solidFill>
            <a:schemeClr val="lt1">
              <a:alpha val="68000"/>
            </a:schemeClr>
          </a:solidFill>
          <a:ln>
            <a:solidFill>
              <a:schemeClr val="accent1">
                <a:alpha val="42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44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Александр Фёдорович </a:t>
            </a:r>
            <a:r>
              <a:rPr lang="ru-RU" altLang="ru-RU" sz="44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Полещук</a:t>
            </a:r>
            <a:endParaRPr lang="ru-RU" altLang="ru-RU" sz="4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44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  <p:pic>
        <p:nvPicPr>
          <p:cNvPr id="1026" name="Picture 2" descr="https://im0-tub-ru.yandex.net/i?id=09d75dc4199fb3d9491fc1eab2d633da-l&amp;ref=rim&amp;n=13&amp;w=1080&amp;h=13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59" y="980728"/>
            <a:ext cx="4166970" cy="5208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88" y="1412776"/>
            <a:ext cx="4293096" cy="4293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172" name="AutoShape 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308725"/>
            <a:ext cx="503238" cy="358775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90312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9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Известный кинорежиссер, актер и сценарист, получивший мировую известность благодаря своим веселым и поучительным фильмам комедийного жанра: «Операция «Ы» и другие приключения Шурика», «Кавказская пленница, или Новые приключения Шурика», «Бриллиантовая рука», </a:t>
            </a:r>
            <a:r>
              <a:rPr lang="ru-RU" altLang="ru-RU" sz="2900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«</a:t>
            </a:r>
            <a:r>
              <a:rPr lang="ru-RU" altLang="ru-RU" sz="29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Иван Васильевич меняет профессию», «12 стульев» и другие </a:t>
            </a: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  <p:pic>
        <p:nvPicPr>
          <p:cNvPr id="5" name="Picture 2" descr="https://avatars.mds.yandex.net/get-zen_doc/1860621/pub_5fa8e5b23a59d85105f6ea4f_5fa911d3b1fbcf2e23ceea09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972" y="3214478"/>
            <a:ext cx="6477372" cy="364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55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1426"/>
          <a:stretch/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36512" y="0"/>
            <a:ext cx="9180512" cy="7232749"/>
          </a:xfrm>
          <a:prstGeom prst="rect">
            <a:avLst/>
          </a:prstGeom>
          <a:solidFill>
            <a:schemeClr val="bg1">
              <a:alpha val="7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ru-RU" altLang="ru-RU" sz="2900" dirty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921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381750"/>
            <a:ext cx="431800" cy="287338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283968" y="5338628"/>
            <a:ext cx="4752529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5500" dirty="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</a:rPr>
              <a:t>Леонид Гайдай</a:t>
            </a:r>
            <a:endParaRPr lang="ru-RU" altLang="ru-RU" sz="5500" dirty="0" smtClean="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348351"/>
            <a:ext cx="4163046" cy="6033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1512" y="404664"/>
            <a:ext cx="4752528" cy="47368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550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759</Words>
  <Application>Microsoft Office PowerPoint</Application>
  <PresentationFormat>Экран (4:3)</PresentationFormat>
  <Paragraphs>156</Paragraphs>
  <Slides>43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Calibri</vt:lpstr>
      <vt:lpstr>Comic Sans MS</vt:lpstr>
      <vt:lpstr>Impact</vt:lpstr>
      <vt:lpstr>Times New Roman</vt:lpstr>
      <vt:lpstr>Wingdings</vt:lpstr>
      <vt:lpstr>Тема Office</vt:lpstr>
      <vt:lpstr>По страницам истории Иркутской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1661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«Великобритания»</dc:title>
  <dc:creator>Маруся</dc:creator>
  <cp:lastModifiedBy>asus</cp:lastModifiedBy>
  <cp:revision>84</cp:revision>
  <dcterms:created xsi:type="dcterms:W3CDTF">2015-12-13T12:30:34Z</dcterms:created>
  <dcterms:modified xsi:type="dcterms:W3CDTF">2022-12-26T14:05:44Z</dcterms:modified>
</cp:coreProperties>
</file>