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85" r:id="rId6"/>
    <p:sldId id="260" r:id="rId7"/>
    <p:sldId id="261" r:id="rId8"/>
    <p:sldId id="284" r:id="rId9"/>
    <p:sldId id="262" r:id="rId10"/>
    <p:sldId id="263" r:id="rId11"/>
    <p:sldId id="264" r:id="rId12"/>
    <p:sldId id="265" r:id="rId13"/>
    <p:sldId id="266" r:id="rId14"/>
    <p:sldId id="267" r:id="rId15"/>
    <p:sldId id="268" r:id="rId16"/>
    <p:sldId id="269" r:id="rId17"/>
    <p:sldId id="270" r:id="rId18"/>
    <p:sldId id="271" r:id="rId19"/>
    <p:sldId id="272" r:id="rId20"/>
    <p:sldId id="276" r:id="rId21"/>
    <p:sldId id="273" r:id="rId22"/>
    <p:sldId id="275" r:id="rId23"/>
    <p:sldId id="274" r:id="rId24"/>
    <p:sldId id="277" r:id="rId25"/>
    <p:sldId id="278" r:id="rId26"/>
    <p:sldId id="279" r:id="rId27"/>
    <p:sldId id="281" r:id="rId28"/>
    <p:sldId id="280" r:id="rId29"/>
    <p:sldId id="282" r:id="rId30"/>
    <p:sldId id="283" r:id="rId31"/>
    <p:sldId id="286" r:id="rId32"/>
    <p:sldId id="287" r:id="rId33"/>
    <p:sldId id="288"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C54"/>
    <a:srgbClr val="08142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50" d="100"/>
          <a:sy n="50" d="100"/>
        </p:scale>
        <p:origin x="-1314" y="-3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DDC439C-999E-4FCE-BA42-ECD84BA5897F}" type="datetimeFigureOut">
              <a:rPr lang="ru-RU" smtClean="0"/>
              <a:pPr/>
              <a:t>21.02.2019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EC3D20-DE01-4D83-A0AB-9F636B62AC9B}"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DDC439C-999E-4FCE-BA42-ECD84BA5897F}" type="datetimeFigureOut">
              <a:rPr lang="ru-RU" smtClean="0"/>
              <a:pPr/>
              <a:t>21.02.2019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EC3D20-DE01-4D83-A0AB-9F636B62AC9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DDC439C-999E-4FCE-BA42-ECD84BA5897F}" type="datetimeFigureOut">
              <a:rPr lang="ru-RU" smtClean="0"/>
              <a:pPr/>
              <a:t>21.02.2019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EC3D20-DE01-4D83-A0AB-9F636B62AC9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DDC439C-999E-4FCE-BA42-ECD84BA5897F}" type="datetimeFigureOut">
              <a:rPr lang="ru-RU" smtClean="0"/>
              <a:pPr/>
              <a:t>21.02.2019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EC3D20-DE01-4D83-A0AB-9F636B62AC9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DDC439C-999E-4FCE-BA42-ECD84BA5897F}" type="datetimeFigureOut">
              <a:rPr lang="ru-RU" smtClean="0"/>
              <a:pPr/>
              <a:t>21.02.2019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EC3D20-DE01-4D83-A0AB-9F636B62AC9B}"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DDC439C-999E-4FCE-BA42-ECD84BA5897F}" type="datetimeFigureOut">
              <a:rPr lang="ru-RU" smtClean="0"/>
              <a:pPr/>
              <a:t>21.02.2019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EC3D20-DE01-4D83-A0AB-9F636B62AC9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DDC439C-999E-4FCE-BA42-ECD84BA5897F}" type="datetimeFigureOut">
              <a:rPr lang="ru-RU" smtClean="0"/>
              <a:pPr/>
              <a:t>21.02.2019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6EC3D20-DE01-4D83-A0AB-9F636B62AC9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DDC439C-999E-4FCE-BA42-ECD84BA5897F}" type="datetimeFigureOut">
              <a:rPr lang="ru-RU" smtClean="0"/>
              <a:pPr/>
              <a:t>21.02.2019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6EC3D20-DE01-4D83-A0AB-9F636B62AC9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DC439C-999E-4FCE-BA42-ECD84BA5897F}" type="datetimeFigureOut">
              <a:rPr lang="ru-RU" smtClean="0"/>
              <a:pPr/>
              <a:t>21.02.2019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6EC3D20-DE01-4D83-A0AB-9F636B62AC9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DDC439C-999E-4FCE-BA42-ECD84BA5897F}" type="datetimeFigureOut">
              <a:rPr lang="ru-RU" smtClean="0"/>
              <a:pPr/>
              <a:t>21.02.2019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EC3D20-DE01-4D83-A0AB-9F636B62AC9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DDC439C-999E-4FCE-BA42-ECD84BA5897F}" type="datetimeFigureOut">
              <a:rPr lang="ru-RU" smtClean="0"/>
              <a:pPr/>
              <a:t>21.02.2019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EC3D20-DE01-4D83-A0AB-9F636B62AC9B}"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DC439C-999E-4FCE-BA42-ECD84BA5897F}" type="datetimeFigureOut">
              <a:rPr lang="ru-RU" smtClean="0"/>
              <a:pPr/>
              <a:t>21.02.2019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EC3D20-DE01-4D83-A0AB-9F636B62AC9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33793" name="Rectangle 1"/>
          <p:cNvSpPr>
            <a:spLocks noChangeArrowheads="1"/>
          </p:cNvSpPr>
          <p:nvPr/>
        </p:nvSpPr>
        <p:spPr bwMode="auto">
          <a:xfrm>
            <a:off x="566717" y="357166"/>
            <a:ext cx="8577283" cy="76944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4400" b="1" i="0" u="none" strike="noStrike" cap="none" normalizeH="0" baseline="0" dirty="0" smtClean="0">
                <a:ln>
                  <a:noFill/>
                </a:ln>
                <a:solidFill>
                  <a:srgbClr val="C00000"/>
                </a:solidFill>
                <a:effectLst/>
                <a:latin typeface="Calibri" pitchFamily="34" charset="0"/>
                <a:ea typeface="Calibri" pitchFamily="34" charset="0"/>
                <a:cs typeface="Times New Roman" pitchFamily="18" charset="0"/>
              </a:rPr>
              <a:t>ВСЕМИРНЫЙ ДЕНЬ ПРАВ РЕБЁНКА</a:t>
            </a:r>
            <a:endParaRPr kumimoji="0" lang="ru-RU" sz="4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Рисунок 4" descr="C:\Users\dns\Pictures\картинки\жизнь детей\LifeBaby36.jpg"/>
          <p:cNvPicPr/>
          <p:nvPr/>
        </p:nvPicPr>
        <p:blipFill>
          <a:blip r:embed="rId3"/>
          <a:srcRect/>
          <a:stretch>
            <a:fillRect/>
          </a:stretch>
        </p:blipFill>
        <p:spPr bwMode="auto">
          <a:xfrm>
            <a:off x="2285984" y="1285860"/>
            <a:ext cx="5000660" cy="4357718"/>
          </a:xfrm>
          <a:prstGeom prst="rect">
            <a:avLst/>
          </a:prstGeom>
          <a:noFill/>
          <a:ln w="9525">
            <a:noFill/>
            <a:miter lim="800000"/>
            <a:headEnd/>
            <a:tailEnd/>
          </a:ln>
        </p:spPr>
      </p:pic>
      <p:sp>
        <p:nvSpPr>
          <p:cNvPr id="33794" name="Rectangle 2"/>
          <p:cNvSpPr>
            <a:spLocks noChangeArrowheads="1"/>
          </p:cNvSpPr>
          <p:nvPr/>
        </p:nvSpPr>
        <p:spPr bwMode="auto">
          <a:xfrm>
            <a:off x="2571736" y="5643578"/>
            <a:ext cx="428628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5400" b="1" i="0" u="none" strike="noStrike" cap="none" normalizeH="0" baseline="0" dirty="0" smtClean="0">
                <a:ln>
                  <a:noFill/>
                </a:ln>
                <a:solidFill>
                  <a:srgbClr val="C00000"/>
                </a:solidFill>
                <a:effectLst/>
                <a:latin typeface="Calibri" pitchFamily="34" charset="0"/>
                <a:ea typeface="Calibri" pitchFamily="34" charset="0"/>
                <a:cs typeface="Times New Roman" pitchFamily="18" charset="0"/>
              </a:rPr>
              <a:t>20 НОЯБРЯ</a:t>
            </a:r>
            <a:endParaRPr kumimoji="0" lang="ru-RU" sz="5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7 из 1290"/>
          <p:cNvPicPr>
            <a:picLocks noGrp="1" noChangeAspect="1" noChangeArrowheads="1"/>
          </p:cNvPicPr>
          <p:nvPr>
            <p:ph idx="1"/>
          </p:nvPr>
        </p:nvPicPr>
        <p:blipFill>
          <a:blip r:embed="rId3"/>
          <a:srcRect/>
          <a:stretch>
            <a:fillRect/>
          </a:stretch>
        </p:blipFill>
        <p:spPr bwMode="auto">
          <a:xfrm>
            <a:off x="357158" y="500042"/>
            <a:ext cx="4572032" cy="5843855"/>
          </a:xfrm>
          <a:prstGeom prst="rect">
            <a:avLst/>
          </a:prstGeom>
          <a:noFill/>
          <a:ln w="9525">
            <a:noFill/>
            <a:miter lim="800000"/>
            <a:headEnd/>
            <a:tailEnd/>
          </a:ln>
        </p:spPr>
      </p:pic>
      <p:sp>
        <p:nvSpPr>
          <p:cNvPr id="5" name="Rectangle 3"/>
          <p:cNvSpPr txBox="1">
            <a:spLocks noChangeArrowheads="1"/>
          </p:cNvSpPr>
          <p:nvPr/>
        </p:nvSpPr>
        <p:spPr>
          <a:xfrm>
            <a:off x="4857752" y="2643182"/>
            <a:ext cx="4000503" cy="2000264"/>
          </a:xfrm>
          <a:prstGeom prst="rect">
            <a:avLst/>
          </a:prstGeom>
        </p:spPr>
        <p:txBody>
          <a:bodyPr vert="horz" lIns="91440" tIns="45720" rIns="91440" bIns="45720" rtlCol="0">
            <a:noAutofit/>
          </a:bodyPr>
          <a:lstStyle/>
          <a:p>
            <a:pPr marL="342900" marR="0" lvl="0" indent="-342900" algn="just" defTabSz="914400" rtl="0" eaLnBrk="1" fontAlgn="auto" latinLnBrk="0" hangingPunct="1">
              <a:lnSpc>
                <a:spcPct val="80000"/>
              </a:lnSpc>
              <a:spcBef>
                <a:spcPct val="20000"/>
              </a:spcBef>
              <a:spcAft>
                <a:spcPts val="0"/>
              </a:spcAft>
              <a:buClrTx/>
              <a:buSzTx/>
              <a:buFont typeface="Wingdings" pitchFamily="2" charset="2"/>
              <a:buNone/>
              <a:tabLst/>
              <a:defRPr/>
            </a:pPr>
            <a:r>
              <a:rPr kumimoji="0" lang="ru-RU" sz="3200" b="1" u="none" strike="noStrike" kern="1200" cap="none" spc="0" normalizeH="0" baseline="0" noProof="0" dirty="0" smtClean="0">
                <a:ln>
                  <a:noFill/>
                </a:ln>
                <a:solidFill>
                  <a:srgbClr val="001C54"/>
                </a:solidFill>
                <a:effectLst/>
                <a:uLnTx/>
                <a:uFillTx/>
                <a:ea typeface="+mn-ea"/>
                <a:cs typeface="Times New Roman" pitchFamily="18" charset="0"/>
              </a:rPr>
              <a:t>    </a:t>
            </a:r>
            <a:r>
              <a:rPr kumimoji="0" lang="ru-RU" sz="3200" u="none" strike="noStrike" kern="1200" cap="none" spc="0" normalizeH="0" baseline="0" noProof="0" dirty="0" smtClean="0">
                <a:ln>
                  <a:noFill/>
                </a:ln>
                <a:solidFill>
                  <a:srgbClr val="001C54"/>
                </a:solidFill>
                <a:effectLst/>
                <a:uLnTx/>
                <a:uFillTx/>
                <a:ea typeface="+mn-ea"/>
                <a:cs typeface="Times New Roman" pitchFamily="18" charset="0"/>
              </a:rPr>
              <a:t>Ребенком является каждое человеческое существо до достижения  </a:t>
            </a:r>
          </a:p>
          <a:p>
            <a:pPr marL="342900" marR="0" lvl="0" indent="-342900" algn="just" defTabSz="914400" rtl="0" eaLnBrk="1" fontAlgn="auto" latinLnBrk="0" hangingPunct="1">
              <a:lnSpc>
                <a:spcPct val="80000"/>
              </a:lnSpc>
              <a:spcBef>
                <a:spcPct val="20000"/>
              </a:spcBef>
              <a:spcAft>
                <a:spcPts val="0"/>
              </a:spcAft>
              <a:buClrTx/>
              <a:buSzTx/>
              <a:buFont typeface="Wingdings" pitchFamily="2" charset="2"/>
              <a:buNone/>
              <a:tabLst/>
              <a:defRPr/>
            </a:pPr>
            <a:r>
              <a:rPr kumimoji="0" lang="ru-RU" sz="3200" u="none" strike="noStrike" kern="1200" cap="none" spc="0" normalizeH="0" baseline="0" noProof="0" dirty="0" smtClean="0">
                <a:ln>
                  <a:noFill/>
                </a:ln>
                <a:solidFill>
                  <a:srgbClr val="001C54"/>
                </a:solidFill>
                <a:effectLst/>
                <a:uLnTx/>
                <a:uFillTx/>
                <a:ea typeface="+mn-ea"/>
                <a:cs typeface="Times New Roman" pitchFamily="18" charset="0"/>
              </a:rPr>
              <a:t>   18-летнего возраста.</a:t>
            </a:r>
            <a:endParaRPr kumimoji="0" lang="en-US" sz="3200" u="none" strike="noStrike" kern="1200" cap="none" spc="0" normalizeH="0" baseline="0" noProof="0" dirty="0" smtClean="0">
              <a:ln>
                <a:noFill/>
              </a:ln>
              <a:solidFill>
                <a:srgbClr val="001C54"/>
              </a:solidFill>
              <a:effectLst/>
              <a:uLnTx/>
              <a:uFillTx/>
              <a:ea typeface="+mn-ea"/>
              <a:cs typeface="Times New Roman" pitchFamily="18" charset="0"/>
            </a:endParaRPr>
          </a:p>
        </p:txBody>
      </p:sp>
      <p:sp>
        <p:nvSpPr>
          <p:cNvPr id="6" name="Rectangle 2"/>
          <p:cNvSpPr>
            <a:spLocks noGrp="1" noChangeArrowheads="1"/>
          </p:cNvSpPr>
          <p:nvPr>
            <p:ph type="title"/>
          </p:nvPr>
        </p:nvSpPr>
        <p:spPr>
          <a:xfrm>
            <a:off x="5286380" y="357166"/>
            <a:ext cx="3481390" cy="877870"/>
          </a:xfrm>
        </p:spPr>
        <p:txBody>
          <a:bodyPr>
            <a:normAutofit/>
          </a:bodyPr>
          <a:lstStyle/>
          <a:p>
            <a:r>
              <a:rPr lang="ru-RU" b="1" dirty="0" smtClean="0">
                <a:solidFill>
                  <a:srgbClr val="C00000"/>
                </a:solidFill>
                <a:latin typeface="+mn-lt"/>
              </a:rPr>
              <a:t>Статья 1</a:t>
            </a:r>
            <a:endParaRPr lang="en-US" b="1" dirty="0" smtClean="0">
              <a:solidFill>
                <a:srgbClr val="C00000"/>
              </a:solidFill>
              <a:latin typeface="+mn-l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30 из 1290"/>
          <p:cNvPicPr>
            <a:picLocks noGrp="1" noChangeAspect="1" noChangeArrowheads="1"/>
          </p:cNvPicPr>
          <p:nvPr>
            <p:ph idx="1"/>
          </p:nvPr>
        </p:nvPicPr>
        <p:blipFill>
          <a:blip r:embed="rId3"/>
          <a:srcRect/>
          <a:stretch>
            <a:fillRect/>
          </a:stretch>
        </p:blipFill>
        <p:spPr bwMode="auto">
          <a:xfrm>
            <a:off x="285721" y="428604"/>
            <a:ext cx="4714907" cy="5786478"/>
          </a:xfrm>
          <a:prstGeom prst="rect">
            <a:avLst/>
          </a:prstGeom>
          <a:noFill/>
          <a:ln w="9525">
            <a:noFill/>
            <a:miter lim="800000"/>
            <a:headEnd/>
            <a:tailEnd/>
          </a:ln>
        </p:spPr>
      </p:pic>
      <p:sp>
        <p:nvSpPr>
          <p:cNvPr id="5" name="Прямоугольник 7"/>
          <p:cNvSpPr>
            <a:spLocks noChangeArrowheads="1"/>
          </p:cNvSpPr>
          <p:nvPr/>
        </p:nvSpPr>
        <p:spPr bwMode="auto">
          <a:xfrm>
            <a:off x="5572132" y="1928802"/>
            <a:ext cx="3286148" cy="4308872"/>
          </a:xfrm>
          <a:prstGeom prst="rect">
            <a:avLst/>
          </a:prstGeom>
          <a:noFill/>
          <a:ln w="9525">
            <a:noFill/>
            <a:miter lim="800000"/>
            <a:headEnd/>
            <a:tailEnd/>
          </a:ln>
        </p:spPr>
        <p:txBody>
          <a:bodyPr wrap="square">
            <a:spAutoFit/>
          </a:bodyPr>
          <a:lstStyle/>
          <a:p>
            <a:pPr algn="just"/>
            <a:r>
              <a:rPr lang="ru-RU" sz="3200" dirty="0">
                <a:solidFill>
                  <a:srgbClr val="001C54"/>
                </a:solidFill>
              </a:rPr>
              <a:t>В независимости от расы, цвета кожи, пола, языка, религии право на защиту ребенка от всех форм </a:t>
            </a:r>
            <a:r>
              <a:rPr lang="ru-RU" sz="3200" dirty="0" smtClean="0">
                <a:solidFill>
                  <a:srgbClr val="001C54"/>
                </a:solidFill>
              </a:rPr>
              <a:t>дискриминации.</a:t>
            </a:r>
            <a:endParaRPr lang="ru-RU" sz="3200" dirty="0">
              <a:solidFill>
                <a:srgbClr val="001C54"/>
              </a:solidFill>
            </a:endParaRPr>
          </a:p>
          <a:p>
            <a:pPr algn="just"/>
            <a:endParaRPr lang="ru-RU" dirty="0"/>
          </a:p>
        </p:txBody>
      </p:sp>
      <p:sp>
        <p:nvSpPr>
          <p:cNvPr id="6" name="Rectangle 2"/>
          <p:cNvSpPr txBox="1">
            <a:spLocks noChangeArrowheads="1"/>
          </p:cNvSpPr>
          <p:nvPr/>
        </p:nvSpPr>
        <p:spPr>
          <a:xfrm>
            <a:off x="5500694" y="357166"/>
            <a:ext cx="3338514" cy="6858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 b="1" i="0" u="none" strike="noStrike" kern="1200" cap="none" spc="0" normalizeH="0" baseline="0" noProof="0" dirty="0" smtClean="0">
                <a:ln>
                  <a:noFill/>
                </a:ln>
                <a:solidFill>
                  <a:srgbClr val="C00000"/>
                </a:solidFill>
                <a:effectLst/>
                <a:uLnTx/>
                <a:uFillTx/>
                <a:latin typeface="+mj-lt"/>
                <a:ea typeface="+mj-ea"/>
                <a:cs typeface="+mj-cs"/>
              </a:rPr>
              <a:t>Статья 2</a:t>
            </a:r>
            <a:endParaRPr kumimoji="0" lang="en-US" sz="400" b="1" i="0" u="none" strike="noStrike" kern="1200" cap="none" spc="0" normalizeH="0" baseline="0" noProof="0" dirty="0" smtClean="0">
              <a:ln>
                <a:noFill/>
              </a:ln>
              <a:solidFill>
                <a:srgbClr val="C00000"/>
              </a:solidFill>
              <a:effectLst/>
              <a:uLnTx/>
              <a:uFillTx/>
              <a:latin typeface="+mj-lt"/>
              <a:ea typeface="+mj-ea"/>
              <a:cs typeface="+mj-cs"/>
            </a:endParaRPr>
          </a:p>
        </p:txBody>
      </p:sp>
      <p:sp>
        <p:nvSpPr>
          <p:cNvPr id="8" name="Rectangle 2"/>
          <p:cNvSpPr>
            <a:spLocks noGrp="1" noChangeArrowheads="1"/>
          </p:cNvSpPr>
          <p:nvPr>
            <p:ph type="title"/>
          </p:nvPr>
        </p:nvSpPr>
        <p:spPr>
          <a:xfrm>
            <a:off x="5286380" y="285728"/>
            <a:ext cx="3481390" cy="877870"/>
          </a:xfrm>
        </p:spPr>
        <p:txBody>
          <a:bodyPr>
            <a:normAutofit/>
          </a:bodyPr>
          <a:lstStyle/>
          <a:p>
            <a:r>
              <a:rPr lang="ru-RU" b="1" dirty="0" smtClean="0">
                <a:solidFill>
                  <a:srgbClr val="C00000"/>
                </a:solidFill>
                <a:latin typeface="+mn-lt"/>
              </a:rPr>
              <a:t>Статья 2</a:t>
            </a:r>
            <a:endParaRPr lang="en-US" b="1" dirty="0" smtClean="0">
              <a:solidFill>
                <a:srgbClr val="C00000"/>
              </a:solidFill>
              <a:latin typeface="+mn-l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4" name="Rectangle 3"/>
          <p:cNvSpPr>
            <a:spLocks noGrp="1" noChangeArrowheads="1"/>
          </p:cNvSpPr>
          <p:nvPr>
            <p:ph idx="1"/>
          </p:nvPr>
        </p:nvSpPr>
        <p:spPr/>
        <p:txBody>
          <a:bodyPr/>
          <a:lstStyle/>
          <a:p>
            <a:pPr>
              <a:lnSpc>
                <a:spcPct val="80000"/>
              </a:lnSpc>
              <a:buFont typeface="Wingdings" pitchFamily="2" charset="2"/>
              <a:buNone/>
            </a:pPr>
            <a:r>
              <a:rPr lang="en-US" sz="2900" smtClean="0"/>
              <a:t/>
            </a:r>
            <a:br>
              <a:rPr lang="en-US" sz="2900" smtClean="0"/>
            </a:br>
            <a:endParaRPr lang="en-US" sz="2900" smtClean="0"/>
          </a:p>
          <a:p>
            <a:pPr lvl="1">
              <a:lnSpc>
                <a:spcPct val="80000"/>
              </a:lnSpc>
            </a:pPr>
            <a:endParaRPr lang="en-US" sz="2900" smtClean="0"/>
          </a:p>
        </p:txBody>
      </p:sp>
      <p:pic>
        <p:nvPicPr>
          <p:cNvPr id="5" name="i-main-pic" descr="Картинка 17 из 1290"/>
          <p:cNvPicPr>
            <a:picLocks noChangeAspect="1" noChangeArrowheads="1"/>
          </p:cNvPicPr>
          <p:nvPr/>
        </p:nvPicPr>
        <p:blipFill>
          <a:blip r:embed="rId3"/>
          <a:srcRect b="18681"/>
          <a:stretch>
            <a:fillRect/>
          </a:stretch>
        </p:blipFill>
        <p:spPr bwMode="auto">
          <a:xfrm>
            <a:off x="285721" y="285728"/>
            <a:ext cx="4929222" cy="6072230"/>
          </a:xfrm>
          <a:prstGeom prst="rect">
            <a:avLst/>
          </a:prstGeom>
          <a:noFill/>
          <a:ln w="9525">
            <a:noFill/>
            <a:miter lim="800000"/>
            <a:headEnd/>
            <a:tailEnd/>
          </a:ln>
        </p:spPr>
      </p:pic>
      <p:sp>
        <p:nvSpPr>
          <p:cNvPr id="6" name="Прямоугольник 6"/>
          <p:cNvSpPr>
            <a:spLocks noChangeArrowheads="1"/>
          </p:cNvSpPr>
          <p:nvPr/>
        </p:nvSpPr>
        <p:spPr bwMode="auto">
          <a:xfrm>
            <a:off x="5286380" y="1500174"/>
            <a:ext cx="3857621" cy="4031873"/>
          </a:xfrm>
          <a:prstGeom prst="rect">
            <a:avLst/>
          </a:prstGeom>
          <a:noFill/>
          <a:ln w="9525">
            <a:noFill/>
            <a:miter lim="800000"/>
            <a:headEnd/>
            <a:tailEnd/>
          </a:ln>
        </p:spPr>
        <p:txBody>
          <a:bodyPr wrap="square">
            <a:spAutoFit/>
          </a:bodyPr>
          <a:lstStyle/>
          <a:p>
            <a:pPr algn="just"/>
            <a:r>
              <a:rPr lang="ru-RU" sz="3200" dirty="0">
                <a:solidFill>
                  <a:srgbClr val="001C54"/>
                </a:solidFill>
              </a:rPr>
              <a:t>Государство  </a:t>
            </a:r>
            <a:r>
              <a:rPr lang="ru-RU" sz="3200" dirty="0" smtClean="0">
                <a:solidFill>
                  <a:srgbClr val="001C54"/>
                </a:solidFill>
              </a:rPr>
              <a:t>руководствуется </a:t>
            </a:r>
            <a:r>
              <a:rPr lang="ru-RU" sz="3200" dirty="0">
                <a:solidFill>
                  <a:srgbClr val="001C54"/>
                </a:solidFill>
              </a:rPr>
              <a:t>принципом наилучшего </a:t>
            </a:r>
            <a:r>
              <a:rPr lang="ru-RU" sz="3200" dirty="0" smtClean="0">
                <a:solidFill>
                  <a:srgbClr val="001C54"/>
                </a:solidFill>
              </a:rPr>
              <a:t>обеспечения </a:t>
            </a:r>
            <a:r>
              <a:rPr lang="ru-RU" sz="3200" dirty="0">
                <a:solidFill>
                  <a:srgbClr val="001C54"/>
                </a:solidFill>
              </a:rPr>
              <a:t>интересов ребенка во всех областях жизнедеятельности. </a:t>
            </a:r>
          </a:p>
        </p:txBody>
      </p:sp>
      <p:sp>
        <p:nvSpPr>
          <p:cNvPr id="7" name="Rectangle 2"/>
          <p:cNvSpPr txBox="1">
            <a:spLocks noChangeArrowheads="1"/>
          </p:cNvSpPr>
          <p:nvPr/>
        </p:nvSpPr>
        <p:spPr>
          <a:xfrm>
            <a:off x="5929322" y="0"/>
            <a:ext cx="2767010" cy="123506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a:noFill/>
                </a:ln>
                <a:solidFill>
                  <a:srgbClr val="C00000"/>
                </a:solidFill>
                <a:effectLst/>
                <a:uLnTx/>
                <a:uFillTx/>
                <a:latin typeface="+mj-lt"/>
                <a:ea typeface="+mj-ea"/>
                <a:cs typeface="+mj-cs"/>
              </a:rPr>
              <a:t>Статья 5</a:t>
            </a:r>
            <a:endParaRPr kumimoji="0" lang="en-US" sz="4400" b="1" i="0" u="none" strike="noStrike" kern="1200" cap="none" spc="0" normalizeH="0" baseline="0" noProof="0" dirty="0" smtClean="0">
              <a:ln>
                <a:noFill/>
              </a:ln>
              <a:solidFill>
                <a:srgbClr val="C0000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3000"/>
                                        <p:tgtEl>
                                          <p:spTgt spid="5"/>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0" fill="hold"/>
                                        <p:tgtEl>
                                          <p:spTgt spid="6"/>
                                        </p:tgtEl>
                                        <p:attrNameLst>
                                          <p:attrName>ppt_x</p:attrName>
                                        </p:attrNameLst>
                                      </p:cBhvr>
                                      <p:tavLst>
                                        <p:tav tm="0">
                                          <p:val>
                                            <p:strVal val="#ppt_x"/>
                                          </p:val>
                                        </p:tav>
                                        <p:tav tm="100000">
                                          <p:val>
                                            <p:strVal val="#ppt_x"/>
                                          </p:val>
                                        </p:tav>
                                      </p:tavLst>
                                    </p:anim>
                                    <p:anim calcmode="lin" valueType="num">
                                      <p:cBhvr additive="base">
                                        <p:cTn id="12" dur="3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28 из 1290"/>
          <p:cNvPicPr>
            <a:picLocks noGrp="1" noChangeAspect="1" noChangeArrowheads="1"/>
          </p:cNvPicPr>
          <p:nvPr>
            <p:ph idx="1"/>
          </p:nvPr>
        </p:nvPicPr>
        <p:blipFill>
          <a:blip r:embed="rId3"/>
          <a:srcRect/>
          <a:stretch>
            <a:fillRect/>
          </a:stretch>
        </p:blipFill>
        <p:spPr bwMode="auto">
          <a:xfrm>
            <a:off x="357159" y="571480"/>
            <a:ext cx="4786345" cy="5748659"/>
          </a:xfrm>
          <a:prstGeom prst="rect">
            <a:avLst/>
          </a:prstGeom>
          <a:noFill/>
          <a:ln w="9525">
            <a:noFill/>
            <a:miter lim="800000"/>
            <a:headEnd/>
            <a:tailEnd/>
          </a:ln>
        </p:spPr>
      </p:pic>
      <p:sp>
        <p:nvSpPr>
          <p:cNvPr id="5" name="Прямоугольник 6"/>
          <p:cNvSpPr>
            <a:spLocks noChangeArrowheads="1"/>
          </p:cNvSpPr>
          <p:nvPr/>
        </p:nvSpPr>
        <p:spPr bwMode="auto">
          <a:xfrm>
            <a:off x="5715000" y="3000375"/>
            <a:ext cx="2857500" cy="1569660"/>
          </a:xfrm>
          <a:prstGeom prst="rect">
            <a:avLst/>
          </a:prstGeom>
          <a:noFill/>
          <a:ln w="9525">
            <a:noFill/>
            <a:miter lim="800000"/>
            <a:headEnd/>
            <a:tailEnd/>
          </a:ln>
        </p:spPr>
        <p:txBody>
          <a:bodyPr>
            <a:spAutoFit/>
          </a:bodyPr>
          <a:lstStyle/>
          <a:p>
            <a:pPr algn="just"/>
            <a:r>
              <a:rPr lang="ru-RU" sz="3200" dirty="0">
                <a:solidFill>
                  <a:srgbClr val="001C54"/>
                </a:solidFill>
              </a:rPr>
              <a:t>Право на жизнь и право на </a:t>
            </a:r>
            <a:r>
              <a:rPr lang="ru-RU" sz="3200" dirty="0" smtClean="0">
                <a:solidFill>
                  <a:srgbClr val="001C54"/>
                </a:solidFill>
              </a:rPr>
              <a:t>имя.</a:t>
            </a:r>
            <a:endParaRPr lang="ru-RU" sz="3200" dirty="0">
              <a:solidFill>
                <a:srgbClr val="001C54"/>
              </a:solidFill>
            </a:endParaRPr>
          </a:p>
        </p:txBody>
      </p:sp>
      <p:sp>
        <p:nvSpPr>
          <p:cNvPr id="6" name="Rectangle 2"/>
          <p:cNvSpPr txBox="1">
            <a:spLocks noChangeArrowheads="1"/>
          </p:cNvSpPr>
          <p:nvPr/>
        </p:nvSpPr>
        <p:spPr>
          <a:xfrm>
            <a:off x="5643570" y="357166"/>
            <a:ext cx="3195638" cy="857256"/>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a:noFill/>
                </a:ln>
                <a:solidFill>
                  <a:srgbClr val="C00000"/>
                </a:solidFill>
                <a:effectLst/>
                <a:uLnTx/>
                <a:uFillTx/>
                <a:latin typeface="+mj-lt"/>
                <a:ea typeface="+mj-ea"/>
                <a:cs typeface="+mj-cs"/>
              </a:rPr>
              <a:t>Статья 6,7</a:t>
            </a:r>
            <a:endParaRPr kumimoji="0" lang="en-US" sz="4400" b="1" i="0" u="none" strike="noStrike" kern="1200" cap="none" spc="0" normalizeH="0" baseline="0" noProof="0" dirty="0" smtClean="0">
              <a:ln>
                <a:noFill/>
              </a:ln>
              <a:solidFill>
                <a:srgbClr val="C0000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13 из 1290"/>
          <p:cNvPicPr>
            <a:picLocks noGrp="1" noChangeAspect="1" noChangeArrowheads="1"/>
          </p:cNvPicPr>
          <p:nvPr>
            <p:ph idx="1"/>
          </p:nvPr>
        </p:nvPicPr>
        <p:blipFill>
          <a:blip r:embed="rId3"/>
          <a:srcRect/>
          <a:stretch>
            <a:fillRect/>
          </a:stretch>
        </p:blipFill>
        <p:spPr bwMode="auto">
          <a:xfrm>
            <a:off x="357158" y="500042"/>
            <a:ext cx="4500595" cy="5857916"/>
          </a:xfrm>
          <a:prstGeom prst="rect">
            <a:avLst/>
          </a:prstGeom>
          <a:noFill/>
          <a:ln w="9525">
            <a:noFill/>
            <a:miter lim="800000"/>
            <a:headEnd/>
            <a:tailEnd/>
          </a:ln>
        </p:spPr>
      </p:pic>
      <p:sp>
        <p:nvSpPr>
          <p:cNvPr id="5" name="TextBox 7"/>
          <p:cNvSpPr txBox="1">
            <a:spLocks noChangeArrowheads="1"/>
          </p:cNvSpPr>
          <p:nvPr/>
        </p:nvSpPr>
        <p:spPr bwMode="auto">
          <a:xfrm>
            <a:off x="5286380" y="2714620"/>
            <a:ext cx="3571875" cy="2062103"/>
          </a:xfrm>
          <a:prstGeom prst="rect">
            <a:avLst/>
          </a:prstGeom>
          <a:noFill/>
          <a:ln w="9525">
            <a:noFill/>
            <a:miter lim="800000"/>
            <a:headEnd/>
            <a:tailEnd/>
          </a:ln>
        </p:spPr>
        <p:txBody>
          <a:bodyPr>
            <a:spAutoFit/>
          </a:bodyPr>
          <a:lstStyle/>
          <a:p>
            <a:pPr algn="just"/>
            <a:r>
              <a:rPr lang="ru-RU" sz="3200" dirty="0">
                <a:solidFill>
                  <a:srgbClr val="001C54"/>
                </a:solidFill>
              </a:rPr>
              <a:t>Право на защиту от жестокого обращения </a:t>
            </a:r>
            <a:r>
              <a:rPr lang="ru-RU" sz="3200" dirty="0" smtClean="0">
                <a:solidFill>
                  <a:srgbClr val="001C54"/>
                </a:solidFill>
              </a:rPr>
              <a:t>родителей.</a:t>
            </a:r>
            <a:endParaRPr lang="ru-RU" sz="3200" dirty="0">
              <a:solidFill>
                <a:srgbClr val="001C54"/>
              </a:solidFill>
            </a:endParaRPr>
          </a:p>
        </p:txBody>
      </p:sp>
      <p:sp>
        <p:nvSpPr>
          <p:cNvPr id="6" name="Rectangle 2"/>
          <p:cNvSpPr txBox="1">
            <a:spLocks noChangeArrowheads="1"/>
          </p:cNvSpPr>
          <p:nvPr/>
        </p:nvSpPr>
        <p:spPr>
          <a:xfrm>
            <a:off x="4929190" y="0"/>
            <a:ext cx="3624266" cy="109218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a:noFill/>
                </a:ln>
                <a:solidFill>
                  <a:srgbClr val="C00000"/>
                </a:solidFill>
                <a:effectLst/>
                <a:uLnTx/>
                <a:uFillTx/>
                <a:latin typeface="+mj-lt"/>
                <a:ea typeface="+mj-ea"/>
                <a:cs typeface="+mj-cs"/>
              </a:rPr>
              <a:t>Статья 8</a:t>
            </a:r>
            <a:endParaRPr kumimoji="0" lang="en-US" sz="4400" b="1" i="0" u="none" strike="noStrike" kern="1200" cap="none" spc="0" normalizeH="0" baseline="0" noProof="0" dirty="0" smtClean="0">
              <a:ln>
                <a:noFill/>
              </a:ln>
              <a:solidFill>
                <a:srgbClr val="C0000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29 из 1290"/>
          <p:cNvPicPr>
            <a:picLocks noGrp="1" noChangeAspect="1" noChangeArrowheads="1"/>
          </p:cNvPicPr>
          <p:nvPr>
            <p:ph idx="1"/>
          </p:nvPr>
        </p:nvPicPr>
        <p:blipFill>
          <a:blip r:embed="rId3"/>
          <a:srcRect/>
          <a:stretch>
            <a:fillRect/>
          </a:stretch>
        </p:blipFill>
        <p:spPr bwMode="auto">
          <a:xfrm>
            <a:off x="357159" y="428604"/>
            <a:ext cx="4357717" cy="5935735"/>
          </a:xfrm>
          <a:prstGeom prst="rect">
            <a:avLst/>
          </a:prstGeom>
          <a:noFill/>
          <a:ln w="9525">
            <a:noFill/>
            <a:miter lim="800000"/>
            <a:headEnd/>
            <a:tailEnd/>
          </a:ln>
        </p:spPr>
      </p:pic>
      <p:sp>
        <p:nvSpPr>
          <p:cNvPr id="5" name="Прямоугольник 7"/>
          <p:cNvSpPr>
            <a:spLocks noChangeArrowheads="1"/>
          </p:cNvSpPr>
          <p:nvPr/>
        </p:nvSpPr>
        <p:spPr bwMode="auto">
          <a:xfrm>
            <a:off x="4786314" y="785794"/>
            <a:ext cx="4000496" cy="5509200"/>
          </a:xfrm>
          <a:prstGeom prst="rect">
            <a:avLst/>
          </a:prstGeom>
          <a:noFill/>
          <a:ln w="9525">
            <a:noFill/>
            <a:miter lim="800000"/>
            <a:headEnd/>
            <a:tailEnd/>
          </a:ln>
        </p:spPr>
        <p:txBody>
          <a:bodyPr wrap="square">
            <a:spAutoFit/>
          </a:bodyPr>
          <a:lstStyle/>
          <a:p>
            <a:pPr algn="just"/>
            <a:r>
              <a:rPr lang="ru-RU" sz="3200" dirty="0">
                <a:solidFill>
                  <a:srgbClr val="001C54"/>
                </a:solidFill>
              </a:rPr>
              <a:t>Внимание уделяется случаям разлучения ребенка с родителями и воссоединения семей (статья10), незаконному перемещению и невозвращению детей из-за границы (статья 11</a:t>
            </a:r>
            <a:r>
              <a:rPr lang="ru-RU" sz="3200" dirty="0" smtClean="0">
                <a:solidFill>
                  <a:srgbClr val="001C54"/>
                </a:solidFill>
              </a:rPr>
              <a:t>).</a:t>
            </a:r>
            <a:endParaRPr lang="ru-RU" sz="3200" dirty="0">
              <a:solidFill>
                <a:srgbClr val="001C54"/>
              </a:solidFill>
            </a:endParaRPr>
          </a:p>
        </p:txBody>
      </p:sp>
      <p:sp>
        <p:nvSpPr>
          <p:cNvPr id="6" name="Rectangle 2"/>
          <p:cNvSpPr txBox="1">
            <a:spLocks noChangeArrowheads="1"/>
          </p:cNvSpPr>
          <p:nvPr/>
        </p:nvSpPr>
        <p:spPr>
          <a:xfrm>
            <a:off x="5357818" y="0"/>
            <a:ext cx="3409952" cy="1020746"/>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a:noFill/>
                </a:ln>
                <a:solidFill>
                  <a:srgbClr val="C00000"/>
                </a:solidFill>
                <a:effectLst/>
                <a:uLnTx/>
                <a:uFillTx/>
                <a:latin typeface="+mj-lt"/>
                <a:ea typeface="+mj-ea"/>
                <a:cs typeface="+mj-cs"/>
              </a:rPr>
              <a:t>Статьи 10,11</a:t>
            </a:r>
            <a:endParaRPr kumimoji="0" lang="en-US" sz="4400" b="1" i="0" u="none" strike="noStrike" kern="1200" cap="none" spc="0" normalizeH="0" baseline="0" noProof="0" dirty="0" smtClean="0">
              <a:ln>
                <a:noFill/>
              </a:ln>
              <a:solidFill>
                <a:srgbClr val="C0000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4 из 1290"/>
          <p:cNvPicPr>
            <a:picLocks noGrp="1" noChangeAspect="1" noChangeArrowheads="1"/>
          </p:cNvPicPr>
          <p:nvPr>
            <p:ph idx="1"/>
          </p:nvPr>
        </p:nvPicPr>
        <p:blipFill>
          <a:blip r:embed="rId3"/>
          <a:srcRect/>
          <a:stretch>
            <a:fillRect/>
          </a:stretch>
        </p:blipFill>
        <p:spPr bwMode="auto">
          <a:xfrm>
            <a:off x="357159" y="500042"/>
            <a:ext cx="4786346" cy="5848160"/>
          </a:xfrm>
          <a:prstGeom prst="rect">
            <a:avLst/>
          </a:prstGeom>
          <a:noFill/>
          <a:ln w="9525">
            <a:noFill/>
            <a:miter lim="800000"/>
            <a:headEnd/>
            <a:tailEnd/>
          </a:ln>
        </p:spPr>
      </p:pic>
      <p:sp>
        <p:nvSpPr>
          <p:cNvPr id="5" name="Прямоугольник 6"/>
          <p:cNvSpPr>
            <a:spLocks noChangeArrowheads="1"/>
          </p:cNvSpPr>
          <p:nvPr/>
        </p:nvSpPr>
        <p:spPr bwMode="auto">
          <a:xfrm>
            <a:off x="5500694" y="2000240"/>
            <a:ext cx="3643306" cy="4031873"/>
          </a:xfrm>
          <a:prstGeom prst="rect">
            <a:avLst/>
          </a:prstGeom>
          <a:noFill/>
          <a:ln w="9525">
            <a:noFill/>
            <a:miter lim="800000"/>
            <a:headEnd/>
            <a:tailEnd/>
          </a:ln>
        </p:spPr>
        <p:txBody>
          <a:bodyPr wrap="square">
            <a:spAutoFit/>
          </a:bodyPr>
          <a:lstStyle/>
          <a:p>
            <a:r>
              <a:rPr lang="ru-RU" sz="3200" dirty="0">
                <a:solidFill>
                  <a:srgbClr val="001C54"/>
                </a:solidFill>
              </a:rPr>
              <a:t>Права ребенка на уважение его взглядов и права свободного выражения этих взглядов по всем затрагивающим его </a:t>
            </a:r>
            <a:r>
              <a:rPr lang="ru-RU" sz="3200" dirty="0" smtClean="0">
                <a:solidFill>
                  <a:srgbClr val="001C54"/>
                </a:solidFill>
              </a:rPr>
              <a:t>вопросам.</a:t>
            </a:r>
            <a:endParaRPr lang="ru-RU" sz="3200" dirty="0">
              <a:solidFill>
                <a:srgbClr val="001C54"/>
              </a:solidFill>
            </a:endParaRPr>
          </a:p>
        </p:txBody>
      </p:sp>
      <p:sp>
        <p:nvSpPr>
          <p:cNvPr id="6" name="Rectangle 2"/>
          <p:cNvSpPr txBox="1">
            <a:spLocks noChangeArrowheads="1"/>
          </p:cNvSpPr>
          <p:nvPr/>
        </p:nvSpPr>
        <p:spPr>
          <a:xfrm>
            <a:off x="5143504" y="428604"/>
            <a:ext cx="4000496" cy="92869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a:noFill/>
                </a:ln>
                <a:solidFill>
                  <a:srgbClr val="C00000"/>
                </a:solidFill>
                <a:effectLst/>
                <a:uLnTx/>
                <a:uFillTx/>
                <a:latin typeface="+mj-lt"/>
                <a:ea typeface="+mj-ea"/>
                <a:cs typeface="+mj-cs"/>
              </a:rPr>
              <a:t>Статьи 12, 13, 14, 15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12 из 1290"/>
          <p:cNvPicPr>
            <a:picLocks noGrp="1" noChangeAspect="1" noChangeArrowheads="1"/>
          </p:cNvPicPr>
          <p:nvPr>
            <p:ph idx="1"/>
          </p:nvPr>
        </p:nvPicPr>
        <p:blipFill>
          <a:blip r:embed="rId3"/>
          <a:srcRect/>
          <a:stretch>
            <a:fillRect/>
          </a:stretch>
        </p:blipFill>
        <p:spPr bwMode="auto">
          <a:xfrm>
            <a:off x="285720" y="357166"/>
            <a:ext cx="4714908" cy="6150720"/>
          </a:xfrm>
          <a:prstGeom prst="rect">
            <a:avLst/>
          </a:prstGeom>
          <a:noFill/>
          <a:ln w="9525">
            <a:noFill/>
            <a:miter lim="800000"/>
            <a:headEnd/>
            <a:tailEnd/>
          </a:ln>
        </p:spPr>
      </p:pic>
      <p:sp>
        <p:nvSpPr>
          <p:cNvPr id="5" name="Прямоугольник 7"/>
          <p:cNvSpPr>
            <a:spLocks noChangeArrowheads="1"/>
          </p:cNvSpPr>
          <p:nvPr/>
        </p:nvSpPr>
        <p:spPr bwMode="auto">
          <a:xfrm>
            <a:off x="5214942" y="2000240"/>
            <a:ext cx="3643306" cy="4524315"/>
          </a:xfrm>
          <a:prstGeom prst="rect">
            <a:avLst/>
          </a:prstGeom>
          <a:noFill/>
          <a:ln w="9525">
            <a:noFill/>
            <a:miter lim="800000"/>
            <a:headEnd/>
            <a:tailEnd/>
          </a:ln>
        </p:spPr>
        <p:txBody>
          <a:bodyPr wrap="square">
            <a:spAutoFit/>
          </a:bodyPr>
          <a:lstStyle/>
          <a:p>
            <a:pPr algn="just"/>
            <a:r>
              <a:rPr lang="ru-RU" sz="3200" dirty="0">
                <a:solidFill>
                  <a:srgbClr val="001C54"/>
                </a:solidFill>
              </a:rPr>
              <a:t>Ни один ребенок не может быть объектом произвольного или незаконного вмешательства в осуществление его права на личную </a:t>
            </a:r>
            <a:r>
              <a:rPr lang="ru-RU" sz="3200" dirty="0" smtClean="0">
                <a:solidFill>
                  <a:srgbClr val="001C54"/>
                </a:solidFill>
              </a:rPr>
              <a:t>жизнь.</a:t>
            </a:r>
            <a:endParaRPr lang="ru-RU" sz="3200" dirty="0">
              <a:solidFill>
                <a:srgbClr val="001C54"/>
              </a:solidFill>
            </a:endParaRPr>
          </a:p>
        </p:txBody>
      </p:sp>
      <p:sp>
        <p:nvSpPr>
          <p:cNvPr id="6" name="Rectangle 2"/>
          <p:cNvSpPr txBox="1">
            <a:spLocks noChangeArrowheads="1"/>
          </p:cNvSpPr>
          <p:nvPr/>
        </p:nvSpPr>
        <p:spPr>
          <a:xfrm>
            <a:off x="5286380" y="285728"/>
            <a:ext cx="3500430" cy="785818"/>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a:noFill/>
                </a:ln>
                <a:solidFill>
                  <a:srgbClr val="C00000"/>
                </a:solidFill>
                <a:effectLst/>
                <a:uLnTx/>
                <a:uFillTx/>
                <a:latin typeface="+mj-lt"/>
                <a:ea typeface="+mj-ea"/>
                <a:cs typeface="+mj-cs"/>
              </a:rPr>
              <a:t>Статья 16</a:t>
            </a:r>
            <a:endParaRPr kumimoji="0" lang="en-US" sz="4400" b="1" i="0" u="none" strike="noStrike" kern="1200" cap="none" spc="0" normalizeH="0" baseline="0" noProof="0" dirty="0" smtClean="0">
              <a:ln>
                <a:noFill/>
              </a:ln>
              <a:solidFill>
                <a:srgbClr val="C0000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27 из 1290"/>
          <p:cNvPicPr>
            <a:picLocks noGrp="1" noChangeAspect="1" noChangeArrowheads="1"/>
          </p:cNvPicPr>
          <p:nvPr>
            <p:ph idx="1"/>
          </p:nvPr>
        </p:nvPicPr>
        <p:blipFill>
          <a:blip r:embed="rId3"/>
          <a:srcRect/>
          <a:stretch>
            <a:fillRect/>
          </a:stretch>
        </p:blipFill>
        <p:spPr bwMode="auto">
          <a:xfrm>
            <a:off x="285721" y="571480"/>
            <a:ext cx="4500594" cy="5776722"/>
          </a:xfrm>
          <a:prstGeom prst="rect">
            <a:avLst/>
          </a:prstGeom>
          <a:noFill/>
          <a:ln w="9525">
            <a:noFill/>
            <a:miter lim="800000"/>
            <a:headEnd/>
            <a:tailEnd/>
          </a:ln>
        </p:spPr>
      </p:pic>
      <p:sp>
        <p:nvSpPr>
          <p:cNvPr id="5" name="Прямоугольник 6"/>
          <p:cNvSpPr>
            <a:spLocks noChangeArrowheads="1"/>
          </p:cNvSpPr>
          <p:nvPr/>
        </p:nvSpPr>
        <p:spPr bwMode="auto">
          <a:xfrm>
            <a:off x="4929190" y="2214554"/>
            <a:ext cx="3857620" cy="2554545"/>
          </a:xfrm>
          <a:prstGeom prst="rect">
            <a:avLst/>
          </a:prstGeom>
          <a:noFill/>
          <a:ln w="9525">
            <a:noFill/>
            <a:miter lim="800000"/>
            <a:headEnd/>
            <a:tailEnd/>
          </a:ln>
        </p:spPr>
        <p:txBody>
          <a:bodyPr wrap="square">
            <a:spAutoFit/>
          </a:bodyPr>
          <a:lstStyle/>
          <a:p>
            <a:pPr algn="just"/>
            <a:r>
              <a:rPr lang="ru-RU" sz="3200" dirty="0">
                <a:solidFill>
                  <a:srgbClr val="001C54"/>
                </a:solidFill>
              </a:rPr>
              <a:t>Ответственность родителей за воспитание и развитие ребенка (статья 18, п.п. 1 - 2). </a:t>
            </a:r>
          </a:p>
        </p:txBody>
      </p:sp>
      <p:sp>
        <p:nvSpPr>
          <p:cNvPr id="6" name="Rectangle 2"/>
          <p:cNvSpPr>
            <a:spLocks noGrp="1" noChangeArrowheads="1"/>
          </p:cNvSpPr>
          <p:nvPr>
            <p:ph type="title"/>
          </p:nvPr>
        </p:nvSpPr>
        <p:spPr>
          <a:xfrm>
            <a:off x="5233982" y="285728"/>
            <a:ext cx="3910018" cy="1020746"/>
          </a:xfrm>
        </p:spPr>
        <p:txBody>
          <a:bodyPr>
            <a:normAutofit/>
          </a:bodyPr>
          <a:lstStyle/>
          <a:p>
            <a:r>
              <a:rPr lang="ru-RU" b="1" i="0" dirty="0" smtClean="0">
                <a:solidFill>
                  <a:srgbClr val="C00000"/>
                </a:solidFill>
                <a:latin typeface="Arial" charset="0"/>
                <a:ea typeface="Times New Roman" pitchFamily="18" charset="0"/>
                <a:cs typeface="Arial" charset="0"/>
              </a:rPr>
              <a:t>Статья </a:t>
            </a:r>
            <a:r>
              <a:rPr lang="ru-RU" b="1" dirty="0" smtClean="0">
                <a:solidFill>
                  <a:srgbClr val="C00000"/>
                </a:solidFill>
                <a:latin typeface="Arial" charset="0"/>
                <a:ea typeface="Times New Roman" pitchFamily="18" charset="0"/>
                <a:cs typeface="Arial" charset="0"/>
              </a:rPr>
              <a:t>18</a:t>
            </a:r>
            <a:endParaRPr lang="en-US" b="1" dirty="0" smtClean="0">
              <a:solidFill>
                <a:srgbClr val="C00000"/>
              </a:solidFill>
              <a:ea typeface="Times New Roman" pitchFamily="18"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23 из 1290"/>
          <p:cNvPicPr>
            <a:picLocks noGrp="1" noChangeAspect="1" noChangeArrowheads="1"/>
          </p:cNvPicPr>
          <p:nvPr>
            <p:ph idx="1"/>
          </p:nvPr>
        </p:nvPicPr>
        <p:blipFill>
          <a:blip r:embed="rId3"/>
          <a:srcRect/>
          <a:stretch>
            <a:fillRect/>
          </a:stretch>
        </p:blipFill>
        <p:spPr bwMode="auto">
          <a:xfrm>
            <a:off x="357158" y="357166"/>
            <a:ext cx="4572032" cy="6222158"/>
          </a:xfrm>
          <a:prstGeom prst="rect">
            <a:avLst/>
          </a:prstGeom>
          <a:noFill/>
          <a:ln w="9525">
            <a:noFill/>
            <a:miter lim="800000"/>
            <a:headEnd/>
            <a:tailEnd/>
          </a:ln>
        </p:spPr>
      </p:pic>
      <p:sp>
        <p:nvSpPr>
          <p:cNvPr id="5" name="Rectangle 3"/>
          <p:cNvSpPr>
            <a:spLocks noChangeArrowheads="1"/>
          </p:cNvSpPr>
          <p:nvPr/>
        </p:nvSpPr>
        <p:spPr bwMode="auto">
          <a:xfrm>
            <a:off x="5072066" y="1500174"/>
            <a:ext cx="3714755" cy="5016758"/>
          </a:xfrm>
          <a:prstGeom prst="rect">
            <a:avLst/>
          </a:prstGeom>
          <a:noFill/>
          <a:ln w="9525">
            <a:noFill/>
            <a:miter lim="800000"/>
            <a:headEnd/>
            <a:tailEnd/>
          </a:ln>
        </p:spPr>
        <p:txBody>
          <a:bodyPr wrap="square" anchor="ctr">
            <a:spAutoFit/>
          </a:bodyPr>
          <a:lstStyle/>
          <a:p>
            <a:pPr algn="just"/>
            <a:r>
              <a:rPr lang="ru-RU" sz="3200" dirty="0">
                <a:solidFill>
                  <a:srgbClr val="001C54"/>
                </a:solidFill>
                <a:ea typeface="Times New Roman" pitchFamily="18" charset="0"/>
                <a:cs typeface="Arial" charset="0"/>
              </a:rPr>
              <a:t>Право на отдых и досуг, право участвовать в играх и развлекательных мероприятиях, а также заниматься искусством и участвовать в культурной и творческой </a:t>
            </a:r>
            <a:r>
              <a:rPr lang="ru-RU" sz="3200" dirty="0" smtClean="0">
                <a:solidFill>
                  <a:srgbClr val="001C54"/>
                </a:solidFill>
                <a:ea typeface="Times New Roman" pitchFamily="18" charset="0"/>
                <a:cs typeface="Arial" charset="0"/>
              </a:rPr>
              <a:t>жизни. </a:t>
            </a:r>
            <a:endParaRPr lang="ru-RU" sz="3200" dirty="0">
              <a:solidFill>
                <a:srgbClr val="001C54"/>
              </a:solidFill>
              <a:ea typeface="Times New Roman" pitchFamily="18" charset="0"/>
              <a:cs typeface="Arial" charset="0"/>
            </a:endParaRPr>
          </a:p>
        </p:txBody>
      </p:sp>
      <p:sp>
        <p:nvSpPr>
          <p:cNvPr id="6" name="Rectangle 2"/>
          <p:cNvSpPr>
            <a:spLocks noGrp="1" noChangeArrowheads="1"/>
          </p:cNvSpPr>
          <p:nvPr>
            <p:ph type="title"/>
          </p:nvPr>
        </p:nvSpPr>
        <p:spPr>
          <a:xfrm>
            <a:off x="5357818" y="285728"/>
            <a:ext cx="3481390" cy="949308"/>
          </a:xfrm>
        </p:spPr>
        <p:txBody>
          <a:bodyPr>
            <a:noAutofit/>
          </a:bodyPr>
          <a:lstStyle/>
          <a:p>
            <a:r>
              <a:rPr lang="ru-RU" b="1" dirty="0" smtClean="0">
                <a:solidFill>
                  <a:srgbClr val="C00000"/>
                </a:solidFill>
              </a:rPr>
              <a:t>Статьи 20,21</a:t>
            </a:r>
            <a:endParaRPr lang="en-US"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2" name="Заголовок 1"/>
          <p:cNvSpPr>
            <a:spLocks noGrp="1"/>
          </p:cNvSpPr>
          <p:nvPr>
            <p:ph type="title"/>
          </p:nvPr>
        </p:nvSpPr>
        <p:spPr/>
        <p:txBody>
          <a:bodyPr/>
          <a:lstStyle/>
          <a:p>
            <a:r>
              <a:rPr lang="ru-RU" b="1" dirty="0" smtClean="0">
                <a:solidFill>
                  <a:srgbClr val="C00000"/>
                </a:solidFill>
              </a:rPr>
              <a:t>Конституция</a:t>
            </a:r>
            <a:endParaRPr lang="ru-RU" b="1" dirty="0">
              <a:solidFill>
                <a:srgbClr val="C00000"/>
              </a:solidFill>
            </a:endParaRPr>
          </a:p>
        </p:txBody>
      </p:sp>
      <p:sp>
        <p:nvSpPr>
          <p:cNvPr id="5" name="Содержимое 4"/>
          <p:cNvSpPr>
            <a:spLocks noGrp="1"/>
          </p:cNvSpPr>
          <p:nvPr>
            <p:ph idx="1"/>
          </p:nvPr>
        </p:nvSpPr>
        <p:spPr/>
        <p:txBody>
          <a:bodyPr/>
          <a:lstStyle/>
          <a:p>
            <a:pPr algn="just">
              <a:buNone/>
            </a:pPr>
            <a:r>
              <a:rPr lang="ru-RU" sz="3600" dirty="0" smtClean="0">
                <a:solidFill>
                  <a:srgbClr val="001C54"/>
                </a:solidFill>
              </a:rPr>
              <a:t>   Основной Закон нашего государства. Это главные правила, которые установили для себя граждане РФ. Все другие законы и правила, действующие в нашей стране, не должны противоречить Конституции. Наша Конституция состоит из 8 глав, 9 разделов и 146 статей.)</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2 из 1290"/>
          <p:cNvPicPr>
            <a:picLocks noGrp="1" noChangeAspect="1" noChangeArrowheads="1"/>
          </p:cNvPicPr>
          <p:nvPr>
            <p:ph idx="1"/>
          </p:nvPr>
        </p:nvPicPr>
        <p:blipFill>
          <a:blip r:embed="rId3"/>
          <a:srcRect/>
          <a:stretch>
            <a:fillRect/>
          </a:stretch>
        </p:blipFill>
        <p:spPr bwMode="auto">
          <a:xfrm>
            <a:off x="285721" y="357166"/>
            <a:ext cx="4214841" cy="6162370"/>
          </a:xfrm>
          <a:prstGeom prst="rect">
            <a:avLst/>
          </a:prstGeom>
          <a:noFill/>
          <a:ln w="9525">
            <a:noFill/>
            <a:miter lim="800000"/>
            <a:headEnd/>
            <a:tailEnd/>
          </a:ln>
        </p:spPr>
      </p:pic>
      <p:sp>
        <p:nvSpPr>
          <p:cNvPr id="5" name="Прямоугольник 6"/>
          <p:cNvSpPr>
            <a:spLocks noChangeArrowheads="1"/>
          </p:cNvSpPr>
          <p:nvPr/>
        </p:nvSpPr>
        <p:spPr bwMode="auto">
          <a:xfrm>
            <a:off x="4714876" y="1071801"/>
            <a:ext cx="4429124" cy="5786199"/>
          </a:xfrm>
          <a:prstGeom prst="rect">
            <a:avLst/>
          </a:prstGeom>
          <a:noFill/>
          <a:ln w="9525">
            <a:noFill/>
            <a:miter lim="800000"/>
            <a:headEnd/>
            <a:tailEnd/>
          </a:ln>
        </p:spPr>
        <p:txBody>
          <a:bodyPr wrap="square">
            <a:spAutoFit/>
          </a:bodyPr>
          <a:lstStyle/>
          <a:p>
            <a:pPr algn="just"/>
            <a:r>
              <a:rPr lang="ru-RU" sz="3200" dirty="0">
                <a:solidFill>
                  <a:srgbClr val="001C54"/>
                </a:solidFill>
              </a:rPr>
              <a:t>Родитель(и) или другие лица, воспитывающие ребенка, несут основную ответственность за обеспечение в пределах своих способностей и финансовых возможностей условий жизни, необходимых для развития ребенка. </a:t>
            </a:r>
          </a:p>
          <a:p>
            <a:endParaRPr lang="ru-RU" b="1" dirty="0"/>
          </a:p>
        </p:txBody>
      </p:sp>
      <p:sp>
        <p:nvSpPr>
          <p:cNvPr id="6" name="Rectangle 2"/>
          <p:cNvSpPr txBox="1">
            <a:spLocks noChangeArrowheads="1"/>
          </p:cNvSpPr>
          <p:nvPr/>
        </p:nvSpPr>
        <p:spPr>
          <a:xfrm>
            <a:off x="5715008" y="285728"/>
            <a:ext cx="3428992" cy="777876"/>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a:noFill/>
                </a:ln>
                <a:solidFill>
                  <a:srgbClr val="C00000"/>
                </a:solidFill>
                <a:effectLst/>
                <a:uLnTx/>
                <a:uFillTx/>
                <a:latin typeface="+mj-lt"/>
                <a:ea typeface="+mj-ea"/>
                <a:cs typeface="+mj-cs"/>
              </a:rPr>
              <a:t>Статья 27</a:t>
            </a:r>
            <a:endParaRPr kumimoji="0" lang="en-US" sz="4400" b="1" i="0" u="none" strike="noStrike" kern="1200" cap="none" spc="0" normalizeH="0" baseline="0" noProof="0" dirty="0" smtClean="0">
              <a:ln>
                <a:noFill/>
              </a:ln>
              <a:solidFill>
                <a:srgbClr val="C0000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21 из 1290"/>
          <p:cNvPicPr>
            <a:picLocks noGrp="1" noChangeAspect="1" noChangeArrowheads="1"/>
          </p:cNvPicPr>
          <p:nvPr>
            <p:ph idx="1"/>
          </p:nvPr>
        </p:nvPicPr>
        <p:blipFill>
          <a:blip r:embed="rId3"/>
          <a:srcRect/>
          <a:stretch>
            <a:fillRect/>
          </a:stretch>
        </p:blipFill>
        <p:spPr bwMode="auto">
          <a:xfrm>
            <a:off x="428597" y="357166"/>
            <a:ext cx="5072097" cy="5988185"/>
          </a:xfrm>
          <a:prstGeom prst="rect">
            <a:avLst/>
          </a:prstGeom>
          <a:noFill/>
          <a:ln w="9525">
            <a:noFill/>
            <a:miter lim="800000"/>
            <a:headEnd/>
            <a:tailEnd/>
          </a:ln>
        </p:spPr>
      </p:pic>
      <p:sp>
        <p:nvSpPr>
          <p:cNvPr id="5" name="Rectangle 3"/>
          <p:cNvSpPr txBox="1">
            <a:spLocks noChangeArrowheads="1"/>
          </p:cNvSpPr>
          <p:nvPr/>
        </p:nvSpPr>
        <p:spPr>
          <a:xfrm>
            <a:off x="5572132" y="2571744"/>
            <a:ext cx="3214688" cy="2071702"/>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80000"/>
              </a:lnSpc>
              <a:spcBef>
                <a:spcPct val="20000"/>
              </a:spcBef>
              <a:spcAft>
                <a:spcPts val="0"/>
              </a:spcAft>
              <a:buClrTx/>
              <a:buSzTx/>
              <a:buFont typeface="Wingdings" pitchFamily="2" charset="2"/>
              <a:buNone/>
              <a:tabLst/>
              <a:defRPr/>
            </a:pPr>
            <a:r>
              <a:rPr kumimoji="0" lang="ru-RU" sz="3200" b="1" i="1" u="none" strike="noStrike" kern="1200" cap="none" spc="0" normalizeH="0" baseline="0" noProof="0" dirty="0" smtClean="0">
                <a:ln>
                  <a:noFill/>
                </a:ln>
                <a:solidFill>
                  <a:schemeClr val="tx1"/>
                </a:solidFill>
                <a:effectLst/>
                <a:uLnTx/>
                <a:uFillTx/>
                <a:latin typeface="+mn-lt"/>
                <a:ea typeface="+mn-ea"/>
                <a:cs typeface="+mn-cs"/>
              </a:rPr>
              <a:t>   </a:t>
            </a:r>
            <a:r>
              <a:rPr kumimoji="0" lang="ru-RU" sz="3200" u="none" strike="noStrike" kern="1200" cap="none" spc="0" normalizeH="0" baseline="0" noProof="0" dirty="0" smtClean="0">
                <a:ln>
                  <a:noFill/>
                </a:ln>
                <a:solidFill>
                  <a:srgbClr val="001C54"/>
                </a:solidFill>
                <a:effectLst/>
                <a:uLnTx/>
                <a:uFillTx/>
                <a:latin typeface="+mn-lt"/>
                <a:ea typeface="+mn-ea"/>
                <a:cs typeface="+mn-cs"/>
              </a:rPr>
              <a:t>Защита детей от незаконного употребления наркотических средств. </a:t>
            </a:r>
            <a:endParaRPr kumimoji="0" lang="en-US" sz="3200" u="none" strike="noStrike" kern="1200" cap="none" spc="0" normalizeH="0" baseline="0" noProof="0" dirty="0" smtClean="0">
              <a:ln>
                <a:noFill/>
              </a:ln>
              <a:solidFill>
                <a:srgbClr val="001C54"/>
              </a:solidFill>
              <a:effectLst/>
              <a:uLnTx/>
              <a:uFillTx/>
              <a:latin typeface="+mn-lt"/>
              <a:ea typeface="+mn-ea"/>
              <a:cs typeface="+mn-cs"/>
            </a:endParaRPr>
          </a:p>
        </p:txBody>
      </p:sp>
      <p:sp>
        <p:nvSpPr>
          <p:cNvPr id="6" name="Rectangle 2"/>
          <p:cNvSpPr>
            <a:spLocks noGrp="1" noChangeArrowheads="1"/>
          </p:cNvSpPr>
          <p:nvPr>
            <p:ph type="title"/>
          </p:nvPr>
        </p:nvSpPr>
        <p:spPr>
          <a:xfrm>
            <a:off x="5715008" y="0"/>
            <a:ext cx="3143240" cy="1000132"/>
          </a:xfrm>
        </p:spPr>
        <p:txBody>
          <a:bodyPr>
            <a:normAutofit/>
          </a:bodyPr>
          <a:lstStyle/>
          <a:p>
            <a:r>
              <a:rPr lang="ru-RU" b="1" dirty="0" smtClean="0">
                <a:solidFill>
                  <a:srgbClr val="C00000"/>
                </a:solidFill>
              </a:rPr>
              <a:t>Статья 33</a:t>
            </a:r>
            <a:endParaRPr lang="en-US"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24 из 1290"/>
          <p:cNvPicPr>
            <a:picLocks noGrp="1" noChangeAspect="1" noChangeArrowheads="1"/>
          </p:cNvPicPr>
          <p:nvPr>
            <p:ph idx="1"/>
          </p:nvPr>
        </p:nvPicPr>
        <p:blipFill>
          <a:blip r:embed="rId3"/>
          <a:srcRect/>
          <a:stretch>
            <a:fillRect/>
          </a:stretch>
        </p:blipFill>
        <p:spPr bwMode="auto">
          <a:xfrm>
            <a:off x="285720" y="285728"/>
            <a:ext cx="5217555" cy="6150719"/>
          </a:xfrm>
          <a:prstGeom prst="rect">
            <a:avLst/>
          </a:prstGeom>
          <a:noFill/>
          <a:ln w="9525">
            <a:noFill/>
            <a:miter lim="800000"/>
            <a:headEnd/>
            <a:tailEnd/>
          </a:ln>
        </p:spPr>
      </p:pic>
      <p:sp>
        <p:nvSpPr>
          <p:cNvPr id="5" name="TextBox 7"/>
          <p:cNvSpPr txBox="1">
            <a:spLocks noChangeArrowheads="1"/>
          </p:cNvSpPr>
          <p:nvPr/>
        </p:nvSpPr>
        <p:spPr bwMode="auto">
          <a:xfrm>
            <a:off x="5857884" y="2714620"/>
            <a:ext cx="2928938" cy="2062103"/>
          </a:xfrm>
          <a:prstGeom prst="rect">
            <a:avLst/>
          </a:prstGeom>
          <a:noFill/>
          <a:ln w="9525">
            <a:noFill/>
            <a:miter lim="800000"/>
            <a:headEnd/>
            <a:tailEnd/>
          </a:ln>
        </p:spPr>
        <p:txBody>
          <a:bodyPr>
            <a:spAutoFit/>
          </a:bodyPr>
          <a:lstStyle/>
          <a:p>
            <a:pPr algn="just"/>
            <a:r>
              <a:rPr lang="ru-RU" sz="3200" dirty="0">
                <a:solidFill>
                  <a:srgbClr val="001C54"/>
                </a:solidFill>
              </a:rPr>
              <a:t>Право на защиту от всех форм </a:t>
            </a:r>
          </a:p>
          <a:p>
            <a:pPr algn="just"/>
            <a:r>
              <a:rPr lang="ru-RU" sz="3200" dirty="0" smtClean="0">
                <a:solidFill>
                  <a:srgbClr val="001C54"/>
                </a:solidFill>
              </a:rPr>
              <a:t>Эксплуатации.</a:t>
            </a:r>
            <a:endParaRPr lang="ru-RU" sz="3200" dirty="0">
              <a:solidFill>
                <a:srgbClr val="001C54"/>
              </a:solidFill>
            </a:endParaRPr>
          </a:p>
        </p:txBody>
      </p:sp>
      <p:sp>
        <p:nvSpPr>
          <p:cNvPr id="6" name="Rectangle 2"/>
          <p:cNvSpPr txBox="1">
            <a:spLocks noChangeArrowheads="1"/>
          </p:cNvSpPr>
          <p:nvPr/>
        </p:nvSpPr>
        <p:spPr>
          <a:xfrm>
            <a:off x="5500694" y="428604"/>
            <a:ext cx="3357586" cy="706438"/>
          </a:xfrm>
          <a:prstGeom prst="rect">
            <a:avLst/>
          </a:prstGeom>
        </p:spPr>
        <p:txBody>
          <a:bodyPr vert="horz" lIns="91440" tIns="45720" rIns="91440" bIns="45720" rtlCol="0" anchor="ctr">
            <a:normAutofit fontScale="9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a:noFill/>
                </a:ln>
                <a:solidFill>
                  <a:srgbClr val="C00000"/>
                </a:solidFill>
                <a:effectLst/>
                <a:uLnTx/>
                <a:uFillTx/>
                <a:latin typeface="+mj-lt"/>
                <a:ea typeface="+mj-ea"/>
                <a:cs typeface="+mj-cs"/>
              </a:rPr>
              <a:t>Статьи </a:t>
            </a:r>
            <a:r>
              <a:rPr kumimoji="0" lang="ru-RU" sz="4400" b="1" i="0" u="none" strike="noStrike" kern="1200" cap="none" spc="0" normalizeH="0" noProof="0" dirty="0" smtClean="0">
                <a:ln>
                  <a:noFill/>
                </a:ln>
                <a:solidFill>
                  <a:srgbClr val="C00000"/>
                </a:solidFill>
                <a:effectLst/>
                <a:uLnTx/>
                <a:uFillTx/>
                <a:latin typeface="+mj-lt"/>
                <a:ea typeface="+mj-ea"/>
                <a:cs typeface="+mj-cs"/>
              </a:rPr>
              <a:t> </a:t>
            </a:r>
            <a:r>
              <a:rPr kumimoji="0" lang="ru-RU" sz="4400" b="1" i="0" u="none" strike="noStrike" kern="1200" cap="none" spc="0" normalizeH="0" baseline="0" noProof="0" dirty="0" smtClean="0">
                <a:ln>
                  <a:noFill/>
                </a:ln>
                <a:solidFill>
                  <a:srgbClr val="C00000"/>
                </a:solidFill>
                <a:effectLst/>
                <a:uLnTx/>
                <a:uFillTx/>
                <a:latin typeface="+mj-lt"/>
                <a:ea typeface="+mj-ea"/>
                <a:cs typeface="+mj-cs"/>
              </a:rPr>
              <a:t>34</a:t>
            </a:r>
            <a:endParaRPr kumimoji="0" lang="en-US" sz="4400" b="1" i="0" u="none" strike="noStrike" kern="1200" cap="none" spc="0" normalizeH="0" baseline="0" noProof="0" dirty="0" smtClean="0">
              <a:ln>
                <a:noFill/>
              </a:ln>
              <a:solidFill>
                <a:srgbClr val="C0000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i-main-pic" descr="Картинка 18 из 1290"/>
          <p:cNvPicPr>
            <a:picLocks noGrp="1" noChangeAspect="1" noChangeArrowheads="1"/>
          </p:cNvPicPr>
          <p:nvPr>
            <p:ph idx="1"/>
          </p:nvPr>
        </p:nvPicPr>
        <p:blipFill>
          <a:blip r:embed="rId3"/>
          <a:srcRect/>
          <a:stretch>
            <a:fillRect/>
          </a:stretch>
        </p:blipFill>
        <p:spPr bwMode="auto">
          <a:xfrm>
            <a:off x="428596" y="357166"/>
            <a:ext cx="4857784" cy="6215106"/>
          </a:xfrm>
          <a:prstGeom prst="rect">
            <a:avLst/>
          </a:prstGeom>
          <a:noFill/>
          <a:ln w="9525">
            <a:noFill/>
            <a:miter lim="800000"/>
            <a:headEnd/>
            <a:tailEnd/>
          </a:ln>
        </p:spPr>
      </p:pic>
      <p:sp>
        <p:nvSpPr>
          <p:cNvPr id="5" name="TextBox 6"/>
          <p:cNvSpPr txBox="1">
            <a:spLocks noChangeArrowheads="1"/>
          </p:cNvSpPr>
          <p:nvPr/>
        </p:nvSpPr>
        <p:spPr bwMode="auto">
          <a:xfrm>
            <a:off x="5715008" y="2571744"/>
            <a:ext cx="3143249" cy="1569660"/>
          </a:xfrm>
          <a:prstGeom prst="rect">
            <a:avLst/>
          </a:prstGeom>
          <a:noFill/>
          <a:ln w="9525">
            <a:noFill/>
            <a:miter lim="800000"/>
            <a:headEnd/>
            <a:tailEnd/>
          </a:ln>
        </p:spPr>
        <p:txBody>
          <a:bodyPr wrap="square">
            <a:spAutoFit/>
          </a:bodyPr>
          <a:lstStyle/>
          <a:p>
            <a:pPr algn="just"/>
            <a:r>
              <a:rPr lang="ru-RU" sz="3200" dirty="0">
                <a:solidFill>
                  <a:srgbClr val="001C54"/>
                </a:solidFill>
              </a:rPr>
              <a:t>Право на защиту от вооруженных </a:t>
            </a:r>
            <a:r>
              <a:rPr lang="ru-RU" sz="3200" dirty="0" smtClean="0">
                <a:solidFill>
                  <a:srgbClr val="001C54"/>
                </a:solidFill>
              </a:rPr>
              <a:t>конфликтов.</a:t>
            </a:r>
            <a:endParaRPr lang="ru-RU" sz="3200" dirty="0">
              <a:solidFill>
                <a:srgbClr val="001C54"/>
              </a:solidFill>
            </a:endParaRPr>
          </a:p>
        </p:txBody>
      </p:sp>
      <p:sp>
        <p:nvSpPr>
          <p:cNvPr id="6" name="Rectangle 2"/>
          <p:cNvSpPr>
            <a:spLocks noGrp="1" noChangeArrowheads="1"/>
          </p:cNvSpPr>
          <p:nvPr>
            <p:ph type="title"/>
          </p:nvPr>
        </p:nvSpPr>
        <p:spPr>
          <a:xfrm>
            <a:off x="5500694" y="357166"/>
            <a:ext cx="3195638" cy="785818"/>
          </a:xfrm>
        </p:spPr>
        <p:txBody>
          <a:bodyPr>
            <a:normAutofit/>
          </a:bodyPr>
          <a:lstStyle/>
          <a:p>
            <a:r>
              <a:rPr lang="ru-RU" b="1" dirty="0" smtClean="0">
                <a:solidFill>
                  <a:srgbClr val="C00000"/>
                </a:solidFill>
              </a:rPr>
              <a:t>Статья 38</a:t>
            </a:r>
            <a:endParaRPr lang="en-US"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0" fill="hold"/>
                                        <p:tgtEl>
                                          <p:spTgt spid="5"/>
                                        </p:tgtEl>
                                        <p:attrNameLst>
                                          <p:attrName>ppt_x</p:attrName>
                                        </p:attrNameLst>
                                      </p:cBhvr>
                                      <p:tavLst>
                                        <p:tav tm="0">
                                          <p:val>
                                            <p:strVal val="#ppt_x"/>
                                          </p:val>
                                        </p:tav>
                                        <p:tav tm="100000">
                                          <p:val>
                                            <p:strVal val="#ppt_x"/>
                                          </p:val>
                                        </p:tav>
                                      </p:tavLst>
                                    </p:anim>
                                    <p:anim calcmode="lin" valueType="num">
                                      <p:cBhvr additive="base">
                                        <p:cTn id="12"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Picture 5" descr="KS75136_00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00034" y="642918"/>
            <a:ext cx="8643966" cy="575494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4" name="Rectangle 3"/>
          <p:cNvSpPr>
            <a:spLocks noGrp="1" noChangeArrowheads="1"/>
          </p:cNvSpPr>
          <p:nvPr>
            <p:ph idx="1"/>
          </p:nvPr>
        </p:nvSpPr>
        <p:spPr>
          <a:xfrm>
            <a:off x="457200" y="642918"/>
            <a:ext cx="8229600" cy="5483245"/>
          </a:xfrm>
          <a:noFill/>
          <a:ln/>
        </p:spPr>
        <p:txBody>
          <a:bodyPr/>
          <a:lstStyle/>
          <a:p>
            <a:pPr>
              <a:buFont typeface="Wingdings" pitchFamily="2" charset="2"/>
              <a:buNone/>
            </a:pPr>
            <a:r>
              <a:rPr lang="ru-RU" dirty="0" smtClean="0">
                <a:effectLst/>
              </a:rPr>
              <a:t>   </a:t>
            </a:r>
          </a:p>
          <a:p>
            <a:pPr algn="just">
              <a:buFont typeface="Wingdings" pitchFamily="2" charset="2"/>
              <a:buNone/>
            </a:pPr>
            <a:r>
              <a:rPr lang="ru-RU" dirty="0" smtClean="0">
                <a:effectLst/>
              </a:rPr>
              <a:t>    </a:t>
            </a:r>
            <a:r>
              <a:rPr lang="ru-RU" dirty="0" smtClean="0">
                <a:solidFill>
                  <a:srgbClr val="001C54"/>
                </a:solidFill>
                <a:effectLst/>
              </a:rPr>
              <a:t>Российские дети, по данным статистики, находятся в тяжелейшем положении. Насилию в семье подвергается ежегодно около</a:t>
            </a:r>
            <a:r>
              <a:rPr lang="ru-RU" dirty="0" smtClean="0">
                <a:effectLst/>
              </a:rPr>
              <a:t> </a:t>
            </a:r>
            <a:r>
              <a:rPr lang="ru-RU" b="1" u="sng" dirty="0" smtClean="0">
                <a:solidFill>
                  <a:srgbClr val="001C54"/>
                </a:solidFill>
                <a:effectLst/>
              </a:rPr>
              <a:t>2 млн. детей в возрасте до 14 лет</a:t>
            </a:r>
            <a:r>
              <a:rPr lang="ru-RU" dirty="0" smtClean="0">
                <a:solidFill>
                  <a:srgbClr val="001C54"/>
                </a:solidFill>
                <a:effectLst/>
              </a:rPr>
              <a:t>. </a:t>
            </a:r>
          </a:p>
          <a:p>
            <a:pPr algn="just">
              <a:buFont typeface="Wingdings" pitchFamily="2" charset="2"/>
              <a:buNone/>
            </a:pPr>
            <a:r>
              <a:rPr lang="ru-RU" dirty="0" smtClean="0">
                <a:solidFill>
                  <a:srgbClr val="001C54"/>
                </a:solidFill>
                <a:effectLst/>
              </a:rPr>
              <a:t>    Каждый год из дома убегают </a:t>
            </a:r>
            <a:r>
              <a:rPr lang="ru-RU" b="1" u="sng" dirty="0" smtClean="0">
                <a:solidFill>
                  <a:srgbClr val="001C54"/>
                </a:solidFill>
                <a:effectLst/>
              </a:rPr>
              <a:t>50 тыс. детей.</a:t>
            </a:r>
            <a:r>
              <a:rPr lang="ru-RU" dirty="0" smtClean="0">
                <a:solidFill>
                  <a:srgbClr val="001C54"/>
                </a:solidFill>
                <a:effectLst/>
              </a:rPr>
              <a:t> </a:t>
            </a:r>
          </a:p>
          <a:p>
            <a:pPr algn="just">
              <a:buFont typeface="Wingdings" pitchFamily="2" charset="2"/>
              <a:buNone/>
            </a:pPr>
            <a:r>
              <a:rPr lang="ru-RU" dirty="0" smtClean="0">
                <a:solidFill>
                  <a:srgbClr val="001C54"/>
                </a:solidFill>
                <a:effectLst/>
              </a:rPr>
              <a:t>    </a:t>
            </a:r>
            <a:r>
              <a:rPr lang="ru-RU" b="1" u="sng" dirty="0" smtClean="0">
                <a:solidFill>
                  <a:srgbClr val="001C54"/>
                </a:solidFill>
                <a:effectLst/>
              </a:rPr>
              <a:t>60 % сирот</a:t>
            </a:r>
            <a:r>
              <a:rPr lang="ru-RU" dirty="0" smtClean="0">
                <a:effectLst/>
              </a:rPr>
              <a:t>, </a:t>
            </a:r>
            <a:r>
              <a:rPr lang="ru-RU" dirty="0" smtClean="0">
                <a:solidFill>
                  <a:srgbClr val="001C54"/>
                </a:solidFill>
                <a:effectLst/>
              </a:rPr>
              <a:t>достигших трех лет, попадают в </a:t>
            </a:r>
            <a:r>
              <a:rPr lang="ru-RU" dirty="0" err="1" smtClean="0">
                <a:solidFill>
                  <a:srgbClr val="001C54"/>
                </a:solidFill>
                <a:effectLst/>
              </a:rPr>
              <a:t>специнтернаты</a:t>
            </a:r>
            <a:r>
              <a:rPr lang="ru-RU" dirty="0" smtClean="0">
                <a:solidFill>
                  <a:srgbClr val="001C54"/>
                </a:solidFill>
                <a:effectLst/>
              </a:rPr>
              <a:t>. </a:t>
            </a:r>
          </a:p>
          <a:p>
            <a:pPr algn="just">
              <a:buFont typeface="Wingdings" pitchFamily="2" charset="2"/>
              <a:buNone/>
            </a:pPr>
            <a:r>
              <a:rPr lang="ru-RU" dirty="0" smtClean="0">
                <a:solidFill>
                  <a:srgbClr val="001C54"/>
                </a:solidFill>
                <a:effectLst/>
              </a:rPr>
              <a:t>    </a:t>
            </a:r>
            <a:r>
              <a:rPr lang="ru-RU" b="1" u="sng" dirty="0" smtClean="0">
                <a:solidFill>
                  <a:srgbClr val="001C54"/>
                </a:solidFill>
                <a:effectLst/>
              </a:rPr>
              <a:t>348 тыс.</a:t>
            </a:r>
            <a:r>
              <a:rPr lang="ru-RU" dirty="0" smtClean="0">
                <a:solidFill>
                  <a:srgbClr val="001C54"/>
                </a:solidFill>
                <a:effectLst/>
              </a:rPr>
              <a:t> семей состоят на учете в ПДН.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3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2" presetClass="entr" presetSubtype="4" fill="hold" nodeType="after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 calcmode="lin" valueType="num">
                                      <p:cBhvr additive="base">
                                        <p:cTn id="12" dur="3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6000"/>
                            </p:stCondLst>
                            <p:childTnLst>
                              <p:par>
                                <p:cTn id="15" presetID="2" presetClass="entr" presetSubtype="4" fill="hold" nodeType="after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calcmode="lin" valueType="num">
                                      <p:cBhvr additive="base">
                                        <p:cTn id="17" dur="3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8" dur="3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9000"/>
                            </p:stCondLst>
                            <p:childTnLst>
                              <p:par>
                                <p:cTn id="20" presetID="2" presetClass="entr" presetSubtype="4" fill="hold" nodeType="after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 calcmode="lin" valueType="num">
                                      <p:cBhvr additive="base">
                                        <p:cTn id="22" dur="3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3" dur="3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Picture 4" descr="img004"/>
          <p:cNvPicPr>
            <a:picLocks noGrp="1" noChangeAspect="1" noChangeArrowheads="1"/>
          </p:cNvPicPr>
          <p:nvPr>
            <p:ph idx="1"/>
          </p:nvPr>
        </p:nvPicPr>
        <p:blipFill>
          <a:blip r:embed="rId3"/>
          <a:srcRect l="4163" t="4765" r="2470" b="1471"/>
          <a:stretch>
            <a:fillRect/>
          </a:stretch>
        </p:blipFill>
        <p:spPr>
          <a:xfrm>
            <a:off x="357158" y="714356"/>
            <a:ext cx="4412569" cy="5786478"/>
          </a:xfrm>
        </p:spPr>
      </p:pic>
      <p:sp>
        <p:nvSpPr>
          <p:cNvPr id="5" name="Rectangle 3"/>
          <p:cNvSpPr txBox="1">
            <a:spLocks noChangeArrowheads="1"/>
          </p:cNvSpPr>
          <p:nvPr/>
        </p:nvSpPr>
        <p:spPr>
          <a:xfrm>
            <a:off x="5000628" y="857232"/>
            <a:ext cx="3857652" cy="3600450"/>
          </a:xfrm>
          <a:prstGeom prst="rect">
            <a:avLst/>
          </a:prstGeom>
        </p:spPr>
        <p:txBody>
          <a:bodyPr/>
          <a:lstStyle/>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None/>
              <a:tabLst/>
              <a:defRPr/>
            </a:pPr>
            <a:r>
              <a:rPr kumimoji="0" lang="ru-RU" sz="3200" b="0" i="0" u="none" strike="noStrike" kern="1200" cap="none" spc="0" normalizeH="0" baseline="0" noProof="0" dirty="0" smtClean="0">
                <a:ln>
                  <a:noFill/>
                </a:ln>
                <a:solidFill>
                  <a:srgbClr val="001C54"/>
                </a:solidFill>
                <a:effectLst/>
                <a:uLnTx/>
                <a:uFillTx/>
                <a:latin typeface="+mn-lt"/>
                <a:ea typeface="+mn-ea"/>
                <a:cs typeface="+mn-cs"/>
              </a:rPr>
              <a:t>В какой сказке и</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None/>
              <a:tabLst/>
              <a:defRPr/>
            </a:pPr>
            <a:r>
              <a:rPr kumimoji="0" lang="ru-RU" sz="3200" b="0" i="0" u="none" strike="noStrike" kern="1200" cap="none" spc="0" normalizeH="0" baseline="0" noProof="0" dirty="0" smtClean="0">
                <a:ln>
                  <a:noFill/>
                </a:ln>
                <a:solidFill>
                  <a:srgbClr val="001C54"/>
                </a:solidFill>
                <a:effectLst/>
                <a:uLnTx/>
                <a:uFillTx/>
                <a:latin typeface="+mn-lt"/>
                <a:ea typeface="+mn-ea"/>
                <a:cs typeface="+mn-cs"/>
              </a:rPr>
              <a:t>кто нарушил</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None/>
              <a:tabLst/>
              <a:defRPr/>
            </a:pPr>
            <a:r>
              <a:rPr kumimoji="0" lang="ru-RU" sz="3200" b="0" i="0" u="none" strike="noStrike" kern="1200" cap="none" spc="0" normalizeH="0" baseline="0" noProof="0" dirty="0" smtClean="0">
                <a:ln>
                  <a:noFill/>
                </a:ln>
                <a:solidFill>
                  <a:srgbClr val="001C54"/>
                </a:solidFill>
                <a:effectLst/>
                <a:uLnTx/>
                <a:uFillTx/>
                <a:latin typeface="+mn-lt"/>
                <a:ea typeface="+mn-ea"/>
                <a:cs typeface="+mn-cs"/>
              </a:rPr>
              <a:t>право зайчика на</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None/>
              <a:tabLst/>
              <a:defRPr/>
            </a:pPr>
            <a:r>
              <a:rPr kumimoji="0" lang="ru-RU" sz="3200" b="0" i="0" u="none" strike="noStrike" kern="1200" cap="none" spc="0" normalizeH="0" baseline="0" noProof="0" dirty="0" smtClean="0">
                <a:ln>
                  <a:noFill/>
                </a:ln>
                <a:solidFill>
                  <a:srgbClr val="001C54"/>
                </a:solidFill>
                <a:effectLst/>
                <a:uLnTx/>
                <a:uFillTx/>
                <a:latin typeface="+mn-lt"/>
                <a:ea typeface="+mn-ea"/>
                <a:cs typeface="+mn-cs"/>
              </a:rPr>
              <a:t>неприкосновенность</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None/>
              <a:tabLst/>
              <a:defRPr/>
            </a:pPr>
            <a:r>
              <a:rPr kumimoji="0" lang="ru-RU" sz="3200" b="0" i="0" u="none" strike="noStrike" kern="1200" cap="none" spc="0" normalizeH="0" baseline="0" noProof="0" dirty="0" smtClean="0">
                <a:ln>
                  <a:noFill/>
                </a:ln>
                <a:solidFill>
                  <a:srgbClr val="001C54"/>
                </a:solidFill>
                <a:effectLst/>
                <a:uLnTx/>
                <a:uFillTx/>
                <a:latin typeface="+mn-lt"/>
                <a:ea typeface="+mn-ea"/>
                <a:cs typeface="+mn-cs"/>
              </a:rPr>
              <a:t>жилища?</a:t>
            </a:r>
          </a:p>
        </p:txBody>
      </p:sp>
      <p:sp>
        <p:nvSpPr>
          <p:cNvPr id="6" name="Rectangle 2"/>
          <p:cNvSpPr>
            <a:spLocks noGrp="1" noChangeArrowheads="1"/>
          </p:cNvSpPr>
          <p:nvPr>
            <p:ph type="title"/>
          </p:nvPr>
        </p:nvSpPr>
        <p:spPr>
          <a:xfrm>
            <a:off x="2643174" y="0"/>
            <a:ext cx="4429156" cy="857256"/>
          </a:xfrm>
        </p:spPr>
        <p:txBody>
          <a:bodyPr>
            <a:normAutofit/>
          </a:bodyPr>
          <a:lstStyle/>
          <a:p>
            <a:pPr eaLnBrk="1" hangingPunct="1">
              <a:defRPr/>
            </a:pPr>
            <a:r>
              <a:rPr lang="ru-RU" sz="2800" b="1" dirty="0" smtClean="0">
                <a:solidFill>
                  <a:srgbClr val="C00000"/>
                </a:solidFill>
                <a:latin typeface="+mn-lt"/>
              </a:rPr>
              <a:t>Гражданская академия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5"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Picture 7" descr="img007"/>
          <p:cNvPicPr>
            <a:picLocks noGrp="1" noChangeAspect="1" noChangeArrowheads="1"/>
          </p:cNvPicPr>
          <p:nvPr>
            <p:ph idx="1"/>
          </p:nvPr>
        </p:nvPicPr>
        <p:blipFill>
          <a:blip r:embed="rId3"/>
          <a:srcRect l="16117" t="34323" r="32236" b="37258"/>
          <a:stretch>
            <a:fillRect/>
          </a:stretch>
        </p:blipFill>
        <p:spPr>
          <a:xfrm>
            <a:off x="285720" y="1428736"/>
            <a:ext cx="4572032" cy="4071966"/>
          </a:xfrm>
        </p:spPr>
      </p:pic>
      <p:sp>
        <p:nvSpPr>
          <p:cNvPr id="5" name="Rectangle 4"/>
          <p:cNvSpPr txBox="1">
            <a:spLocks noChangeArrowheads="1"/>
          </p:cNvSpPr>
          <p:nvPr/>
        </p:nvSpPr>
        <p:spPr>
          <a:xfrm>
            <a:off x="4714876" y="1428736"/>
            <a:ext cx="4067175" cy="4465637"/>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None/>
              <a:tabLst/>
              <a:defRPr/>
            </a:pPr>
            <a:r>
              <a:rPr kumimoji="0" lang="ru-RU" sz="2400" b="0" i="0" u="none" strike="noStrike" kern="1200" cap="none" spc="0" normalizeH="0" baseline="0" noProof="0" dirty="0" smtClean="0">
                <a:ln>
                  <a:noFill/>
                </a:ln>
                <a:solidFill>
                  <a:srgbClr val="001C54"/>
                </a:solidFill>
                <a:effectLst/>
                <a:uLnTx/>
                <a:uFillTx/>
                <a:latin typeface="+mn-lt"/>
                <a:ea typeface="+mn-ea"/>
                <a:cs typeface="+mn-cs"/>
              </a:rPr>
              <a:t>     </a:t>
            </a:r>
            <a:r>
              <a:rPr kumimoji="0" lang="ru-RU" sz="3200" b="0" i="0" u="none" strike="noStrike" kern="1200" cap="none" spc="0" normalizeH="0" baseline="0" noProof="0" dirty="0" smtClean="0">
                <a:ln>
                  <a:noFill/>
                </a:ln>
                <a:solidFill>
                  <a:srgbClr val="001C54"/>
                </a:solidFill>
                <a:effectLst/>
                <a:uLnTx/>
                <a:uFillTx/>
                <a:latin typeface="+mn-lt"/>
                <a:ea typeface="+mn-ea"/>
                <a:cs typeface="+mn-cs"/>
              </a:rPr>
              <a:t>В какой сказке и кто нарушал право на свободу и свободный труд за вознаграждение, держал кукол в рабстве?</a:t>
            </a:r>
          </a:p>
        </p:txBody>
      </p:sp>
      <p:sp>
        <p:nvSpPr>
          <p:cNvPr id="6" name="Rectangle 2"/>
          <p:cNvSpPr>
            <a:spLocks noGrp="1" noChangeArrowheads="1"/>
          </p:cNvSpPr>
          <p:nvPr>
            <p:ph type="title"/>
          </p:nvPr>
        </p:nvSpPr>
        <p:spPr>
          <a:xfrm>
            <a:off x="2571736" y="285728"/>
            <a:ext cx="4429156" cy="857256"/>
          </a:xfrm>
        </p:spPr>
        <p:txBody>
          <a:bodyPr>
            <a:normAutofit/>
          </a:bodyPr>
          <a:lstStyle/>
          <a:p>
            <a:pPr eaLnBrk="1" hangingPunct="1">
              <a:defRPr/>
            </a:pPr>
            <a:r>
              <a:rPr lang="ru-RU" sz="2800" b="1" dirty="0" smtClean="0">
                <a:solidFill>
                  <a:srgbClr val="C00000"/>
                </a:solidFill>
                <a:latin typeface="+mn-lt"/>
              </a:rPr>
              <a:t>Гражданская академия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Picture 12" descr="img001"/>
          <p:cNvPicPr>
            <a:picLocks noGrp="1" noChangeAspect="1" noChangeArrowheads="1"/>
          </p:cNvPicPr>
          <p:nvPr>
            <p:ph idx="1"/>
          </p:nvPr>
        </p:nvPicPr>
        <p:blipFill>
          <a:blip r:embed="rId3"/>
          <a:srcRect l="50497" b="3264"/>
          <a:stretch>
            <a:fillRect/>
          </a:stretch>
        </p:blipFill>
        <p:spPr>
          <a:xfrm>
            <a:off x="500034" y="714356"/>
            <a:ext cx="4179834" cy="5715040"/>
          </a:xfrm>
        </p:spPr>
      </p:pic>
      <p:sp>
        <p:nvSpPr>
          <p:cNvPr id="5" name="Rectangle 9"/>
          <p:cNvSpPr txBox="1">
            <a:spLocks noChangeArrowheads="1"/>
          </p:cNvSpPr>
          <p:nvPr/>
        </p:nvSpPr>
        <p:spPr>
          <a:xfrm>
            <a:off x="5000628" y="1071546"/>
            <a:ext cx="3708400" cy="3600450"/>
          </a:xfrm>
          <a:prstGeom prst="rect">
            <a:avLst/>
          </a:prstGeom>
        </p:spPr>
        <p:txBody>
          <a:bodyPr vert="horz" lIns="91440" tIns="45720" rIns="91440" bIns="45720" rtlCol="0">
            <a:noAutofit/>
          </a:bodyPr>
          <a:lstStyle/>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None/>
              <a:tabLst/>
              <a:defRPr/>
            </a:pPr>
            <a:r>
              <a:rPr kumimoji="0" lang="ru-RU" sz="3200" b="0" i="0" u="none" strike="noStrike" kern="1200" cap="none" spc="0" normalizeH="0" baseline="0" noProof="0" dirty="0" smtClean="0">
                <a:ln>
                  <a:noFill/>
                </a:ln>
                <a:solidFill>
                  <a:schemeClr val="tx1"/>
                </a:solidFill>
                <a:effectLst/>
                <a:uLnTx/>
                <a:uFillTx/>
                <a:latin typeface="+mn-lt"/>
                <a:ea typeface="+mn-ea"/>
                <a:cs typeface="+mn-cs"/>
              </a:rPr>
              <a:t>    </a:t>
            </a:r>
            <a:r>
              <a:rPr kumimoji="0" lang="ru-RU" sz="3200" b="0" i="0" u="none" strike="noStrike" kern="1200" cap="none" spc="0" normalizeH="0" baseline="0" noProof="0" dirty="0" smtClean="0">
                <a:ln>
                  <a:noFill/>
                </a:ln>
                <a:solidFill>
                  <a:srgbClr val="001C54"/>
                </a:solidFill>
                <a:effectLst/>
                <a:uLnTx/>
                <a:uFillTx/>
                <a:latin typeface="+mn-lt"/>
                <a:ea typeface="+mn-ea"/>
                <a:cs typeface="+mn-cs"/>
              </a:rPr>
              <a:t>В какой сказке и кто воспользовался </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None/>
              <a:tabLst/>
              <a:defRPr/>
            </a:pPr>
            <a:r>
              <a:rPr kumimoji="0" lang="ru-RU" sz="3200" b="0" i="0" u="none" strike="noStrike" kern="1200" cap="none" spc="0" normalizeH="0" baseline="0" noProof="0" dirty="0" smtClean="0">
                <a:ln>
                  <a:noFill/>
                </a:ln>
                <a:solidFill>
                  <a:srgbClr val="001C54"/>
                </a:solidFill>
                <a:effectLst/>
                <a:uLnTx/>
                <a:uFillTx/>
                <a:latin typeface="+mn-lt"/>
                <a:ea typeface="+mn-ea"/>
                <a:cs typeface="+mn-cs"/>
              </a:rPr>
              <a:t>    правом на свободное передвижение и путешествовал на прутике между двумя утками?</a:t>
            </a:r>
          </a:p>
        </p:txBody>
      </p:sp>
      <p:sp>
        <p:nvSpPr>
          <p:cNvPr id="6" name="Rectangle 2"/>
          <p:cNvSpPr>
            <a:spLocks noGrp="1" noChangeArrowheads="1"/>
          </p:cNvSpPr>
          <p:nvPr>
            <p:ph type="title"/>
          </p:nvPr>
        </p:nvSpPr>
        <p:spPr>
          <a:xfrm>
            <a:off x="2571736" y="0"/>
            <a:ext cx="4429156" cy="857256"/>
          </a:xfrm>
        </p:spPr>
        <p:txBody>
          <a:bodyPr>
            <a:normAutofit/>
          </a:bodyPr>
          <a:lstStyle/>
          <a:p>
            <a:pPr eaLnBrk="1" hangingPunct="1">
              <a:defRPr/>
            </a:pPr>
            <a:r>
              <a:rPr lang="ru-RU" sz="2800" b="1" dirty="0" smtClean="0">
                <a:solidFill>
                  <a:srgbClr val="C00000"/>
                </a:solidFill>
                <a:latin typeface="+mn-lt"/>
              </a:rPr>
              <a:t>Гражданская академия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5"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Picture 7" descr="img002"/>
          <p:cNvPicPr>
            <a:picLocks noGrp="1" noChangeAspect="1" noChangeArrowheads="1"/>
          </p:cNvPicPr>
          <p:nvPr>
            <p:ph idx="1"/>
          </p:nvPr>
        </p:nvPicPr>
        <p:blipFill>
          <a:blip r:embed="rId3"/>
          <a:srcRect l="2654" t="4549" b="1372"/>
          <a:stretch>
            <a:fillRect/>
          </a:stretch>
        </p:blipFill>
        <p:spPr>
          <a:xfrm>
            <a:off x="571472" y="785794"/>
            <a:ext cx="4443066" cy="5586309"/>
          </a:xfrm>
        </p:spPr>
      </p:pic>
      <p:sp>
        <p:nvSpPr>
          <p:cNvPr id="5" name="Rectangle 4"/>
          <p:cNvSpPr txBox="1">
            <a:spLocks noChangeArrowheads="1"/>
          </p:cNvSpPr>
          <p:nvPr/>
        </p:nvSpPr>
        <p:spPr>
          <a:xfrm>
            <a:off x="4714876" y="857232"/>
            <a:ext cx="4071934" cy="2500330"/>
          </a:xfrm>
          <a:prstGeom prst="rect">
            <a:avLst/>
          </a:prstGeom>
        </p:spPr>
        <p:txBody>
          <a:bodyPr vert="horz" lIns="91440" tIns="45720" rIns="91440" bIns="45720" rtlCol="0">
            <a:normAutofit fontScale="2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ru-RU" sz="2400" b="0" i="0" u="none" strike="noStrike" kern="1200" cap="none" spc="0" normalizeH="0" baseline="0" noProof="0" dirty="0" smtClean="0">
                <a:ln>
                  <a:noFill/>
                </a:ln>
                <a:solidFill>
                  <a:schemeClr val="tx1"/>
                </a:solidFill>
                <a:effectLst/>
                <a:uLnTx/>
                <a:uFillTx/>
                <a:latin typeface="+mn-lt"/>
                <a:ea typeface="+mn-ea"/>
                <a:cs typeface="+mn-cs"/>
              </a:rPr>
              <a:t>   </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None/>
              <a:tabLst/>
              <a:defRPr/>
            </a:pPr>
            <a:r>
              <a:rPr lang="ru-RU" sz="12800" dirty="0"/>
              <a:t> </a:t>
            </a:r>
            <a:r>
              <a:rPr lang="ru-RU" sz="12800" dirty="0" smtClean="0"/>
              <a:t>   </a:t>
            </a:r>
            <a:r>
              <a:rPr kumimoji="0" lang="ru-RU" sz="12800" b="0" i="0" u="none" strike="noStrike" kern="1200" cap="none" spc="0" normalizeH="0" baseline="0" noProof="0" dirty="0" smtClean="0">
                <a:ln>
                  <a:noFill/>
                </a:ln>
                <a:solidFill>
                  <a:srgbClr val="001C54"/>
                </a:solidFill>
                <a:effectLst/>
                <a:uLnTx/>
                <a:uFillTx/>
                <a:latin typeface="+mn-lt"/>
                <a:ea typeface="+mn-ea"/>
                <a:cs typeface="+mn-cs"/>
              </a:rPr>
              <a:t>В какой сказке «хлебобулочный» герой несколько раз подвергался попыткам посягательства на его жизнь, угрозам быть съеденным?</a:t>
            </a:r>
          </a:p>
        </p:txBody>
      </p:sp>
      <p:sp>
        <p:nvSpPr>
          <p:cNvPr id="6" name="Rectangle 2"/>
          <p:cNvSpPr>
            <a:spLocks noGrp="1" noChangeArrowheads="1"/>
          </p:cNvSpPr>
          <p:nvPr>
            <p:ph type="title"/>
          </p:nvPr>
        </p:nvSpPr>
        <p:spPr>
          <a:xfrm>
            <a:off x="2571736" y="0"/>
            <a:ext cx="4429156" cy="857256"/>
          </a:xfrm>
        </p:spPr>
        <p:txBody>
          <a:bodyPr>
            <a:normAutofit/>
          </a:bodyPr>
          <a:lstStyle/>
          <a:p>
            <a:pPr eaLnBrk="1" hangingPunct="1">
              <a:defRPr/>
            </a:pPr>
            <a:r>
              <a:rPr lang="ru-RU" sz="2800" b="1" dirty="0" smtClean="0">
                <a:solidFill>
                  <a:srgbClr val="C00000"/>
                </a:solidFill>
                <a:latin typeface="+mn-lt"/>
              </a:rPr>
              <a:t>Гражданская</a:t>
            </a:r>
            <a:r>
              <a:rPr lang="ru-RU" sz="2800" b="1" dirty="0" smtClean="0">
                <a:latin typeface="+mn-lt"/>
              </a:rPr>
              <a:t> </a:t>
            </a:r>
            <a:r>
              <a:rPr lang="ru-RU" sz="2800" b="1" dirty="0" smtClean="0">
                <a:solidFill>
                  <a:srgbClr val="C00000"/>
                </a:solidFill>
                <a:latin typeface="+mn-lt"/>
              </a:rPr>
              <a:t>академия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childTnLst>
                          </p:cTn>
                        </p:par>
                        <p:par>
                          <p:cTn id="8" fill="hold">
                            <p:stCondLst>
                              <p:cond delay="2000"/>
                            </p:stCondLst>
                            <p:childTnLst>
                              <p:par>
                                <p:cTn id="9" presetID="5"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2" name="Заголовок 1"/>
          <p:cNvSpPr>
            <a:spLocks noGrp="1"/>
          </p:cNvSpPr>
          <p:nvPr>
            <p:ph type="title"/>
          </p:nvPr>
        </p:nvSpPr>
        <p:spPr>
          <a:xfrm>
            <a:off x="0" y="0"/>
            <a:ext cx="9429784" cy="928670"/>
          </a:xfrm>
        </p:spPr>
        <p:txBody>
          <a:bodyPr>
            <a:normAutofit fontScale="90000"/>
          </a:bodyPr>
          <a:lstStyle/>
          <a:p>
            <a:r>
              <a:rPr lang="ru-RU" dirty="0" smtClean="0"/>
              <a:t/>
            </a:r>
            <a:br>
              <a:rPr lang="ru-RU" dirty="0" smtClean="0"/>
            </a:br>
            <a:r>
              <a:rPr lang="ru-RU" dirty="0"/>
              <a:t/>
            </a:r>
            <a:br>
              <a:rPr lang="ru-RU" dirty="0"/>
            </a:br>
            <a:r>
              <a:rPr lang="ru-RU" b="1" dirty="0" smtClean="0">
                <a:solidFill>
                  <a:srgbClr val="C00000"/>
                </a:solidFill>
                <a:latin typeface="Arial" pitchFamily="34" charset="0"/>
                <a:cs typeface="Arial" pitchFamily="34" charset="0"/>
              </a:rPr>
              <a:t>Что записано в Конституции?</a:t>
            </a:r>
            <a:br>
              <a:rPr lang="ru-RU" b="1" dirty="0" smtClean="0">
                <a:solidFill>
                  <a:srgbClr val="C00000"/>
                </a:solidFill>
                <a:latin typeface="Arial" pitchFamily="34" charset="0"/>
                <a:cs typeface="Arial" pitchFamily="34" charset="0"/>
              </a:rPr>
            </a:br>
            <a:r>
              <a:rPr lang="ru-RU" dirty="0"/>
              <a:t/>
            </a:r>
            <a:br>
              <a:rPr lang="ru-RU" dirty="0"/>
            </a:br>
            <a:endParaRPr lang="ru-RU" dirty="0"/>
          </a:p>
        </p:txBody>
      </p:sp>
      <p:sp>
        <p:nvSpPr>
          <p:cNvPr id="3" name="Содержимое 2"/>
          <p:cNvSpPr>
            <a:spLocks noGrp="1"/>
          </p:cNvSpPr>
          <p:nvPr>
            <p:ph idx="1"/>
          </p:nvPr>
        </p:nvSpPr>
        <p:spPr>
          <a:xfrm>
            <a:off x="457200" y="1214422"/>
            <a:ext cx="8229600" cy="5357850"/>
          </a:xfrm>
        </p:spPr>
        <p:txBody>
          <a:bodyPr>
            <a:normAutofit lnSpcReduction="10000"/>
          </a:bodyPr>
          <a:lstStyle/>
          <a:p>
            <a:pPr algn="just">
              <a:lnSpc>
                <a:spcPct val="110000"/>
              </a:lnSpc>
            </a:pPr>
            <a:r>
              <a:rPr lang="ru-RU" dirty="0" smtClean="0">
                <a:solidFill>
                  <a:srgbClr val="001C54"/>
                </a:solidFill>
                <a:cs typeface="Arial" pitchFamily="34" charset="0"/>
              </a:rPr>
              <a:t>Во – первых, определено устройство нашего государства.</a:t>
            </a:r>
          </a:p>
          <a:p>
            <a:pPr algn="just">
              <a:lnSpc>
                <a:spcPct val="110000"/>
              </a:lnSpc>
            </a:pPr>
            <a:r>
              <a:rPr lang="ru-RU" dirty="0" smtClean="0">
                <a:solidFill>
                  <a:srgbClr val="001C54"/>
                </a:solidFill>
                <a:cs typeface="Arial" pitchFamily="34" charset="0"/>
              </a:rPr>
              <a:t>Во – вторых, провозглашено, что высшая ценность государства – человек. Государство обязано делать всё возможное для блага граждан.</a:t>
            </a:r>
          </a:p>
          <a:p>
            <a:pPr algn="just">
              <a:lnSpc>
                <a:spcPct val="110000"/>
              </a:lnSpc>
            </a:pPr>
            <a:r>
              <a:rPr lang="ru-RU" dirty="0" smtClean="0">
                <a:solidFill>
                  <a:srgbClr val="001C54"/>
                </a:solidFill>
                <a:cs typeface="Arial" pitchFamily="34" charset="0"/>
              </a:rPr>
              <a:t>В – третьих, перечислены основные права и обязанности человека и гражданина; определённо, что можно делать, а чего нельзя.</a:t>
            </a:r>
            <a:endParaRPr lang="ru-RU" dirty="0">
              <a:solidFill>
                <a:srgbClr val="001C54"/>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6000"/>
                            </p:stCondLst>
                            <p:childTnLst>
                              <p:par>
                                <p:cTn id="15" presetID="2"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3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3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9000"/>
                            </p:stCondLst>
                            <p:childTnLst>
                              <p:par>
                                <p:cTn id="20" presetID="2" presetClass="entr" presetSubtype="4"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3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3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Picture 4" descr="http://blago.katren.ru/assets/images/99_1.jpg"/>
          <p:cNvPicPr>
            <a:picLocks noGrp="1" noChangeAspect="1" noChangeArrowheads="1"/>
          </p:cNvPicPr>
          <p:nvPr>
            <p:ph idx="1"/>
          </p:nvPr>
        </p:nvPicPr>
        <p:blipFill>
          <a:blip r:embed="rId3">
            <a:clrChange>
              <a:clrFrom>
                <a:srgbClr val="FFFFFF"/>
              </a:clrFrom>
              <a:clrTo>
                <a:srgbClr val="FFFFFF">
                  <a:alpha val="0"/>
                </a:srgbClr>
              </a:clrTo>
            </a:clrChange>
          </a:blip>
          <a:srcRect/>
          <a:stretch>
            <a:fillRect/>
          </a:stretch>
        </p:blipFill>
        <p:spPr bwMode="auto">
          <a:xfrm>
            <a:off x="1785918" y="2000240"/>
            <a:ext cx="6259406" cy="4481735"/>
          </a:xfrm>
          <a:prstGeom prst="rect">
            <a:avLst/>
          </a:prstGeom>
          <a:noFill/>
          <a:ln w="9525">
            <a:noFill/>
            <a:miter lim="800000"/>
            <a:headEnd/>
            <a:tailEnd/>
          </a:ln>
        </p:spPr>
      </p:pic>
      <p:sp>
        <p:nvSpPr>
          <p:cNvPr id="5" name="Заголовок 4"/>
          <p:cNvSpPr>
            <a:spLocks noGrp="1"/>
          </p:cNvSpPr>
          <p:nvPr>
            <p:ph type="title"/>
          </p:nvPr>
        </p:nvSpPr>
        <p:spPr>
          <a:xfrm>
            <a:off x="1428728" y="357166"/>
            <a:ext cx="7258072" cy="1384995"/>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Bef>
                <a:spcPts val="0"/>
              </a:spcBef>
              <a:spcAft>
                <a:spcPts val="0"/>
              </a:spcAft>
              <a:defRPr/>
            </a:pPr>
            <a:r>
              <a:rPr lang="ru-RU" sz="2800" b="1" dirty="0" smtClean="0">
                <a:ln w="11430"/>
                <a:solidFill>
                  <a:srgbClr val="C00000"/>
                </a:solidFill>
                <a:latin typeface="+mn-lt"/>
                <a:cs typeface="Times New Roman" pitchFamily="18" charset="0"/>
              </a:rPr>
              <a:t>ПОМНИТЕ</a:t>
            </a:r>
            <a:r>
              <a:rPr lang="ru-RU" sz="2800" b="1" dirty="0">
                <a:ln w="11430"/>
                <a:solidFill>
                  <a:srgbClr val="C00000"/>
                </a:solidFill>
                <a:latin typeface="+mn-lt"/>
                <a:cs typeface="Times New Roman" pitchFamily="18" charset="0"/>
              </a:rPr>
              <a:t>,   </a:t>
            </a:r>
          </a:p>
          <a:p>
            <a:pPr fontAlgn="auto">
              <a:spcBef>
                <a:spcPts val="0"/>
              </a:spcBef>
              <a:spcAft>
                <a:spcPts val="0"/>
              </a:spcAft>
              <a:defRPr/>
            </a:pPr>
            <a:r>
              <a:rPr lang="ru-RU" sz="2800" b="1" dirty="0">
                <a:ln w="11430"/>
                <a:solidFill>
                  <a:srgbClr val="C00000"/>
                </a:solidFill>
                <a:latin typeface="+mn-lt"/>
                <a:cs typeface="Times New Roman" pitchFamily="18" charset="0"/>
              </a:rPr>
              <a:t>ПОЛЬЗУЯСЬ   СВОИМИ   ПРАВАМИ,   НАДО   УВАЖАТЬ ПРАВА ДРУГИХ ЛЮДЕЙ!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 fill="hold"/>
                                        <p:tgtEl>
                                          <p:spTgt spid="5"/>
                                        </p:tgtEl>
                                        <p:attrNameLst>
                                          <p:attrName>ppt_x</p:attrName>
                                        </p:attrNameLst>
                                      </p:cBhvr>
                                      <p:tavLst>
                                        <p:tav tm="0">
                                          <p:val>
                                            <p:strVal val="#ppt_x"/>
                                          </p:val>
                                        </p:tav>
                                        <p:tav tm="100000">
                                          <p:val>
                                            <p:strVal val="#ppt_x"/>
                                          </p:val>
                                        </p:tav>
                                      </p:tavLst>
                                    </p:anim>
                                    <p:anim calcmode="lin" valueType="num">
                                      <p:cBhvr additive="base">
                                        <p:cTn id="8" dur="3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8"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2" name="Заголовок 1"/>
          <p:cNvSpPr>
            <a:spLocks noGrp="1"/>
          </p:cNvSpPr>
          <p:nvPr>
            <p:ph type="title"/>
          </p:nvPr>
        </p:nvSpPr>
        <p:spPr>
          <a:xfrm>
            <a:off x="1500166" y="0"/>
            <a:ext cx="6143668" cy="939784"/>
          </a:xfrm>
        </p:spPr>
        <p:txBody>
          <a:bodyPr/>
          <a:lstStyle/>
          <a:p>
            <a:r>
              <a:rPr lang="ru-RU" b="1" dirty="0" smtClean="0">
                <a:solidFill>
                  <a:srgbClr val="C00000"/>
                </a:solidFill>
              </a:rPr>
              <a:t>Обязанности детей</a:t>
            </a:r>
            <a:endParaRPr lang="ru-RU" b="1" dirty="0">
              <a:solidFill>
                <a:srgbClr val="C00000"/>
              </a:solidFill>
            </a:endParaRPr>
          </a:p>
        </p:txBody>
      </p:sp>
      <p:sp>
        <p:nvSpPr>
          <p:cNvPr id="3" name="Содержимое 2"/>
          <p:cNvSpPr>
            <a:spLocks noGrp="1"/>
          </p:cNvSpPr>
          <p:nvPr>
            <p:ph idx="1"/>
          </p:nvPr>
        </p:nvSpPr>
        <p:spPr>
          <a:xfrm>
            <a:off x="285720" y="1071546"/>
            <a:ext cx="8858280" cy="4525963"/>
          </a:xfrm>
        </p:spPr>
        <p:txBody>
          <a:bodyPr>
            <a:noAutofit/>
          </a:bodyPr>
          <a:lstStyle/>
          <a:p>
            <a:r>
              <a:rPr lang="ru-RU" sz="2400" dirty="0" smtClean="0">
                <a:solidFill>
                  <a:srgbClr val="001C54"/>
                </a:solidFill>
              </a:rPr>
              <a:t>-  ходить в школу, и получать образование;</a:t>
            </a:r>
          </a:p>
          <a:p>
            <a:r>
              <a:rPr lang="ru-RU" sz="2400" dirty="0" smtClean="0">
                <a:solidFill>
                  <a:srgbClr val="001C54"/>
                </a:solidFill>
              </a:rPr>
              <a:t>- культурно вести себя на уроках и на переменах, т.е. соблюдать      </a:t>
            </a:r>
          </a:p>
          <a:p>
            <a:pPr>
              <a:buNone/>
            </a:pPr>
            <a:r>
              <a:rPr lang="ru-RU" sz="2400" dirty="0" smtClean="0">
                <a:solidFill>
                  <a:srgbClr val="001C54"/>
                </a:solidFill>
              </a:rPr>
              <a:t>        правила поведения в школе, а так же и за её пределами;</a:t>
            </a:r>
          </a:p>
          <a:p>
            <a:r>
              <a:rPr lang="ru-RU" sz="2400" dirty="0" smtClean="0">
                <a:solidFill>
                  <a:srgbClr val="001C54"/>
                </a:solidFill>
              </a:rPr>
              <a:t>- добросовестно учиться;</a:t>
            </a:r>
          </a:p>
          <a:p>
            <a:r>
              <a:rPr lang="ru-RU" sz="2400" dirty="0" smtClean="0">
                <a:solidFill>
                  <a:srgbClr val="001C54"/>
                </a:solidFill>
              </a:rPr>
              <a:t>- бережно относиться к имуществу  и школьным  </a:t>
            </a:r>
          </a:p>
          <a:p>
            <a:pPr>
              <a:buNone/>
            </a:pPr>
            <a:r>
              <a:rPr lang="ru-RU" sz="2400" dirty="0" smtClean="0">
                <a:solidFill>
                  <a:srgbClr val="001C54"/>
                </a:solidFill>
              </a:rPr>
              <a:t>        принадлежностям в детском доме   и в школе;</a:t>
            </a:r>
          </a:p>
          <a:p>
            <a:r>
              <a:rPr lang="ru-RU" sz="2400" dirty="0" smtClean="0">
                <a:solidFill>
                  <a:srgbClr val="001C54"/>
                </a:solidFill>
              </a:rPr>
              <a:t> - уважать старших и друг друга;</a:t>
            </a:r>
          </a:p>
          <a:p>
            <a:r>
              <a:rPr lang="ru-RU" sz="2400" dirty="0" smtClean="0">
                <a:solidFill>
                  <a:srgbClr val="001C54"/>
                </a:solidFill>
              </a:rPr>
              <a:t> - уважать взгляды, свободу и интересы других людей;</a:t>
            </a:r>
          </a:p>
          <a:p>
            <a:r>
              <a:rPr lang="ru-RU" sz="2400" dirty="0" smtClean="0">
                <a:solidFill>
                  <a:srgbClr val="001C54"/>
                </a:solidFill>
              </a:rPr>
              <a:t> - ходить опрятными, аккуратными; </a:t>
            </a:r>
          </a:p>
          <a:p>
            <a:r>
              <a:rPr lang="ru-RU" sz="2400" dirty="0" smtClean="0">
                <a:solidFill>
                  <a:srgbClr val="001C54"/>
                </a:solidFill>
              </a:rPr>
              <a:t> - выполнять все  поручения, в том числе и</a:t>
            </a:r>
          </a:p>
          <a:p>
            <a:pPr>
              <a:buNone/>
            </a:pPr>
            <a:r>
              <a:rPr lang="ru-RU" sz="2400" dirty="0" smtClean="0">
                <a:solidFill>
                  <a:srgbClr val="001C54"/>
                </a:solidFill>
              </a:rPr>
              <a:t>         домашнее  задание   без всяких отговорок.</a:t>
            </a:r>
          </a:p>
          <a:p>
            <a:endParaRPr lang="ru-RU" sz="2400" dirty="0"/>
          </a:p>
        </p:txBody>
      </p:sp>
      <p:pic>
        <p:nvPicPr>
          <p:cNvPr id="5" name="Picture 2" descr="C:\Documents and Settings\Наталья\Мои документы\Мои рисунки\pic01.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286644" y="3857401"/>
            <a:ext cx="2252236" cy="300059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6000"/>
                            </p:stCondLst>
                            <p:childTnLst>
                              <p:par>
                                <p:cTn id="15" presetID="2"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3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3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9000"/>
                            </p:stCondLst>
                            <p:childTnLst>
                              <p:par>
                                <p:cTn id="20" presetID="2" presetClass="entr" presetSubtype="4"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3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3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12000"/>
                            </p:stCondLst>
                            <p:childTnLst>
                              <p:par>
                                <p:cTn id="25" presetID="2" presetClass="entr" presetSubtype="4"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3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3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15000"/>
                            </p:stCondLst>
                            <p:childTnLst>
                              <p:par>
                                <p:cTn id="30" presetID="2" presetClass="entr" presetSubtype="4" fill="hold" grpId="0"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additive="base">
                                        <p:cTn id="32" dur="3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3" dur="3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8000"/>
                            </p:stCondLst>
                            <p:childTnLst>
                              <p:par>
                                <p:cTn id="35" presetID="2" presetClass="entr" presetSubtype="4" fill="hold" grpId="0"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3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3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21000"/>
                            </p:stCondLst>
                            <p:childTnLst>
                              <p:par>
                                <p:cTn id="40" presetID="2" presetClass="entr" presetSubtype="4" fill="hold" grpId="0" nodeType="after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additive="base">
                                        <p:cTn id="42" dur="3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3" dur="3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24000"/>
                            </p:stCondLst>
                            <p:childTnLst>
                              <p:par>
                                <p:cTn id="45" presetID="2" presetClass="entr" presetSubtype="4" fill="hold" grpId="0" nodeType="after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3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8" dur="3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49" fill="hold">
                            <p:stCondLst>
                              <p:cond delay="27000"/>
                            </p:stCondLst>
                            <p:childTnLst>
                              <p:par>
                                <p:cTn id="50" presetID="2" presetClass="entr" presetSubtype="4" fill="hold" grpId="0" nodeType="after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 calcmode="lin" valueType="num">
                                      <p:cBhvr additive="base">
                                        <p:cTn id="52" dur="3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3" dur="30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par>
                          <p:cTn id="54" fill="hold">
                            <p:stCondLst>
                              <p:cond delay="30000"/>
                            </p:stCondLst>
                            <p:childTnLst>
                              <p:par>
                                <p:cTn id="55" presetID="2" presetClass="entr" presetSubtype="4" fill="hold" grpId="0" nodeType="after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 calcmode="lin" valueType="num">
                                      <p:cBhvr additive="base">
                                        <p:cTn id="57" dur="3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8" dur="3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par>
                          <p:cTn id="59" fill="hold">
                            <p:stCondLst>
                              <p:cond delay="33000"/>
                            </p:stCondLst>
                            <p:childTnLst>
                              <p:par>
                                <p:cTn id="60" presetID="2" presetClass="entr" presetSubtype="4" fill="hold" grpId="0" nodeType="after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 calcmode="lin" valueType="num">
                                      <p:cBhvr additive="base">
                                        <p:cTn id="62" dur="3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3" dur="30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3" name="Содержимое 2"/>
          <p:cNvSpPr>
            <a:spLocks noGrp="1"/>
          </p:cNvSpPr>
          <p:nvPr>
            <p:ph idx="1"/>
          </p:nvPr>
        </p:nvSpPr>
        <p:spPr>
          <a:xfrm>
            <a:off x="500034" y="357166"/>
            <a:ext cx="8229600" cy="2114552"/>
          </a:xfrm>
        </p:spPr>
        <p:txBody>
          <a:bodyPr>
            <a:normAutofit/>
          </a:bodyPr>
          <a:lstStyle/>
          <a:p>
            <a:pPr algn="ctr">
              <a:buNone/>
            </a:pPr>
            <a:r>
              <a:rPr lang="ru-RU" sz="5400" b="1" dirty="0" smtClean="0">
                <a:solidFill>
                  <a:srgbClr val="C00000"/>
                </a:solidFill>
              </a:rPr>
              <a:t>ХУДО ТОМУ, КТО ДОБРА НЕ ДЕЛАЕТ НИКОМУ!</a:t>
            </a:r>
          </a:p>
          <a:p>
            <a:pPr algn="ctr"/>
            <a:endParaRPr lang="ru-RU" sz="5400" b="1" dirty="0">
              <a:solidFill>
                <a:srgbClr val="C00000"/>
              </a:solidFill>
            </a:endParaRPr>
          </a:p>
        </p:txBody>
      </p:sp>
      <p:pic>
        <p:nvPicPr>
          <p:cNvPr id="1026" name="Picture 2" descr="C:\Users\dns\Desktop\pic_11-06-01_1.JPG"/>
          <p:cNvPicPr>
            <a:picLocks noChangeAspect="1" noChangeArrowheads="1"/>
          </p:cNvPicPr>
          <p:nvPr/>
        </p:nvPicPr>
        <p:blipFill>
          <a:blip r:embed="rId3"/>
          <a:srcRect/>
          <a:stretch>
            <a:fillRect/>
          </a:stretch>
        </p:blipFill>
        <p:spPr bwMode="auto">
          <a:xfrm>
            <a:off x="1643042" y="2000240"/>
            <a:ext cx="6096043" cy="457203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3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3" name="Содержимое 2"/>
          <p:cNvSpPr>
            <a:spLocks noGrp="1"/>
          </p:cNvSpPr>
          <p:nvPr>
            <p:ph idx="1"/>
          </p:nvPr>
        </p:nvSpPr>
        <p:spPr>
          <a:xfrm>
            <a:off x="642910" y="2571744"/>
            <a:ext cx="8229600" cy="1400172"/>
          </a:xfrm>
        </p:spPr>
        <p:txBody>
          <a:bodyPr>
            <a:normAutofit/>
          </a:bodyPr>
          <a:lstStyle/>
          <a:p>
            <a:pPr algn="ctr">
              <a:buNone/>
            </a:pPr>
            <a:r>
              <a:rPr lang="ru-RU" sz="5400" b="1" dirty="0" smtClean="0">
                <a:solidFill>
                  <a:srgbClr val="C00000"/>
                </a:solidFill>
              </a:rPr>
              <a:t>СПАСИБО ЗА ВНИМАНИЕ!</a:t>
            </a:r>
            <a:endParaRPr lang="ru-RU" sz="5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3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2" name="Заголовок 1"/>
          <p:cNvSpPr>
            <a:spLocks noGrp="1"/>
          </p:cNvSpPr>
          <p:nvPr>
            <p:ph type="title"/>
          </p:nvPr>
        </p:nvSpPr>
        <p:spPr>
          <a:xfrm>
            <a:off x="0" y="0"/>
            <a:ext cx="9144000" cy="1417638"/>
          </a:xfrm>
        </p:spPr>
        <p:txBody>
          <a:bodyPr>
            <a:noAutofit/>
          </a:bodyPr>
          <a:lstStyle/>
          <a:p>
            <a:r>
              <a:rPr lang="ru-RU" b="1" dirty="0" smtClean="0">
                <a:solidFill>
                  <a:srgbClr val="C00000"/>
                </a:solidFill>
                <a:effectLst>
                  <a:outerShdw blurRad="38100" dist="38100" dir="2700000" algn="tl">
                    <a:srgbClr val="000000"/>
                  </a:outerShdw>
                </a:effectLst>
              </a:rPr>
              <a:t>Всеобщая </a:t>
            </a:r>
            <a:r>
              <a:rPr lang="ru-RU" b="1" dirty="0" smtClean="0">
                <a:solidFill>
                  <a:srgbClr val="C00000"/>
                </a:solidFill>
                <a:effectLst>
                  <a:outerShdw blurRad="38100" dist="38100" dir="2700000" algn="tl">
                    <a:srgbClr val="000000"/>
                  </a:outerShdw>
                </a:effectLst>
                <a:latin typeface="+mn-lt"/>
              </a:rPr>
              <a:t>декларация</a:t>
            </a:r>
            <a:r>
              <a:rPr lang="ru-RU" b="1" dirty="0" smtClean="0">
                <a:solidFill>
                  <a:srgbClr val="C00000"/>
                </a:solidFill>
                <a:effectLst>
                  <a:outerShdw blurRad="38100" dist="38100" dir="2700000" algn="tl">
                    <a:srgbClr val="000000"/>
                  </a:outerShdw>
                </a:effectLst>
              </a:rPr>
              <a:t> прав человека</a:t>
            </a:r>
            <a:endParaRPr lang="ru-RU" dirty="0">
              <a:solidFill>
                <a:srgbClr val="C00000"/>
              </a:solidFill>
            </a:endParaRPr>
          </a:p>
        </p:txBody>
      </p:sp>
      <p:pic>
        <p:nvPicPr>
          <p:cNvPr id="5" name="Picture 4" descr="Декларация"/>
          <p:cNvPicPr>
            <a:picLocks noChangeAspect="1" noChangeArrowheads="1"/>
          </p:cNvPicPr>
          <p:nvPr/>
        </p:nvPicPr>
        <p:blipFill>
          <a:blip r:embed="rId3">
            <a:clrChange>
              <a:clrFrom>
                <a:srgbClr val="FFF8DC"/>
              </a:clrFrom>
              <a:clrTo>
                <a:srgbClr val="FFF8DC">
                  <a:alpha val="0"/>
                </a:srgbClr>
              </a:clrTo>
            </a:clrChange>
          </a:blip>
          <a:srcRect/>
          <a:stretch>
            <a:fillRect/>
          </a:stretch>
        </p:blipFill>
        <p:spPr bwMode="auto">
          <a:xfrm rot="20742674">
            <a:off x="-425831" y="1863464"/>
            <a:ext cx="3365776" cy="3365775"/>
          </a:xfrm>
          <a:prstGeom prst="rect">
            <a:avLst/>
          </a:prstGeom>
          <a:noFill/>
          <a:ln w="9525">
            <a:noFill/>
            <a:miter lim="800000"/>
            <a:headEnd/>
            <a:tailEnd/>
          </a:ln>
        </p:spPr>
      </p:pic>
      <p:sp>
        <p:nvSpPr>
          <p:cNvPr id="7" name="Rectangle 3"/>
          <p:cNvSpPr>
            <a:spLocks noGrp="1" noChangeArrowheads="1"/>
          </p:cNvSpPr>
          <p:nvPr>
            <p:ph idx="1"/>
          </p:nvPr>
        </p:nvSpPr>
        <p:spPr>
          <a:xfrm>
            <a:off x="2214546" y="1571612"/>
            <a:ext cx="6572296" cy="4572032"/>
          </a:xfrm>
        </p:spPr>
        <p:txBody>
          <a:bodyPr>
            <a:normAutofit fontScale="92500"/>
          </a:bodyPr>
          <a:lstStyle/>
          <a:p>
            <a:pPr algn="just" eaLnBrk="1" hangingPunct="1"/>
            <a:r>
              <a:rPr lang="ru-RU" sz="2400" b="1" dirty="0" smtClean="0">
                <a:solidFill>
                  <a:srgbClr val="002060"/>
                </a:solidFill>
              </a:rPr>
              <a:t>Всеобщая декларация прав человека принята на </a:t>
            </a:r>
            <a:r>
              <a:rPr lang="ru-RU" sz="2400" b="1" dirty="0" smtClean="0">
                <a:solidFill>
                  <a:srgbClr val="C00000"/>
                </a:solidFill>
              </a:rPr>
              <a:t>Генеральной Ассамблее ООН 10 декабря 1948 г</a:t>
            </a:r>
            <a:r>
              <a:rPr lang="ru-RU" sz="2400" b="1" dirty="0" smtClean="0">
                <a:solidFill>
                  <a:srgbClr val="002060"/>
                </a:solidFill>
              </a:rPr>
              <a:t>. Теперь этот день (10 декабря) отмечается во многих странах как День прав человека. Провозглашенные во Всеобщей декларации права человека носят всеобщий характер, т. е. относятся ко всем людям независимо от их возраста: как к взрослым, так и к детям. </a:t>
            </a:r>
          </a:p>
          <a:p>
            <a:pPr algn="just" eaLnBrk="1" hangingPunct="1"/>
            <a:r>
              <a:rPr lang="ru-RU" sz="2400" b="1" dirty="0" smtClean="0">
                <a:solidFill>
                  <a:srgbClr val="C00000"/>
                </a:solidFill>
              </a:rPr>
              <a:t>Всеобщая декларация прав человека </a:t>
            </a:r>
            <a:r>
              <a:rPr lang="ru-RU" sz="2400" b="1" dirty="0" smtClean="0">
                <a:solidFill>
                  <a:srgbClr val="002060"/>
                </a:solidFill>
              </a:rPr>
              <a:t>– это образец справедливого отношения к человеку для всех стран и народов и призвание всех государств мира признать эти права и обеспечить их для своих граждан.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2" presetClass="entr" presetSubtype="4"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30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6000"/>
                            </p:stCondLst>
                            <p:childTnLst>
                              <p:par>
                                <p:cTn id="15" presetID="2" presetClass="entr" presetSubtype="4" fill="hold" grpId="0" nodeType="after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30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8" dur="30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2" name="Заголовок 1"/>
          <p:cNvSpPr>
            <a:spLocks noGrp="1"/>
          </p:cNvSpPr>
          <p:nvPr>
            <p:ph type="title"/>
          </p:nvPr>
        </p:nvSpPr>
        <p:spPr>
          <a:xfrm>
            <a:off x="785786" y="285728"/>
            <a:ext cx="8015286" cy="571500"/>
          </a:xfrm>
        </p:spPr>
        <p:txBody>
          <a:bodyPr>
            <a:noAutofit/>
          </a:bodyPr>
          <a:lstStyle/>
          <a:p>
            <a:r>
              <a:rPr lang="ru-RU" sz="3600" b="1" dirty="0" smtClean="0">
                <a:solidFill>
                  <a:srgbClr val="C00000"/>
                </a:solidFill>
              </a:rPr>
              <a:t>Жизнь детей в разных странах мира</a:t>
            </a:r>
            <a:endParaRPr lang="ru-RU" sz="3600" b="1" dirty="0">
              <a:solidFill>
                <a:srgbClr val="C00000"/>
              </a:solidFill>
            </a:endParaRPr>
          </a:p>
        </p:txBody>
      </p:sp>
      <p:pic>
        <p:nvPicPr>
          <p:cNvPr id="4" name="Picture 16" descr="12b"/>
          <p:cNvPicPr>
            <a:picLocks noChangeAspect="1" noChangeArrowheads="1"/>
          </p:cNvPicPr>
          <p:nvPr/>
        </p:nvPicPr>
        <p:blipFill>
          <a:blip r:embed="rId3"/>
          <a:srcRect/>
          <a:stretch>
            <a:fillRect/>
          </a:stretch>
        </p:blipFill>
        <p:spPr bwMode="auto">
          <a:xfrm>
            <a:off x="428596" y="1071546"/>
            <a:ext cx="4206436" cy="4976808"/>
          </a:xfrm>
          <a:prstGeom prst="rect">
            <a:avLst/>
          </a:prstGeom>
          <a:noFill/>
          <a:ln w="9525">
            <a:noFill/>
            <a:miter lim="800000"/>
            <a:headEnd/>
            <a:tailEnd/>
          </a:ln>
        </p:spPr>
      </p:pic>
      <p:pic>
        <p:nvPicPr>
          <p:cNvPr id="7" name="Picture 7" descr="Child_Labor07_10_08_0"/>
          <p:cNvPicPr>
            <a:picLocks noChangeAspect="1" noChangeArrowheads="1"/>
          </p:cNvPicPr>
          <p:nvPr/>
        </p:nvPicPr>
        <p:blipFill>
          <a:blip r:embed="rId4"/>
          <a:srcRect/>
          <a:stretch>
            <a:fillRect/>
          </a:stretch>
        </p:blipFill>
        <p:spPr bwMode="auto">
          <a:xfrm>
            <a:off x="4572000" y="1071546"/>
            <a:ext cx="4091320" cy="4929222"/>
          </a:xfrm>
          <a:prstGeom prst="rect">
            <a:avLst/>
          </a:prstGeom>
          <a:noFill/>
          <a:ln w="9525">
            <a:noFill/>
            <a:miter lim="800000"/>
            <a:headEnd/>
            <a:tailEnd/>
          </a:ln>
        </p:spPr>
      </p:pic>
      <p:pic>
        <p:nvPicPr>
          <p:cNvPr id="5" name="Picture 14" descr="kalin_sick"/>
          <p:cNvPicPr>
            <a:picLocks noGrp="1" noChangeAspect="1" noChangeArrowheads="1"/>
          </p:cNvPicPr>
          <p:nvPr>
            <p:ph idx="1"/>
          </p:nvPr>
        </p:nvPicPr>
        <p:blipFill>
          <a:blip r:embed="rId5"/>
          <a:srcRect/>
          <a:stretch>
            <a:fillRect/>
          </a:stretch>
        </p:blipFill>
        <p:spPr bwMode="auto">
          <a:xfrm>
            <a:off x="2029484" y="857232"/>
            <a:ext cx="5329014" cy="5572164"/>
          </a:xfrm>
          <a:prstGeom prst="rect">
            <a:avLst/>
          </a:prstGeom>
          <a:noFill/>
          <a:ln w="9525">
            <a:noFill/>
            <a:miter lim="800000"/>
            <a:headEnd/>
            <a:tailEnd/>
          </a:ln>
        </p:spPr>
      </p:pic>
      <p:pic>
        <p:nvPicPr>
          <p:cNvPr id="6" name="Picture 6" descr="ALeqM5jGfJZWAqUq2OrOQT0xBivHBDSjVw"/>
          <p:cNvPicPr>
            <a:picLocks noChangeAspect="1" noChangeArrowheads="1"/>
          </p:cNvPicPr>
          <p:nvPr/>
        </p:nvPicPr>
        <p:blipFill>
          <a:blip r:embed="rId6"/>
          <a:srcRect/>
          <a:stretch>
            <a:fillRect/>
          </a:stretch>
        </p:blipFill>
        <p:spPr bwMode="auto">
          <a:xfrm>
            <a:off x="357158" y="857232"/>
            <a:ext cx="8501122" cy="55969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8"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3000"/>
                                        <p:tgtEl>
                                          <p:spTgt spid="4"/>
                                        </p:tgtEl>
                                      </p:cBhvr>
                                    </p:animEffect>
                                  </p:childTnLst>
                                </p:cTn>
                              </p:par>
                            </p:childTnLst>
                          </p:cTn>
                        </p:par>
                        <p:par>
                          <p:cTn id="13" fill="hold">
                            <p:stCondLst>
                              <p:cond delay="6000"/>
                            </p:stCondLst>
                            <p:childTnLst>
                              <p:par>
                                <p:cTn id="14" presetID="8"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amond(in)">
                                      <p:cBhvr>
                                        <p:cTn id="16" dur="3000"/>
                                        <p:tgtEl>
                                          <p:spTgt spid="7"/>
                                        </p:tgtEl>
                                      </p:cBhvr>
                                    </p:animEffect>
                                  </p:childTnLst>
                                </p:cTn>
                              </p:par>
                            </p:childTnLst>
                          </p:cTn>
                        </p:par>
                        <p:par>
                          <p:cTn id="17" fill="hold">
                            <p:stCondLst>
                              <p:cond delay="9000"/>
                            </p:stCondLst>
                            <p:childTnLst>
                              <p:par>
                                <p:cTn id="18" presetID="8"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amond(in)">
                                      <p:cBhvr>
                                        <p:cTn id="20" dur="3000"/>
                                        <p:tgtEl>
                                          <p:spTgt spid="5"/>
                                        </p:tgtEl>
                                      </p:cBhvr>
                                    </p:animEffect>
                                  </p:childTnLst>
                                </p:cTn>
                              </p:par>
                            </p:childTnLst>
                          </p:cTn>
                        </p:par>
                        <p:par>
                          <p:cTn id="21" fill="hold">
                            <p:stCondLst>
                              <p:cond delay="12000"/>
                            </p:stCondLst>
                            <p:childTnLst>
                              <p:par>
                                <p:cTn id="22" presetID="8" presetClass="entr" presetSubtype="16"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amond(in)">
                                      <p:cBhvr>
                                        <p:cTn id="24"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6" name="Rectangle 2"/>
          <p:cNvSpPr>
            <a:spLocks noGrp="1" noChangeArrowheads="1"/>
          </p:cNvSpPr>
          <p:nvPr>
            <p:ph type="title"/>
          </p:nvPr>
        </p:nvSpPr>
        <p:spPr>
          <a:xfrm>
            <a:off x="304800" y="0"/>
            <a:ext cx="8839200" cy="1143000"/>
          </a:xfrm>
        </p:spPr>
        <p:txBody>
          <a:bodyPr/>
          <a:lstStyle/>
          <a:p>
            <a:pPr algn="ctr" eaLnBrk="1" hangingPunct="1">
              <a:defRPr/>
            </a:pPr>
            <a:r>
              <a:rPr lang="ru-RU" b="1" dirty="0" smtClean="0">
                <a:solidFill>
                  <a:srgbClr val="C00000"/>
                </a:solidFill>
                <a:effectLst>
                  <a:outerShdw blurRad="38100" dist="38100" dir="2700000" algn="tl">
                    <a:srgbClr val="000000"/>
                  </a:outerShdw>
                </a:effectLst>
              </a:rPr>
              <a:t>Конвенция о правах ребенка</a:t>
            </a:r>
          </a:p>
        </p:txBody>
      </p:sp>
      <p:sp>
        <p:nvSpPr>
          <p:cNvPr id="7" name="Rectangle 3"/>
          <p:cNvSpPr>
            <a:spLocks noGrp="1" noChangeArrowheads="1"/>
          </p:cNvSpPr>
          <p:nvPr>
            <p:ph idx="1"/>
          </p:nvPr>
        </p:nvSpPr>
        <p:spPr>
          <a:xfrm>
            <a:off x="2714612" y="1285860"/>
            <a:ext cx="6143636" cy="5072098"/>
          </a:xfrm>
        </p:spPr>
        <p:txBody>
          <a:bodyPr>
            <a:normAutofit fontScale="92500"/>
          </a:bodyPr>
          <a:lstStyle/>
          <a:p>
            <a:pPr algn="just" eaLnBrk="1" hangingPunct="1">
              <a:lnSpc>
                <a:spcPct val="80000"/>
              </a:lnSpc>
            </a:pPr>
            <a:r>
              <a:rPr lang="ru-RU" sz="2400" b="1" dirty="0" smtClean="0">
                <a:solidFill>
                  <a:srgbClr val="001C54"/>
                </a:solidFill>
              </a:rPr>
              <a:t>В 1959 г. Генеральная Ассамблея ООН приняла Декларацию прав ребенка, которой призывает все страны мира проявить особую заботу о детях, признавать и защищать их права.</a:t>
            </a:r>
          </a:p>
          <a:p>
            <a:pPr algn="just" eaLnBrk="1" hangingPunct="1">
              <a:lnSpc>
                <a:spcPct val="80000"/>
              </a:lnSpc>
              <a:buNone/>
            </a:pPr>
            <a:r>
              <a:rPr lang="ru-RU" sz="2400" b="1" dirty="0" smtClean="0">
                <a:solidFill>
                  <a:srgbClr val="001C54"/>
                </a:solidFill>
              </a:rPr>
              <a:t> </a:t>
            </a:r>
          </a:p>
          <a:p>
            <a:pPr algn="just" eaLnBrk="1" hangingPunct="1">
              <a:lnSpc>
                <a:spcPct val="80000"/>
              </a:lnSpc>
            </a:pPr>
            <a:r>
              <a:rPr lang="ru-RU" sz="2400" b="1" dirty="0" smtClean="0">
                <a:solidFill>
                  <a:srgbClr val="001C54"/>
                </a:solidFill>
              </a:rPr>
              <a:t>Ровно через 30 лет после принятия этой Декларации</a:t>
            </a:r>
            <a:r>
              <a:rPr lang="ru-RU" sz="2400" b="1" dirty="0" smtClean="0"/>
              <a:t>, </a:t>
            </a:r>
            <a:r>
              <a:rPr lang="ru-RU" sz="2400" b="1" dirty="0" smtClean="0">
                <a:solidFill>
                  <a:srgbClr val="FF0000"/>
                </a:solidFill>
              </a:rPr>
              <a:t>20 ноября 1989 г.</a:t>
            </a:r>
            <a:r>
              <a:rPr lang="ru-RU" sz="2400" b="1" dirty="0" smtClean="0"/>
              <a:t> </a:t>
            </a:r>
            <a:r>
              <a:rPr lang="ru-RU" sz="2400" b="1" dirty="0" smtClean="0">
                <a:solidFill>
                  <a:srgbClr val="001C54"/>
                </a:solidFill>
              </a:rPr>
              <a:t>была принята</a:t>
            </a:r>
            <a:r>
              <a:rPr lang="ru-RU" sz="2400" b="1" dirty="0" smtClean="0"/>
              <a:t> </a:t>
            </a:r>
            <a:r>
              <a:rPr lang="ru-RU" sz="2400" b="1" dirty="0" smtClean="0">
                <a:solidFill>
                  <a:srgbClr val="FF0000"/>
                </a:solidFill>
              </a:rPr>
              <a:t>Конвенция о правах ребенка</a:t>
            </a:r>
            <a:r>
              <a:rPr lang="ru-RU" sz="2400" b="1" dirty="0" smtClean="0"/>
              <a:t>. </a:t>
            </a:r>
            <a:r>
              <a:rPr lang="ru-RU" sz="2400" b="1" dirty="0" smtClean="0">
                <a:solidFill>
                  <a:srgbClr val="001C54"/>
                </a:solidFill>
              </a:rPr>
              <a:t>Конвенция, как международный документ, отличается от Декларации тем, что Декларации являются призывами к народам и государствам соблюдать записанные в  них положения. А Конвенции, если они подписаны представителем государства, являются обязательством данного государства точно следовать этому международному договору.</a:t>
            </a:r>
            <a:r>
              <a:rPr lang="ru-RU" sz="2400" dirty="0" smtClean="0">
                <a:solidFill>
                  <a:srgbClr val="001C54"/>
                </a:solidFill>
              </a:rPr>
              <a:t> </a:t>
            </a:r>
          </a:p>
        </p:txBody>
      </p:sp>
      <p:pic>
        <p:nvPicPr>
          <p:cNvPr id="8" name="Picture 3" descr="901231237"/>
          <p:cNvPicPr>
            <a:picLocks noChangeAspect="1" noChangeArrowheads="1"/>
          </p:cNvPicPr>
          <p:nvPr/>
        </p:nvPicPr>
        <p:blipFill>
          <a:blip r:embed="rId3"/>
          <a:srcRect/>
          <a:stretch>
            <a:fillRect/>
          </a:stretch>
        </p:blipFill>
        <p:spPr bwMode="auto">
          <a:xfrm>
            <a:off x="285720" y="1785926"/>
            <a:ext cx="2500330" cy="398430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0" fill="hold"/>
                                        <p:tgtEl>
                                          <p:spTgt spid="6"/>
                                        </p:tgtEl>
                                        <p:attrNameLst>
                                          <p:attrName>ppt_x</p:attrName>
                                        </p:attrNameLst>
                                      </p:cBhvr>
                                      <p:tavLst>
                                        <p:tav tm="0">
                                          <p:val>
                                            <p:strVal val="#ppt_x"/>
                                          </p:val>
                                        </p:tav>
                                        <p:tav tm="100000">
                                          <p:val>
                                            <p:strVal val="#ppt_x"/>
                                          </p:val>
                                        </p:tav>
                                      </p:tavLst>
                                    </p:anim>
                                    <p:anim calcmode="lin" valueType="num">
                                      <p:cBhvr additive="base">
                                        <p:cTn id="8" dur="3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3000" fill="hold"/>
                                        <p:tgtEl>
                                          <p:spTgt spid="8"/>
                                        </p:tgtEl>
                                        <p:attrNameLst>
                                          <p:attrName>ppt_x</p:attrName>
                                        </p:attrNameLst>
                                      </p:cBhvr>
                                      <p:tavLst>
                                        <p:tav tm="0">
                                          <p:val>
                                            <p:strVal val="#ppt_x"/>
                                          </p:val>
                                        </p:tav>
                                        <p:tav tm="100000">
                                          <p:val>
                                            <p:strVal val="#ppt_x"/>
                                          </p:val>
                                        </p:tav>
                                      </p:tavLst>
                                    </p:anim>
                                    <p:anim calcmode="lin" valueType="num">
                                      <p:cBhvr additive="base">
                                        <p:cTn id="13" dur="30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6000"/>
                            </p:stCondLst>
                            <p:childTnLst>
                              <p:par>
                                <p:cTn id="15" presetID="2" presetClass="entr" presetSubtype="4" fill="hold" grpId="0" nodeType="after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 calcmode="lin" valueType="num">
                                      <p:cBhvr additive="base">
                                        <p:cTn id="17" dur="30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8" dur="30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9000"/>
                            </p:stCondLst>
                            <p:childTnLst>
                              <p:par>
                                <p:cTn id="20" presetID="2" presetClass="entr" presetSubtype="4" fill="hold" grpId="0" nodeType="after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 calcmode="lin" valueType="num">
                                      <p:cBhvr additive="base">
                                        <p:cTn id="22" dur="30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3" dur="30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12000"/>
                            </p:stCondLst>
                            <p:childTnLst>
                              <p:par>
                                <p:cTn id="25" presetID="2" presetClass="entr" presetSubtype="4" fill="hold" grpId="0" nodeType="after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 calcmode="lin" valueType="num">
                                      <p:cBhvr additive="base">
                                        <p:cTn id="27" dur="30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8" dur="30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2" name="Заголовок 1"/>
          <p:cNvSpPr>
            <a:spLocks noGrp="1"/>
          </p:cNvSpPr>
          <p:nvPr>
            <p:ph type="title"/>
          </p:nvPr>
        </p:nvSpPr>
        <p:spPr/>
        <p:txBody>
          <a:bodyPr>
            <a:normAutofit/>
          </a:bodyPr>
          <a:lstStyle/>
          <a:p>
            <a:r>
              <a:rPr lang="ru-RU" b="1" spc="150" dirty="0" smtClean="0">
                <a:ln w="11430"/>
                <a:solidFill>
                  <a:srgbClr val="C00000"/>
                </a:solidFill>
                <a:effectLst>
                  <a:outerShdw blurRad="25400" algn="tl" rotWithShape="0">
                    <a:srgbClr val="000000">
                      <a:alpha val="43000"/>
                    </a:srgbClr>
                  </a:outerShdw>
                </a:effectLst>
                <a:latin typeface="+mn-lt"/>
                <a:cs typeface="Times New Roman" pitchFamily="18" charset="0"/>
              </a:rPr>
              <a:t>Зачем нужна Конвенция?</a:t>
            </a:r>
            <a:endParaRPr lang="ru-RU" dirty="0">
              <a:solidFill>
                <a:srgbClr val="C00000"/>
              </a:solidFill>
              <a:latin typeface="+mn-lt"/>
            </a:endParaRPr>
          </a:p>
        </p:txBody>
      </p:sp>
      <p:sp>
        <p:nvSpPr>
          <p:cNvPr id="4" name="Содержимое 3"/>
          <p:cNvSpPr>
            <a:spLocks noGrp="1" noChangeArrowheads="1"/>
          </p:cNvSpPr>
          <p:nvPr>
            <p:ph idx="1"/>
          </p:nvPr>
        </p:nvSpPr>
        <p:spPr bwMode="auto">
          <a:xfrm>
            <a:off x="3643306" y="1357298"/>
            <a:ext cx="5072098" cy="3724096"/>
          </a:xfrm>
          <a:prstGeom prst="rect">
            <a:avLst/>
          </a:prstGeom>
          <a:noFill/>
          <a:ln w="9525">
            <a:noFill/>
            <a:miter lim="800000"/>
            <a:headEnd/>
            <a:tailEnd/>
          </a:ln>
        </p:spPr>
        <p:txBody>
          <a:bodyPr wrap="square">
            <a:spAutoFit/>
          </a:bodyPr>
          <a:lstStyle/>
          <a:p>
            <a:pPr algn="just">
              <a:buFont typeface="Wingdings" pitchFamily="2" charset="2"/>
              <a:buChar char="q"/>
            </a:pPr>
            <a:r>
              <a:rPr lang="ru-RU" sz="2000" dirty="0">
                <a:latin typeface="Times New Roman" pitchFamily="18" charset="0"/>
                <a:cs typeface="Times New Roman" pitchFamily="18" charset="0"/>
              </a:rPr>
              <a:t>	</a:t>
            </a:r>
            <a:r>
              <a:rPr lang="ru-RU" sz="2000" dirty="0">
                <a:solidFill>
                  <a:srgbClr val="001C54"/>
                </a:solidFill>
                <a:cs typeface="Times New Roman" pitchFamily="18" charset="0"/>
              </a:rPr>
              <a:t>Дети более уязвимы, чем взрослые, к условиям жизни.</a:t>
            </a:r>
          </a:p>
          <a:p>
            <a:pPr algn="just">
              <a:buFont typeface="Wingdings" pitchFamily="2" charset="2"/>
              <a:buChar char="q"/>
            </a:pPr>
            <a:r>
              <a:rPr lang="ru-RU" sz="2000" dirty="0">
                <a:solidFill>
                  <a:srgbClr val="001C54"/>
                </a:solidFill>
                <a:cs typeface="Times New Roman" pitchFamily="18" charset="0"/>
              </a:rPr>
              <a:t>	Дети более подвержены влиянию действий или бездействия правительств.</a:t>
            </a:r>
          </a:p>
          <a:p>
            <a:pPr algn="just">
              <a:buFont typeface="Wingdings" pitchFamily="2" charset="2"/>
              <a:buChar char="q"/>
            </a:pPr>
            <a:r>
              <a:rPr lang="ru-RU" sz="2000" dirty="0">
                <a:solidFill>
                  <a:srgbClr val="001C54"/>
                </a:solidFill>
                <a:cs typeface="Times New Roman" pitchFamily="18" charset="0"/>
              </a:rPr>
              <a:t>	Дети особенно уязвимы к эксплуатации и дурному обращению.</a:t>
            </a:r>
          </a:p>
          <a:p>
            <a:pPr algn="just">
              <a:buFont typeface="Wingdings" pitchFamily="2" charset="2"/>
              <a:buChar char="q"/>
            </a:pPr>
            <a:r>
              <a:rPr lang="ru-RU" sz="2000" dirty="0">
                <a:solidFill>
                  <a:srgbClr val="001C54"/>
                </a:solidFill>
                <a:cs typeface="Times New Roman" pitchFamily="18" charset="0"/>
              </a:rPr>
              <a:t>	Дети не голосуют, не имеют политического и экономического влияния. Слишком часто их голоса не слышны</a:t>
            </a:r>
            <a:r>
              <a:rPr lang="ru-RU" sz="2000" dirty="0" smtClean="0">
                <a:solidFill>
                  <a:srgbClr val="001C54"/>
                </a:solidFill>
                <a:cs typeface="Times New Roman" pitchFamily="18" charset="0"/>
              </a:rPr>
              <a:t>.</a:t>
            </a:r>
          </a:p>
          <a:p>
            <a:pPr algn="just">
              <a:buFont typeface="Wingdings" pitchFamily="2" charset="2"/>
              <a:buChar char="q"/>
            </a:pPr>
            <a:endParaRPr lang="ru-RU" sz="2000" dirty="0">
              <a:solidFill>
                <a:srgbClr val="001C54"/>
              </a:solidFill>
              <a:cs typeface="Times New Roman" pitchFamily="18" charset="0"/>
            </a:endParaRPr>
          </a:p>
        </p:txBody>
      </p:sp>
      <p:sp>
        <p:nvSpPr>
          <p:cNvPr id="5" name="Прямоугольник 4"/>
          <p:cNvSpPr>
            <a:spLocks noChangeArrowheads="1"/>
          </p:cNvSpPr>
          <p:nvPr/>
        </p:nvSpPr>
        <p:spPr bwMode="auto">
          <a:xfrm>
            <a:off x="1" y="5000625"/>
            <a:ext cx="9144000" cy="1384995"/>
          </a:xfrm>
          <a:prstGeom prst="rect">
            <a:avLst/>
          </a:prstGeom>
          <a:noFill/>
          <a:ln w="9525">
            <a:noFill/>
            <a:miter lim="800000"/>
            <a:headEnd/>
            <a:tailEnd/>
          </a:ln>
        </p:spPr>
        <p:txBody>
          <a:bodyPr wrap="square">
            <a:spAutoFit/>
          </a:bodyPr>
          <a:lstStyle/>
          <a:p>
            <a:pPr algn="ctr"/>
            <a:r>
              <a:rPr lang="ru-RU" sz="2400" b="1" dirty="0">
                <a:latin typeface="Times New Roman" pitchFamily="18" charset="0"/>
                <a:cs typeface="Times New Roman" pitchFamily="18" charset="0"/>
              </a:rPr>
              <a:t>	</a:t>
            </a:r>
            <a:r>
              <a:rPr lang="ru-RU" sz="2800" b="1" dirty="0">
                <a:solidFill>
                  <a:srgbClr val="C00000"/>
                </a:solidFill>
                <a:cs typeface="Times New Roman" pitchFamily="18" charset="0"/>
              </a:rPr>
              <a:t>Именно это служило основанием для разработки документа, направленного на обеспечение прав детей на Земле.</a:t>
            </a:r>
          </a:p>
        </p:txBody>
      </p:sp>
      <p:pic>
        <p:nvPicPr>
          <p:cNvPr id="6" name="Picture 2" descr="C:\Documents and Settings\Наталья\Мои документы\Мои рисунки\ef45a1b3ee50.jpg"/>
          <p:cNvPicPr>
            <a:picLocks noChangeAspect="1" noChangeArrowheads="1"/>
          </p:cNvPicPr>
          <p:nvPr/>
        </p:nvPicPr>
        <p:blipFill>
          <a:blip r:embed="rId3"/>
          <a:srcRect b="4444"/>
          <a:stretch>
            <a:fillRect/>
          </a:stretch>
        </p:blipFill>
        <p:spPr bwMode="auto">
          <a:xfrm>
            <a:off x="170174" y="1428736"/>
            <a:ext cx="3488574" cy="292895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8"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3000"/>
                                        <p:tgtEl>
                                          <p:spTgt spid="6"/>
                                        </p:tgtEl>
                                      </p:cBhvr>
                                    </p:animEffect>
                                  </p:childTnLst>
                                </p:cTn>
                              </p:par>
                            </p:childTnLst>
                          </p:cTn>
                        </p:par>
                        <p:par>
                          <p:cTn id="13" fill="hold">
                            <p:stCondLst>
                              <p:cond delay="6000"/>
                            </p:stCondLst>
                            <p:childTnLst>
                              <p:par>
                                <p:cTn id="14" presetID="2" presetClass="entr" presetSubtype="4"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additive="base">
                                        <p:cTn id="16" dur="3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7" dur="3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18" fill="hold">
                            <p:stCondLst>
                              <p:cond delay="9000"/>
                            </p:stCondLst>
                            <p:childTnLst>
                              <p:par>
                                <p:cTn id="19" presetID="2" presetClass="entr" presetSubtype="4" fill="hold" grpId="0" nodeType="after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additive="base">
                                        <p:cTn id="21" dur="3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2" dur="3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par>
                          <p:cTn id="23" fill="hold">
                            <p:stCondLst>
                              <p:cond delay="12000"/>
                            </p:stCondLst>
                            <p:childTnLst>
                              <p:par>
                                <p:cTn id="24" presetID="2" presetClass="entr" presetSubtype="4" fill="hold" grpId="0" nodeType="after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 calcmode="lin" valueType="num">
                                      <p:cBhvr additive="base">
                                        <p:cTn id="26" dur="3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7" dur="3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5000"/>
                            </p:stCondLst>
                            <p:childTnLst>
                              <p:par>
                                <p:cTn id="29" presetID="2" presetClass="entr" presetSubtype="4" fill="hold" grpId="0" nodeType="after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3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3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par>
                          <p:cTn id="33" fill="hold">
                            <p:stCondLst>
                              <p:cond delay="18000"/>
                            </p:stCondLst>
                            <p:childTnLst>
                              <p:par>
                                <p:cTn id="34" presetID="8" presetClass="entr" presetSubtype="16"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diamond(in)">
                                      <p:cBhvr>
                                        <p:cTn id="36"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pic>
        <p:nvPicPr>
          <p:cNvPr id="4" name="Picture 4" descr="1268482346_tochno"/>
          <p:cNvPicPr>
            <a:picLocks noGrp="1" noChangeAspect="1" noChangeArrowheads="1"/>
          </p:cNvPicPr>
          <p:nvPr>
            <p:ph idx="1"/>
          </p:nvPr>
        </p:nvPicPr>
        <p:blipFill>
          <a:blip r:embed="rId3"/>
          <a:srcRect/>
          <a:stretch>
            <a:fillRect/>
          </a:stretch>
        </p:blipFill>
        <p:spPr bwMode="auto">
          <a:xfrm rot="21149684">
            <a:off x="658389" y="1436509"/>
            <a:ext cx="3719102" cy="4856347"/>
          </a:xfrm>
          <a:prstGeom prst="rect">
            <a:avLst/>
          </a:prstGeom>
          <a:noFill/>
          <a:ln w="9525">
            <a:noFill/>
            <a:miter lim="800000"/>
            <a:headEnd/>
            <a:tailEnd/>
          </a:ln>
        </p:spPr>
      </p:pic>
      <p:sp>
        <p:nvSpPr>
          <p:cNvPr id="5" name="Rectangle 2"/>
          <p:cNvSpPr txBox="1">
            <a:spLocks noChangeArrowheads="1"/>
          </p:cNvSpPr>
          <p:nvPr/>
        </p:nvSpPr>
        <p:spPr>
          <a:xfrm>
            <a:off x="0" y="0"/>
            <a:ext cx="8537575" cy="1143000"/>
          </a:xfrm>
          <a:prstGeom prst="rect">
            <a:avLst/>
          </a:prstGeom>
        </p:spPr>
        <p:txBody>
          <a:bodyPr vert="horz" lIns="91440" tIns="45720" rIns="91440" bIns="45720" rtlCol="0" anchor="ctr">
            <a:normAutofit fontScale="9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rgbClr val="C00000"/>
                </a:solidFill>
                <a:effectLst>
                  <a:outerShdw blurRad="38100" dist="38100" dir="2700000" algn="tl">
                    <a:srgbClr val="000000"/>
                  </a:outerShdw>
                </a:effectLst>
                <a:uLnTx/>
                <a:uFillTx/>
                <a:latin typeface="+mj-lt"/>
                <a:ea typeface="+mj-ea"/>
                <a:cs typeface="+mj-cs"/>
              </a:rPr>
              <a:t>Чем отличается конвенция от декларации?</a:t>
            </a:r>
          </a:p>
        </p:txBody>
      </p:sp>
      <p:sp>
        <p:nvSpPr>
          <p:cNvPr id="6" name="Rectangle 3"/>
          <p:cNvSpPr txBox="1">
            <a:spLocks noChangeArrowheads="1"/>
          </p:cNvSpPr>
          <p:nvPr/>
        </p:nvSpPr>
        <p:spPr>
          <a:xfrm>
            <a:off x="4572000" y="1071546"/>
            <a:ext cx="4572000" cy="578645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ru-RU" sz="4000" b="1" i="0" u="none" strike="noStrike" kern="1200" cap="none" spc="0" normalizeH="0" baseline="0" noProof="0" dirty="0" smtClean="0">
                <a:ln>
                  <a:noFill/>
                </a:ln>
                <a:solidFill>
                  <a:srgbClr val="001C54"/>
                </a:solidFill>
                <a:effectLst/>
                <a:uLnTx/>
                <a:uFillTx/>
                <a:latin typeface="+mn-lt"/>
                <a:ea typeface="+mn-ea"/>
                <a:cs typeface="+mn-cs"/>
              </a:rPr>
              <a:t> "</a:t>
            </a:r>
            <a:r>
              <a:rPr kumimoji="0" lang="ru-RU" sz="4000" b="1" i="1" u="none" strike="noStrike" kern="1200" cap="none" spc="0" normalizeH="0" baseline="0" noProof="0" dirty="0" smtClean="0">
                <a:ln>
                  <a:noFill/>
                </a:ln>
                <a:solidFill>
                  <a:srgbClr val="001C54"/>
                </a:solidFill>
                <a:effectLst/>
                <a:uLnTx/>
                <a:uFillTx/>
                <a:latin typeface="+mn-lt"/>
                <a:ea typeface="+mn-ea"/>
                <a:cs typeface="+mn-cs"/>
              </a:rPr>
              <a:t>Декларация</a:t>
            </a:r>
            <a:r>
              <a:rPr kumimoji="0" lang="ru-RU" sz="4000" b="1" i="0" u="none" strike="noStrike" kern="1200" cap="none" spc="0" normalizeH="0" baseline="0" noProof="0" dirty="0" smtClean="0">
                <a:ln>
                  <a:noFill/>
                </a:ln>
                <a:solidFill>
                  <a:srgbClr val="001C54"/>
                </a:solidFill>
                <a:effectLst/>
                <a:uLnTx/>
                <a:uFillTx/>
                <a:latin typeface="+mn-lt"/>
                <a:ea typeface="+mn-ea"/>
                <a:cs typeface="+mn-cs"/>
              </a:rPr>
              <a:t>  – образец-призыв" </a:t>
            </a:r>
          </a:p>
          <a:p>
            <a:pPr marL="342900" marR="0" lvl="0" indent="-342900" algn="l" defTabSz="914400" rtl="0" eaLnBrk="1" fontAlgn="auto" latinLnBrk="0" hangingPunct="1">
              <a:lnSpc>
                <a:spcPct val="100000"/>
              </a:lnSpc>
              <a:spcBef>
                <a:spcPct val="20000"/>
              </a:spcBef>
              <a:spcAft>
                <a:spcPts val="0"/>
              </a:spcAft>
              <a:buClrTx/>
              <a:buSzTx/>
              <a:buFontTx/>
              <a:buNone/>
              <a:tabLst/>
              <a:defRPr/>
            </a:pPr>
            <a:endParaRPr kumimoji="0" lang="ru-RU" sz="4000" b="1" i="0" u="none" strike="noStrike" kern="1200" cap="none" spc="0" normalizeH="0" baseline="0" noProof="0" dirty="0" smtClean="0">
              <a:ln>
                <a:noFill/>
              </a:ln>
              <a:solidFill>
                <a:srgbClr val="001C54"/>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ru-RU" sz="4000" b="1" i="0" u="none" strike="noStrike" kern="1200" cap="none" spc="0" normalizeH="0" baseline="0" noProof="0" dirty="0" smtClean="0">
                <a:ln>
                  <a:noFill/>
                </a:ln>
                <a:solidFill>
                  <a:srgbClr val="001C54"/>
                </a:solidFill>
                <a:effectLst/>
                <a:uLnTx/>
                <a:uFillTx/>
                <a:latin typeface="+mn-lt"/>
                <a:ea typeface="+mn-ea"/>
                <a:cs typeface="+mn-cs"/>
              </a:rPr>
              <a:t> "</a:t>
            </a:r>
            <a:r>
              <a:rPr kumimoji="0" lang="ru-RU" sz="4000" b="1" i="1" u="none" strike="noStrike" kern="1200" cap="none" spc="0" normalizeH="0" baseline="0" noProof="0" dirty="0" smtClean="0">
                <a:ln>
                  <a:noFill/>
                </a:ln>
                <a:solidFill>
                  <a:srgbClr val="001C54"/>
                </a:solidFill>
                <a:effectLst/>
                <a:uLnTx/>
                <a:uFillTx/>
                <a:latin typeface="+mn-lt"/>
                <a:ea typeface="+mn-ea"/>
                <a:cs typeface="+mn-cs"/>
              </a:rPr>
              <a:t>Конвенция</a:t>
            </a:r>
            <a:r>
              <a:rPr kumimoji="0" lang="ru-RU" sz="4000" b="1" i="0" u="none" strike="noStrike" kern="1200" cap="none" spc="0" normalizeH="0" baseline="0" noProof="0" dirty="0" smtClean="0">
                <a:ln>
                  <a:noFill/>
                </a:ln>
                <a:solidFill>
                  <a:srgbClr val="001C54"/>
                </a:solidFill>
                <a:effectLst/>
                <a:uLnTx/>
                <a:uFillTx/>
                <a:latin typeface="+mn-lt"/>
                <a:ea typeface="+mn-ea"/>
                <a:cs typeface="+mn-cs"/>
              </a:rPr>
              <a:t> – договор, обязательный для выполнения"</a:t>
            </a:r>
            <a:r>
              <a:rPr kumimoji="0" lang="ru-RU" sz="3200" b="0" i="0" u="none" strike="noStrike" kern="1200" cap="none" spc="0" normalizeH="0" baseline="0" noProof="0" dirty="0" smtClean="0">
                <a:ln>
                  <a:noFill/>
                </a:ln>
                <a:solidFill>
                  <a:srgbClr val="001C54"/>
                </a:solidFill>
                <a:effectLst/>
                <a:uLnTx/>
                <a:uFillTx/>
                <a:latin typeface="+mn-lt"/>
                <a:ea typeface="+mn-ea"/>
                <a:cs typeface="+mn-cs"/>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 fill="hold"/>
                                        <p:tgtEl>
                                          <p:spTgt spid="5"/>
                                        </p:tgtEl>
                                        <p:attrNameLst>
                                          <p:attrName>ppt_x</p:attrName>
                                        </p:attrNameLst>
                                      </p:cBhvr>
                                      <p:tavLst>
                                        <p:tav tm="0">
                                          <p:val>
                                            <p:strVal val="#ppt_x"/>
                                          </p:val>
                                        </p:tav>
                                        <p:tav tm="100000">
                                          <p:val>
                                            <p:strVal val="#ppt_x"/>
                                          </p:val>
                                        </p:tav>
                                      </p:tavLst>
                                    </p:anim>
                                    <p:anim calcmode="lin" valueType="num">
                                      <p:cBhvr additive="base">
                                        <p:cTn id="8" dur="3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8"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3000"/>
                                        <p:tgtEl>
                                          <p:spTgt spid="4"/>
                                        </p:tgtEl>
                                      </p:cBhvr>
                                    </p:animEffect>
                                  </p:childTnLst>
                                </p:cTn>
                              </p:par>
                            </p:childTnLst>
                          </p:cTn>
                        </p:par>
                        <p:par>
                          <p:cTn id="13" fill="hold">
                            <p:stCondLst>
                              <p:cond delay="600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0" fill="hold"/>
                                        <p:tgtEl>
                                          <p:spTgt spid="6"/>
                                        </p:tgtEl>
                                        <p:attrNameLst>
                                          <p:attrName>ppt_x</p:attrName>
                                        </p:attrNameLst>
                                      </p:cBhvr>
                                      <p:tavLst>
                                        <p:tav tm="0">
                                          <p:val>
                                            <p:strVal val="#ppt_x"/>
                                          </p:val>
                                        </p:tav>
                                        <p:tav tm="100000">
                                          <p:val>
                                            <p:strVal val="#ppt_x"/>
                                          </p:val>
                                        </p:tav>
                                      </p:tavLst>
                                    </p:anim>
                                    <p:anim calcmode="lin" valueType="num">
                                      <p:cBhvr additive="base">
                                        <p:cTn id="17" dur="3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dns\Desktop\Рисунок2т.jpg"/>
          <p:cNvPicPr>
            <a:picLocks noChangeAspect="1" noChangeArrowheads="1"/>
          </p:cNvPicPr>
          <p:nvPr/>
        </p:nvPicPr>
        <p:blipFill>
          <a:blip r:embed="rId2"/>
          <a:srcRect l="21435" t="3125"/>
          <a:stretch>
            <a:fillRect/>
          </a:stretch>
        </p:blipFill>
        <p:spPr bwMode="auto">
          <a:xfrm>
            <a:off x="0" y="0"/>
            <a:ext cx="9448800" cy="6858000"/>
          </a:xfrm>
          <a:prstGeom prst="rect">
            <a:avLst/>
          </a:prstGeom>
          <a:noFill/>
        </p:spPr>
      </p:pic>
      <p:sp>
        <p:nvSpPr>
          <p:cNvPr id="2" name="Заголовок 1"/>
          <p:cNvSpPr>
            <a:spLocks noGrp="1"/>
          </p:cNvSpPr>
          <p:nvPr>
            <p:ph type="title"/>
          </p:nvPr>
        </p:nvSpPr>
        <p:spPr/>
        <p:txBody>
          <a:bodyPr/>
          <a:lstStyle/>
          <a:p>
            <a:endParaRPr lang="ru-RU"/>
          </a:p>
        </p:txBody>
      </p:sp>
      <p:pic>
        <p:nvPicPr>
          <p:cNvPr id="4" name="i-main-pic" descr="Картинка 37 из 1290"/>
          <p:cNvPicPr>
            <a:picLocks noGrp="1" noChangeAspect="1" noChangeArrowheads="1"/>
          </p:cNvPicPr>
          <p:nvPr>
            <p:ph idx="1"/>
          </p:nvPr>
        </p:nvPicPr>
        <p:blipFill>
          <a:blip r:embed="rId3"/>
          <a:srcRect/>
          <a:stretch>
            <a:fillRect/>
          </a:stretch>
        </p:blipFill>
        <p:spPr bwMode="auto">
          <a:xfrm>
            <a:off x="428596" y="357166"/>
            <a:ext cx="4143404" cy="6200819"/>
          </a:xfrm>
          <a:noFill/>
        </p:spPr>
      </p:pic>
      <p:pic>
        <p:nvPicPr>
          <p:cNvPr id="8" name="i-main-pic" descr="Картинка 37 из 1290"/>
          <p:cNvPicPr>
            <a:picLocks noChangeAspect="1" noChangeArrowheads="1"/>
          </p:cNvPicPr>
          <p:nvPr/>
        </p:nvPicPr>
        <p:blipFill>
          <a:blip r:embed="rId3"/>
          <a:srcRect/>
          <a:stretch>
            <a:fillRect/>
          </a:stretch>
        </p:blipFill>
        <p:spPr bwMode="auto">
          <a:xfrm>
            <a:off x="4572000" y="357166"/>
            <a:ext cx="4143436" cy="62008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3000"/>
                                        <p:tgtEl>
                                          <p:spTgt spid="4"/>
                                        </p:tgtEl>
                                      </p:cBhvr>
                                    </p:animEffect>
                                  </p:childTnLst>
                                </p:cTn>
                              </p:par>
                            </p:childTnLst>
                          </p:cTn>
                        </p:par>
                        <p:par>
                          <p:cTn id="8" fill="hold">
                            <p:stCondLst>
                              <p:cond delay="3000"/>
                            </p:stCondLst>
                            <p:childTnLst>
                              <p:par>
                                <p:cTn id="9" presetID="8"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amond(in)">
                                      <p:cBhvr>
                                        <p:cTn id="11"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862</TotalTime>
  <Words>854</Words>
  <Application>Microsoft Office PowerPoint</Application>
  <PresentationFormat>Экран (4:3)</PresentationFormat>
  <Paragraphs>93</Paragraphs>
  <Slides>33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Тема Office</vt:lpstr>
      <vt:lpstr>Слайд 1</vt:lpstr>
      <vt:lpstr>Конституция</vt:lpstr>
      <vt:lpstr>  Что записано в Конституции?  </vt:lpstr>
      <vt:lpstr>Всеобщая декларация прав человека</vt:lpstr>
      <vt:lpstr>Жизнь детей в разных странах мира</vt:lpstr>
      <vt:lpstr>Конвенция о правах ребенка</vt:lpstr>
      <vt:lpstr>Зачем нужна Конвенция?</vt:lpstr>
      <vt:lpstr>Слайд 8</vt:lpstr>
      <vt:lpstr>Слайд 9</vt:lpstr>
      <vt:lpstr>Статья 1</vt:lpstr>
      <vt:lpstr>Статья 2</vt:lpstr>
      <vt:lpstr>Слайд 12</vt:lpstr>
      <vt:lpstr>Слайд 13</vt:lpstr>
      <vt:lpstr>Слайд 14</vt:lpstr>
      <vt:lpstr>Слайд 15</vt:lpstr>
      <vt:lpstr>Слайд 16</vt:lpstr>
      <vt:lpstr>Слайд 17</vt:lpstr>
      <vt:lpstr>Статья 18</vt:lpstr>
      <vt:lpstr>Статьи 20,21</vt:lpstr>
      <vt:lpstr>Слайд 20</vt:lpstr>
      <vt:lpstr>Статья 33</vt:lpstr>
      <vt:lpstr>Слайд 22</vt:lpstr>
      <vt:lpstr>Статья 38</vt:lpstr>
      <vt:lpstr>Слайд 24</vt:lpstr>
      <vt:lpstr>Слайд 25</vt:lpstr>
      <vt:lpstr>Гражданская академия</vt:lpstr>
      <vt:lpstr>Гражданская академия</vt:lpstr>
      <vt:lpstr>Гражданская академия</vt:lpstr>
      <vt:lpstr>Гражданская академия</vt:lpstr>
      <vt:lpstr>ПОМНИТЕ,    ПОЛЬЗУЯСЬ   СВОИМИ   ПРАВАМИ,   НАДО   УВАЖАТЬ ПРАВА ДРУГИХ ЛЮДЕЙ!</vt:lpstr>
      <vt:lpstr>Обязанности детей</vt:lpstr>
      <vt:lpstr>Слайд 32</vt:lpstr>
      <vt:lpstr>Слайд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dns</dc:creator>
  <cp:lastModifiedBy>admin-pc</cp:lastModifiedBy>
  <cp:revision>80</cp:revision>
  <dcterms:created xsi:type="dcterms:W3CDTF">2011-11-08T09:19:54Z</dcterms:created>
  <dcterms:modified xsi:type="dcterms:W3CDTF">2019-02-21T10:39:26Z</dcterms:modified>
</cp:coreProperties>
</file>