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82" r:id="rId3"/>
    <p:sldId id="258" r:id="rId4"/>
    <p:sldId id="259" r:id="rId5"/>
    <p:sldId id="261" r:id="rId6"/>
    <p:sldId id="279" r:id="rId7"/>
    <p:sldId id="284" r:id="rId8"/>
    <p:sldId id="283" r:id="rId9"/>
    <p:sldId id="267" r:id="rId10"/>
    <p:sldId id="287" r:id="rId11"/>
    <p:sldId id="285" r:id="rId12"/>
    <p:sldId id="276" r:id="rId13"/>
    <p:sldId id="277" r:id="rId14"/>
    <p:sldId id="268" r:id="rId15"/>
    <p:sldId id="289" r:id="rId16"/>
    <p:sldId id="288" r:id="rId17"/>
    <p:sldId id="296" r:id="rId18"/>
    <p:sldId id="294" r:id="rId19"/>
    <p:sldId id="275" r:id="rId20"/>
    <p:sldId id="29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660"/>
  </p:normalViewPr>
  <p:slideViewPr>
    <p:cSldViewPr>
      <p:cViewPr>
        <p:scale>
          <a:sx n="88" d="100"/>
          <a:sy n="88" d="100"/>
        </p:scale>
        <p:origin x="-2304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plotArea>
      <c:layout>
        <c:manualLayout>
          <c:layoutTarget val="inner"/>
          <c:xMode val="edge"/>
          <c:yMode val="edge"/>
          <c:x val="0.10709317585301914"/>
          <c:y val="5.3085875984251962E-2"/>
          <c:w val="0.6275284888980589"/>
          <c:h val="0.781254166203755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 интересно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  <c:pt idx="3">
                  <c:v>4 класс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</c:v>
                </c:pt>
                <c:pt idx="1">
                  <c:v>44</c:v>
                </c:pt>
                <c:pt idx="2">
                  <c:v>37</c:v>
                </c:pt>
                <c:pt idx="3">
                  <c:v>51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Интересно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  <c:pt idx="3">
                  <c:v>4 класс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87</c:v>
                </c:pt>
                <c:pt idx="1">
                  <c:v>56</c:v>
                </c:pt>
                <c:pt idx="2">
                  <c:v>63</c:v>
                </c:pt>
                <c:pt idx="3">
                  <c:v>49</c:v>
                </c:pt>
              </c:numCache>
            </c:numRef>
          </c:val>
        </c:ser>
        <c:axId val="68164992"/>
        <c:axId val="68179072"/>
      </c:barChart>
      <c:catAx>
        <c:axId val="68164992"/>
        <c:scaling>
          <c:orientation val="minMax"/>
        </c:scaling>
        <c:axPos val="b"/>
        <c:tickLblPos val="nextTo"/>
        <c:crossAx val="68179072"/>
        <c:crosses val="autoZero"/>
        <c:auto val="1"/>
        <c:lblAlgn val="ctr"/>
        <c:lblOffset val="100"/>
      </c:catAx>
      <c:valAx>
        <c:axId val="68179072"/>
        <c:scaling>
          <c:orientation val="minMax"/>
        </c:scaling>
        <c:axPos val="l"/>
        <c:majorGridlines/>
        <c:numFmt formatCode="General" sourceLinked="1"/>
        <c:tickLblPos val="nextTo"/>
        <c:crossAx val="681649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483947928688789"/>
          <c:y val="0.20892956338184646"/>
          <c:w val="0.22436240077633268"/>
          <c:h val="0.5586249675961970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7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 интересно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5 класс</c:v>
                </c:pt>
                <c:pt idx="1">
                  <c:v>6 класс</c:v>
                </c:pt>
                <c:pt idx="2">
                  <c:v>7 класс</c:v>
                </c:pt>
                <c:pt idx="3">
                  <c:v>8 класс</c:v>
                </c:pt>
                <c:pt idx="4">
                  <c:v>9 класс</c:v>
                </c:pt>
                <c:pt idx="5">
                  <c:v>10 класс</c:v>
                </c:pt>
                <c:pt idx="6">
                  <c:v>11 класс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66</c:v>
                </c:pt>
                <c:pt idx="1">
                  <c:v>56</c:v>
                </c:pt>
                <c:pt idx="2">
                  <c:v>54</c:v>
                </c:pt>
                <c:pt idx="3">
                  <c:v>35</c:v>
                </c:pt>
                <c:pt idx="4">
                  <c:v>47</c:v>
                </c:pt>
                <c:pt idx="5">
                  <c:v>77</c:v>
                </c:pt>
                <c:pt idx="6">
                  <c:v>49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Интересно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5 класс</c:v>
                </c:pt>
                <c:pt idx="1">
                  <c:v>6 класс</c:v>
                </c:pt>
                <c:pt idx="2">
                  <c:v>7 класс</c:v>
                </c:pt>
                <c:pt idx="3">
                  <c:v>8 класс</c:v>
                </c:pt>
                <c:pt idx="4">
                  <c:v>9 класс</c:v>
                </c:pt>
                <c:pt idx="5">
                  <c:v>10 класс</c:v>
                </c:pt>
                <c:pt idx="6">
                  <c:v>11 класс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34</c:v>
                </c:pt>
                <c:pt idx="1">
                  <c:v>44</c:v>
                </c:pt>
                <c:pt idx="2">
                  <c:v>46</c:v>
                </c:pt>
                <c:pt idx="3">
                  <c:v>65</c:v>
                </c:pt>
                <c:pt idx="4">
                  <c:v>53</c:v>
                </c:pt>
                <c:pt idx="5">
                  <c:v>23</c:v>
                </c:pt>
                <c:pt idx="6">
                  <c:v>51</c:v>
                </c:pt>
              </c:numCache>
            </c:numRef>
          </c:val>
        </c:ser>
        <c:axId val="74276224"/>
        <c:axId val="75306112"/>
      </c:barChart>
      <c:catAx>
        <c:axId val="74276224"/>
        <c:scaling>
          <c:orientation val="minMax"/>
        </c:scaling>
        <c:axPos val="b"/>
        <c:tickLblPos val="nextTo"/>
        <c:crossAx val="75306112"/>
        <c:crosses val="autoZero"/>
        <c:auto val="1"/>
        <c:lblAlgn val="ctr"/>
        <c:lblOffset val="100"/>
      </c:catAx>
      <c:valAx>
        <c:axId val="75306112"/>
        <c:scaling>
          <c:orientation val="minMax"/>
        </c:scaling>
        <c:axPos val="l"/>
        <c:majorGridlines/>
        <c:numFmt formatCode="General" sourceLinked="1"/>
        <c:tickLblPos val="nextTo"/>
        <c:crossAx val="742762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817785454060751"/>
          <c:y val="0.25624785703570879"/>
          <c:w val="0.21373698544004524"/>
          <c:h val="0.1573699220675323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600"/>
            </a:pPr>
            <a:r>
              <a:rPr lang="ru-RU" sz="2600" dirty="0"/>
              <a:t>Как вы думаете, связаны ли как то другие </a:t>
            </a:r>
            <a:r>
              <a:rPr lang="ru-RU" sz="2600" dirty="0" smtClean="0"/>
              <a:t>предметы </a:t>
            </a:r>
            <a:r>
              <a:rPr lang="ru-RU" sz="2600" dirty="0"/>
              <a:t>и математика?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вы думаете, связаны ли как то другие предметя и математика?</c:v>
                </c:pt>
              </c:strCache>
            </c:strRef>
          </c:tx>
          <c:explosion val="25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9.9987614754823165E-2"/>
                  <c:y val="-0.1891774756508536"/>
                </c:manualLayout>
              </c:layout>
              <c:showPercent val="1"/>
            </c:dLbl>
            <c:dLbl>
              <c:idx val="1"/>
              <c:layout>
                <c:manualLayout>
                  <c:x val="9.5645410147172122E-2"/>
                  <c:y val="0.11206721629695465"/>
                </c:manualLayout>
              </c:layout>
              <c:showPercent val="1"/>
            </c:dLbl>
            <c:txPr>
              <a:bodyPr/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0.81</c:v>
                </c:pt>
                <c:pt idx="1">
                  <c:v>0.19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78433008577278096"/>
          <c:y val="0.37334547704576143"/>
          <c:w val="0.14256338298012303"/>
          <c:h val="0.26523306823933129"/>
        </c:manualLayout>
      </c:layout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solidFill>
      <a:schemeClr val="bg1"/>
    </a:solidFill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 algn="ctr">
            <a:defRPr sz="2600"/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Интересно ли вам на занятиях математикой?</c:v>
                </c:pt>
              </c:strCache>
            </c:strRef>
          </c:tx>
          <c:dLbls>
            <c:dLbl>
              <c:idx val="0"/>
              <c:layout>
                <c:manualLayout>
                  <c:x val="-0.16851070746989591"/>
                  <c:y val="-8.7631245443458003E-2"/>
                </c:manualLayout>
              </c:layout>
              <c:tx>
                <c:rich>
                  <a:bodyPr/>
                  <a:lstStyle/>
                  <a:p>
                    <a:pPr>
                      <a:defRPr sz="3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3200" b="1" dirty="0">
                        <a:latin typeface="Times New Roman" pitchFamily="18" charset="0"/>
                        <a:cs typeface="Times New Roman" pitchFamily="18" charset="0"/>
                      </a:rPr>
                      <a:t>64%</a:t>
                    </a:r>
                  </a:p>
                </c:rich>
              </c:tx>
              <c:spPr/>
              <c:showPercent val="1"/>
            </c:dLbl>
            <c:dLbl>
              <c:idx val="1"/>
              <c:layout>
                <c:manualLayout>
                  <c:x val="0.18932639808722876"/>
                  <c:y val="6.0242382483800858E-2"/>
                </c:manualLayout>
              </c:layout>
              <c:tx>
                <c:rich>
                  <a:bodyPr/>
                  <a:lstStyle/>
                  <a:p>
                    <a:pPr>
                      <a:defRPr sz="3200"/>
                    </a:pPr>
                    <a:r>
                      <a:rPr lang="en-US" sz="3200" b="1">
                        <a:latin typeface="Times New Roman" pitchFamily="18" charset="0"/>
                        <a:cs typeface="Times New Roman" pitchFamily="18" charset="0"/>
                      </a:rPr>
                      <a:t>36%</a:t>
                    </a:r>
                  </a:p>
                </c:rich>
              </c:tx>
              <c:spPr/>
              <c:showPercent val="1"/>
            </c:dLbl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Интересно</c:v>
                </c:pt>
                <c:pt idx="1">
                  <c:v>Неинтересно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64</c:v>
                </c:pt>
                <c:pt idx="1">
                  <c:v>36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65134615431013065"/>
          <c:y val="0.43183711256617624"/>
          <c:w val="0.33907852546703554"/>
          <c:h val="0.18929919532319997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0.21212</cdr:x>
      <cdr:y>0.17742</cdr:y>
    </cdr:from>
    <cdr:to>
      <cdr:x>0.36364</cdr:x>
      <cdr:y>0.41935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>
          <a:off x="1512168" y="792088"/>
          <a:ext cx="1080120" cy="108012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0.36364</cdr:x>
      <cdr:y>0.35484</cdr:y>
    </cdr:from>
    <cdr:to>
      <cdr:x>0.52525</cdr:x>
      <cdr:y>0.41935</cdr:y>
    </cdr:to>
    <cdr:sp macro="" textlink="">
      <cdr:nvSpPr>
        <cdr:cNvPr id="5" name="Прямая соединительная линия 4"/>
        <cdr:cNvSpPr/>
      </cdr:nvSpPr>
      <cdr:spPr>
        <a:xfrm xmlns:a="http://schemas.openxmlformats.org/drawingml/2006/main" flipV="1">
          <a:off x="2592288" y="1584176"/>
          <a:ext cx="1152128" cy="28803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0.52525</cdr:x>
      <cdr:y>0.35484</cdr:y>
    </cdr:from>
    <cdr:to>
      <cdr:x>0.68687</cdr:x>
      <cdr:y>0.46774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>
          <a:off x="3744416" y="1584176"/>
          <a:ext cx="1152128" cy="50405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0.14017</cdr:x>
      <cdr:y>0.28933</cdr:y>
    </cdr:from>
    <cdr:to>
      <cdr:x>0.72715</cdr:x>
      <cdr:y>0.69118</cdr:y>
    </cdr:to>
    <cdr:grpSp>
      <cdr:nvGrpSpPr>
        <cdr:cNvPr id="27" name="Группа 26"/>
        <cdr:cNvGrpSpPr/>
      </cdr:nvGrpSpPr>
      <cdr:grpSpPr>
        <a:xfrm xmlns:a="http://schemas.openxmlformats.org/drawingml/2006/main">
          <a:off x="1152093" y="1296134"/>
          <a:ext cx="4824539" cy="1800198"/>
          <a:chOff x="1152128" y="1368151"/>
          <a:chExt cx="4824536" cy="1728192"/>
        </a:xfrm>
      </cdr:grpSpPr>
      <cdr:sp macro="" textlink="">
        <cdr:nvSpPr>
          <cdr:cNvPr id="12" name="Прямая соединительная линия 11"/>
          <cdr:cNvSpPr/>
        </cdr:nvSpPr>
        <cdr:spPr>
          <a:xfrm xmlns:a="http://schemas.openxmlformats.org/drawingml/2006/main" flipV="1">
            <a:off x="1152128" y="2160239"/>
            <a:ext cx="720080" cy="432048"/>
          </a:xfrm>
          <a:prstGeom xmlns:a="http://schemas.openxmlformats.org/drawingml/2006/main" prst="line">
            <a:avLst/>
          </a:prstGeom>
        </cdr:spPr>
        <cdr:style>
          <a:lnRef xmlns:a="http://schemas.openxmlformats.org/drawingml/2006/main" idx="3">
            <a:schemeClr val="dk1"/>
          </a:lnRef>
          <a:fillRef xmlns:a="http://schemas.openxmlformats.org/drawingml/2006/main" idx="0">
            <a:schemeClr val="dk1"/>
          </a:fillRef>
          <a:effectRef xmlns:a="http://schemas.openxmlformats.org/drawingml/2006/main" idx="2">
            <a:schemeClr val="dk1"/>
          </a:effectRef>
          <a:fontRef xmlns:a="http://schemas.openxmlformats.org/drawingml/2006/main" idx="minor">
            <a:schemeClr val="tx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ru-RU"/>
          </a:p>
        </cdr:txBody>
      </cdr:sp>
      <cdr:sp macro="" textlink="">
        <cdr:nvSpPr>
          <cdr:cNvPr id="15" name="Прямая соединительная линия 14"/>
          <cdr:cNvSpPr/>
        </cdr:nvSpPr>
        <cdr:spPr>
          <a:xfrm xmlns:a="http://schemas.openxmlformats.org/drawingml/2006/main" flipV="1">
            <a:off x="1872208" y="2088231"/>
            <a:ext cx="936104" cy="72008"/>
          </a:xfrm>
          <a:prstGeom xmlns:a="http://schemas.openxmlformats.org/drawingml/2006/main" prst="line">
            <a:avLst/>
          </a:prstGeom>
        </cdr:spPr>
        <cdr:style>
          <a:lnRef xmlns:a="http://schemas.openxmlformats.org/drawingml/2006/main" idx="3">
            <a:schemeClr val="dk1"/>
          </a:lnRef>
          <a:fillRef xmlns:a="http://schemas.openxmlformats.org/drawingml/2006/main" idx="0">
            <a:schemeClr val="dk1"/>
          </a:fillRef>
          <a:effectRef xmlns:a="http://schemas.openxmlformats.org/drawingml/2006/main" idx="2">
            <a:schemeClr val="dk1"/>
          </a:effectRef>
          <a:fontRef xmlns:a="http://schemas.openxmlformats.org/drawingml/2006/main" idx="minor">
            <a:schemeClr val="tx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ru-RU"/>
          </a:p>
        </cdr:txBody>
      </cdr:sp>
      <cdr:sp macro="" textlink="">
        <cdr:nvSpPr>
          <cdr:cNvPr id="18" name="Прямая соединительная линия 17"/>
          <cdr:cNvSpPr/>
        </cdr:nvSpPr>
        <cdr:spPr>
          <a:xfrm xmlns:a="http://schemas.openxmlformats.org/drawingml/2006/main" flipV="1">
            <a:off x="2808312" y="1368151"/>
            <a:ext cx="648072" cy="720080"/>
          </a:xfrm>
          <a:prstGeom xmlns:a="http://schemas.openxmlformats.org/drawingml/2006/main" prst="line">
            <a:avLst/>
          </a:prstGeom>
        </cdr:spPr>
        <cdr:style>
          <a:lnRef xmlns:a="http://schemas.openxmlformats.org/drawingml/2006/main" idx="3">
            <a:schemeClr val="dk1"/>
          </a:lnRef>
          <a:fillRef xmlns:a="http://schemas.openxmlformats.org/drawingml/2006/main" idx="0">
            <a:schemeClr val="dk1"/>
          </a:fillRef>
          <a:effectRef xmlns:a="http://schemas.openxmlformats.org/drawingml/2006/main" idx="2">
            <a:schemeClr val="dk1"/>
          </a:effectRef>
          <a:fontRef xmlns:a="http://schemas.openxmlformats.org/drawingml/2006/main" idx="minor">
            <a:schemeClr val="tx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ru-RU"/>
          </a:p>
        </cdr:txBody>
      </cdr:sp>
      <cdr:sp macro="" textlink="">
        <cdr:nvSpPr>
          <cdr:cNvPr id="20" name="Прямая соединительная линия 19"/>
          <cdr:cNvSpPr/>
        </cdr:nvSpPr>
        <cdr:spPr>
          <a:xfrm xmlns:a="http://schemas.openxmlformats.org/drawingml/2006/main">
            <a:off x="3456384" y="1368151"/>
            <a:ext cx="864096" cy="504056"/>
          </a:xfrm>
          <a:prstGeom xmlns:a="http://schemas.openxmlformats.org/drawingml/2006/main" prst="line">
            <a:avLst/>
          </a:prstGeom>
        </cdr:spPr>
        <cdr:style>
          <a:lnRef xmlns:a="http://schemas.openxmlformats.org/drawingml/2006/main" idx="3">
            <a:schemeClr val="dk1"/>
          </a:lnRef>
          <a:fillRef xmlns:a="http://schemas.openxmlformats.org/drawingml/2006/main" idx="0">
            <a:schemeClr val="dk1"/>
          </a:fillRef>
          <a:effectRef xmlns:a="http://schemas.openxmlformats.org/drawingml/2006/main" idx="2">
            <a:schemeClr val="dk1"/>
          </a:effectRef>
          <a:fontRef xmlns:a="http://schemas.openxmlformats.org/drawingml/2006/main" idx="minor">
            <a:schemeClr val="tx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ru-RU"/>
          </a:p>
        </cdr:txBody>
      </cdr:sp>
      <cdr:sp macro="" textlink="">
        <cdr:nvSpPr>
          <cdr:cNvPr id="22" name="Прямая соединительная линия 21"/>
          <cdr:cNvSpPr/>
        </cdr:nvSpPr>
        <cdr:spPr>
          <a:xfrm xmlns:a="http://schemas.openxmlformats.org/drawingml/2006/main">
            <a:off x="4320480" y="1872207"/>
            <a:ext cx="792088" cy="1224136"/>
          </a:xfrm>
          <a:prstGeom xmlns:a="http://schemas.openxmlformats.org/drawingml/2006/main" prst="line">
            <a:avLst/>
          </a:prstGeom>
        </cdr:spPr>
        <cdr:style>
          <a:lnRef xmlns:a="http://schemas.openxmlformats.org/drawingml/2006/main" idx="3">
            <a:schemeClr val="dk1"/>
          </a:lnRef>
          <a:fillRef xmlns:a="http://schemas.openxmlformats.org/drawingml/2006/main" idx="0">
            <a:schemeClr val="dk1"/>
          </a:fillRef>
          <a:effectRef xmlns:a="http://schemas.openxmlformats.org/drawingml/2006/main" idx="2">
            <a:schemeClr val="dk1"/>
          </a:effectRef>
          <a:fontRef xmlns:a="http://schemas.openxmlformats.org/drawingml/2006/main" idx="minor">
            <a:schemeClr val="tx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ru-RU"/>
          </a:p>
        </cdr:txBody>
      </cdr:sp>
      <cdr:sp macro="" textlink="">
        <cdr:nvSpPr>
          <cdr:cNvPr id="24" name="Прямая соединительная линия 23"/>
          <cdr:cNvSpPr/>
        </cdr:nvSpPr>
        <cdr:spPr>
          <a:xfrm xmlns:a="http://schemas.openxmlformats.org/drawingml/2006/main" flipV="1">
            <a:off x="5112568" y="1944215"/>
            <a:ext cx="864096" cy="1152128"/>
          </a:xfrm>
          <a:prstGeom xmlns:a="http://schemas.openxmlformats.org/drawingml/2006/main" prst="line">
            <a:avLst/>
          </a:prstGeom>
        </cdr:spPr>
        <cdr:style>
          <a:lnRef xmlns:a="http://schemas.openxmlformats.org/drawingml/2006/main" idx="3">
            <a:schemeClr val="dk1"/>
          </a:lnRef>
          <a:fillRef xmlns:a="http://schemas.openxmlformats.org/drawingml/2006/main" idx="0">
            <a:schemeClr val="dk1"/>
          </a:fillRef>
          <a:effectRef xmlns:a="http://schemas.openxmlformats.org/drawingml/2006/main" idx="2">
            <a:schemeClr val="dk1"/>
          </a:effectRef>
          <a:fontRef xmlns:a="http://schemas.openxmlformats.org/drawingml/2006/main" idx="minor">
            <a:schemeClr val="tx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ru-RU"/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A7D1C-E02F-45ED-A493-4CB131F14504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18D995-33F4-42AC-BB70-297CAF730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18D995-33F4-42AC-BB70-297CAF7301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2D2D6-64CA-4471-9118-F1B07B71C721}" type="datetimeFigureOut">
              <a:rPr lang="ru-RU" smtClean="0"/>
              <a:pPr/>
              <a:t>18.12.2019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6FD3-7A99-4A43-8DCE-53EA9696E4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2D2D6-64CA-4471-9118-F1B07B71C721}" type="datetimeFigureOut">
              <a:rPr lang="ru-RU" smtClean="0"/>
              <a:pPr/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6FD3-7A99-4A43-8DCE-53EA9696E4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2D2D6-64CA-4471-9118-F1B07B71C721}" type="datetimeFigureOut">
              <a:rPr lang="ru-RU" smtClean="0"/>
              <a:pPr/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6FD3-7A99-4A43-8DCE-53EA9696E4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2D2D6-64CA-4471-9118-F1B07B71C721}" type="datetimeFigureOut">
              <a:rPr lang="ru-RU" smtClean="0"/>
              <a:pPr/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6FD3-7A99-4A43-8DCE-53EA9696E4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2D2D6-64CA-4471-9118-F1B07B71C721}" type="datetimeFigureOut">
              <a:rPr lang="ru-RU" smtClean="0"/>
              <a:pPr/>
              <a:t>18.12.2019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6FD3-7A99-4A43-8DCE-53EA9696E4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2D2D6-64CA-4471-9118-F1B07B71C721}" type="datetimeFigureOut">
              <a:rPr lang="ru-RU" smtClean="0"/>
              <a:pPr/>
              <a:t>18.12.2019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6FD3-7A99-4A43-8DCE-53EA9696E4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2D2D6-64CA-4471-9118-F1B07B71C721}" type="datetimeFigureOut">
              <a:rPr lang="ru-RU" smtClean="0"/>
              <a:pPr/>
              <a:t>18.12.2019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6FD3-7A99-4A43-8DCE-53EA9696E4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2D2D6-64CA-4471-9118-F1B07B71C721}" type="datetimeFigureOut">
              <a:rPr lang="ru-RU" smtClean="0"/>
              <a:pPr/>
              <a:t>18.12.2019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6FD3-7A99-4A43-8DCE-53EA9696E4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2D2D6-64CA-4471-9118-F1B07B71C721}" type="datetimeFigureOut">
              <a:rPr lang="ru-RU" smtClean="0"/>
              <a:pPr/>
              <a:t>18.12.2019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6FD3-7A99-4A43-8DCE-53EA9696E4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2D2D6-64CA-4471-9118-F1B07B71C721}" type="datetimeFigureOut">
              <a:rPr lang="ru-RU" smtClean="0"/>
              <a:pPr/>
              <a:t>18.12.2019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86FD3-7A99-4A43-8DCE-53EA9696E4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2D2D6-64CA-4471-9118-F1B07B71C721}" type="datetimeFigureOut">
              <a:rPr lang="ru-RU" smtClean="0"/>
              <a:pPr/>
              <a:t>18.12.2019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8A86FD3-7A99-4A43-8DCE-53EA9696E41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92D2D6-64CA-4471-9118-F1B07B71C721}" type="datetimeFigureOut">
              <a:rPr lang="ru-RU" smtClean="0"/>
              <a:pPr/>
              <a:t>18.12.2019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A86FD3-7A99-4A43-8DCE-53EA9696E41B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4;&#1083;&#1100;&#1075;&#1072;\Desktop\&#1087;&#1088;&#1086;&#1077;&#1082;&#1090;&#1099;%202015-2016\&#1055;&#1088;&#1086;&#1077;&#1082;&#1090;%20&#1087;&#1086;%20&#1084;&#1072;&#1090;&#1077;&#1084;&#1072;&#1090;&#1080;&#1082;&#1077;\&#1087;&#1088;&#1086;&#1077;&#1082;&#1090;%20&#1087;&#1086;%20&#1084;&#1072;&#1090;&#1077;&#1084;&#1072;&#1090;&#1080;&#1082;&#1077;\What%20Pi%20sounds%20like..avi" TargetMode="External"/><Relationship Id="rId6" Type="http://schemas.openxmlformats.org/officeDocument/2006/relationships/hyperlink" Target="What%20Pi%20sounds%20like..avi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16832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5200" dirty="0" smtClean="0">
                <a:solidFill>
                  <a:srgbClr val="FFFF00"/>
                </a:solidFill>
              </a:rPr>
              <a:t>«Математика: царица или слуга для других наук?»</a:t>
            </a:r>
            <a:endParaRPr lang="ru-RU" sz="52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196752"/>
            <a:ext cx="7854696" cy="86409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Проектная работа по теме:</a:t>
            </a:r>
            <a:endParaRPr lang="ru-RU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5472608" cy="908720"/>
          </a:xfrm>
          <a:solidFill>
            <a:schemeClr val="bg1"/>
          </a:solidFill>
          <a:effectLst>
            <a:softEdge rad="127000"/>
          </a:effectLst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Музыка</a:t>
            </a:r>
            <a:endParaRPr lang="ru-RU" b="1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08912" cy="19255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Многие вопросы связанные с природой  музыки и её воздействием на человека, могут быть описаны языком математики. В то же время образование звука в музыкальных инструментах описывается математическими задачами </a:t>
            </a:r>
            <a:endParaRPr lang="ru-RU" dirty="0"/>
          </a:p>
        </p:txBody>
      </p:sp>
      <p:pic>
        <p:nvPicPr>
          <p:cNvPr id="39940" name="Picture 4" descr="http://content.foto.mail.ru/bk/t_levchenko/_answers/i-2430.jpg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5580112" y="2780928"/>
            <a:ext cx="2917724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0" name="Picture 4" descr="http://salam-ufa.ru/sites/salam-ufa.ru/files/auto-900igr.net-%28~datai~matematika~Matematika-i-muzyka~%29-0011-002-Proportsi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284984"/>
            <a:ext cx="4585431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What Pi sounds like.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580112" y="5157192"/>
            <a:ext cx="1080120" cy="810090"/>
          </a:xfrm>
          <a:prstGeom prst="rect">
            <a:avLst/>
          </a:prstGeom>
        </p:spPr>
      </p:pic>
      <p:pic>
        <p:nvPicPr>
          <p:cNvPr id="39938" name="Picture 2" descr="http://s2.hostingkartinok.com/uploads/images/2012/11/91d06242a6213456696ba8d5f241a6ec.jp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4941168"/>
            <a:ext cx="1713921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 в природе и человеке</a:t>
            </a:r>
            <a:endParaRPr lang="ru-RU" b="1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 в природе и человеке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club.foto.ru/gallery/images/photo/2008/06/19/1126346.jpg"/>
          <p:cNvPicPr>
            <a:picLocks noChangeAspect="1" noChangeArrowheads="1"/>
          </p:cNvPicPr>
          <p:nvPr/>
        </p:nvPicPr>
        <p:blipFill>
          <a:blip r:embed="rId3" cstate="print"/>
          <a:srcRect l="9776" t="3713" r="6724" b="5425"/>
          <a:stretch>
            <a:fillRect/>
          </a:stretch>
        </p:blipFill>
        <p:spPr bwMode="auto">
          <a:xfrm>
            <a:off x="0" y="0"/>
            <a:ext cx="4544807" cy="3428999"/>
          </a:xfrm>
          <a:prstGeom prst="rect">
            <a:avLst/>
          </a:prstGeom>
          <a:noFill/>
        </p:spPr>
      </p:pic>
      <p:pic>
        <p:nvPicPr>
          <p:cNvPr id="6150" name="Picture 6" descr="http://www.encroach.net/images/sacred_geometry/sacred_geometry_nature/beehive.jpg"/>
          <p:cNvPicPr>
            <a:picLocks noChangeAspect="1" noChangeArrowheads="1"/>
          </p:cNvPicPr>
          <p:nvPr/>
        </p:nvPicPr>
        <p:blipFill>
          <a:blip r:embed="rId4" cstate="print"/>
          <a:srcRect r="6353"/>
          <a:stretch>
            <a:fillRect/>
          </a:stretch>
        </p:blipFill>
        <p:spPr bwMode="auto">
          <a:xfrm>
            <a:off x="0" y="3401616"/>
            <a:ext cx="4860032" cy="3456384"/>
          </a:xfrm>
          <a:prstGeom prst="rect">
            <a:avLst/>
          </a:prstGeom>
          <a:noFill/>
        </p:spPr>
      </p:pic>
      <p:pic>
        <p:nvPicPr>
          <p:cNvPr id="6152" name="Picture 8" descr="http://raax.ru/wp-content/uploads/2012/10/nautilu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1" y="3356992"/>
            <a:ext cx="4294453" cy="3501008"/>
          </a:xfrm>
          <a:prstGeom prst="rect">
            <a:avLst/>
          </a:prstGeom>
          <a:noFill/>
        </p:spPr>
      </p:pic>
      <p:pic>
        <p:nvPicPr>
          <p:cNvPr id="6148" name="Picture 4" descr="http://www.transitionnetwork.org/sites/www.transitionnetwork.org/files/uploaded/u182/oxeyedaisy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519" y="0"/>
            <a:ext cx="5148483" cy="3429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img1.liveinternet.ru/images/attach/c/5/87/777/87777947_bere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4984"/>
            <a:ext cx="4427984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fresher.ru/wp-content/images3/observatorii-zemli/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0"/>
            <a:ext cx="4716016" cy="3284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://www.ljplus.ru/img4/g/l/glamshine_1/1226395842_1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427984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ortaokulmatematik.com/wp-content/uploads/2013/09/agac-fraktali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284984"/>
            <a:ext cx="4716016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215008"/>
          </a:xfrm>
          <a:solidFill>
            <a:schemeClr val="bg1"/>
          </a:solidFill>
          <a:effectLst>
            <a:softEdge rad="127000"/>
          </a:effectLst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Уроки необычной математики в нашей школе</a:t>
            </a:r>
            <a:endParaRPr lang="ru-RU" sz="4000" b="1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1" name="Picture 3" descr="C:\Users\Ольга\Desktop\163CDPFQ\S1630026.JPG"/>
          <p:cNvPicPr>
            <a:picLocks noChangeAspect="1" noChangeArrowheads="1"/>
          </p:cNvPicPr>
          <p:nvPr/>
        </p:nvPicPr>
        <p:blipFill>
          <a:blip r:embed="rId2" cstate="print"/>
          <a:srcRect l="10808" b="1186"/>
          <a:stretch>
            <a:fillRect/>
          </a:stretch>
        </p:blipFill>
        <p:spPr bwMode="auto">
          <a:xfrm>
            <a:off x="4211960" y="2204864"/>
            <a:ext cx="4737534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C:\Users\Ольга\Desktop\163CDPFQ\S1630036.JPG"/>
          <p:cNvPicPr>
            <a:picLocks noChangeAspect="1" noChangeArrowheads="1"/>
          </p:cNvPicPr>
          <p:nvPr/>
        </p:nvPicPr>
        <p:blipFill>
          <a:blip r:embed="rId3" cstate="print"/>
          <a:srcRect l="8157" r="41541" b="906"/>
          <a:stretch>
            <a:fillRect/>
          </a:stretch>
        </p:blipFill>
        <p:spPr bwMode="auto">
          <a:xfrm>
            <a:off x="323528" y="1772816"/>
            <a:ext cx="3574056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215008"/>
          </a:xfrm>
          <a:solidFill>
            <a:schemeClr val="bg1"/>
          </a:solidFill>
          <a:effectLst>
            <a:softEdge rad="127000"/>
          </a:effectLst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Уроки необычной математики в нашей школе</a:t>
            </a:r>
            <a:endParaRPr lang="ru-RU" sz="4000" b="1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C:\Users\Ольга\Desktop\163CDPFQ\S1630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7680852" cy="43204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5040560" cy="779512"/>
          </a:xfrm>
        </p:spPr>
        <p:txBody>
          <a:bodyPr>
            <a:noAutofit/>
          </a:bodyPr>
          <a:lstStyle/>
          <a:p>
            <a:pPr algn="ctr"/>
            <a:r>
              <a:rPr lang="ru-RU" sz="4800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no Pro Smbd Caption" pitchFamily="18" charset="0"/>
              </a:rPr>
              <a:t>Заключение</a:t>
            </a:r>
            <a:endParaRPr lang="ru-RU" sz="4800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no Pro Smbd Captio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980728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Математика –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царица всех наук,                 	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арифметика –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царица математики.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Times New Roman" pitchFamily="18" charset="0"/>
            </a:endParaRPr>
          </a:p>
        </p:txBody>
      </p:sp>
      <p:pic>
        <p:nvPicPr>
          <p:cNvPr id="6" name="Picture 2" descr="http://upload.wikimedia.org/wikipedia/commons/thumb/9/9b/Carl_Friedrich_Gauss.jpg/340px-Carl_Friedrich_Gau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5" y="1988840"/>
            <a:ext cx="2695345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39552" y="5517232"/>
            <a:ext cx="36724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Немецкий математик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Карл Фридрих Гаусс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355976" y="2132856"/>
            <a:ext cx="4104456" cy="338437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  <p:txBody>
          <a:bodyPr vert="horz" lIns="0" rIns="18288">
            <a:noAutofit/>
          </a:bodyPr>
          <a:lstStyle/>
          <a:p>
            <a:pPr marL="0" marR="4572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Математика неисчерпаема и многозначна. Одних покоряет её логическая стройность, другие ценят в ней точность, а третьи восхищаются её красотой…</a:t>
            </a:r>
            <a:endParaRPr kumimoji="0" lang="ru-RU" sz="26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server0uk.appspot.com/polit.ru/media/photolib/2014/03/27/phizi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556792"/>
            <a:ext cx="2268252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  <a:solidFill>
            <a:schemeClr val="bg1"/>
          </a:solidFill>
          <a:effectLst>
            <a:softEdge rad="127000"/>
          </a:effectLst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Естественные и технические науки</a:t>
            </a:r>
            <a:endParaRPr lang="ru-RU" sz="4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95536" y="1268760"/>
            <a:ext cx="4320480" cy="223224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Ф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изика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Химия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Биология и экология</a:t>
            </a:r>
          </a:p>
        </p:txBody>
      </p:sp>
      <p:pic>
        <p:nvPicPr>
          <p:cNvPr id="5" name="Picture 6" descr="http://ellenlongoastrologyblog.com/wp-content/uploads/2011/02/Scientific-Metho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412776"/>
            <a:ext cx="2088232" cy="2088232"/>
          </a:xfrm>
          <a:prstGeom prst="rect">
            <a:avLst/>
          </a:prstGeom>
          <a:noFill/>
        </p:spPr>
      </p:pic>
      <p:pic>
        <p:nvPicPr>
          <p:cNvPr id="6" name="Picture 4" descr="http://images.kurir-info.rs/slika-900x608/zabluda-naucnici-zabune-1391445294-43940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310" r="10750"/>
          <a:stretch>
            <a:fillRect/>
          </a:stretch>
        </p:blipFill>
        <p:spPr bwMode="auto">
          <a:xfrm>
            <a:off x="6588224" y="620688"/>
            <a:ext cx="1476191" cy="1296144"/>
          </a:xfrm>
          <a:prstGeom prst="rect">
            <a:avLst/>
          </a:prstGeom>
          <a:noFill/>
        </p:spPr>
      </p:pic>
      <p:pic>
        <p:nvPicPr>
          <p:cNvPr id="8" name="Picture 12" descr="http://player.myshared.ru/160586/data/images/img2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501008"/>
            <a:ext cx="2592288" cy="2724191"/>
          </a:xfrm>
          <a:prstGeom prst="rect">
            <a:avLst/>
          </a:prstGeom>
          <a:noFill/>
        </p:spPr>
      </p:pic>
      <p:pic>
        <p:nvPicPr>
          <p:cNvPr id="19460" name="Picture 4" descr="http://cdn.arstechnica.net/wp-content/uploads/2013/01/modis_sst-640x520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573016"/>
            <a:ext cx="2664296" cy="2164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4" name="Picture 2" descr="http://cs411130.vk.me/v411130852/69a2/xcYkz5Njob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3717032"/>
            <a:ext cx="2160240" cy="2659386"/>
          </a:xfrm>
          <a:prstGeom prst="rect">
            <a:avLst/>
          </a:prstGeom>
          <a:noFill/>
        </p:spPr>
      </p:pic>
      <p:pic>
        <p:nvPicPr>
          <p:cNvPr id="19458" name="Picture 2" descr="http://gladpwnz.ru/forum/attachment.php?s=f6ba75f63e328ff18deab81b81b271de&amp;attachmentid=61849&amp;thumb=1&amp;d=1344092211"/>
          <p:cNvPicPr>
            <a:picLocks noChangeAspect="1" noChangeArrowheads="1"/>
          </p:cNvPicPr>
          <p:nvPr/>
        </p:nvPicPr>
        <p:blipFill>
          <a:blip r:embed="rId8" cstate="print">
            <a:lum contrast="30000"/>
          </a:blip>
          <a:srcRect/>
          <a:stretch>
            <a:fillRect/>
          </a:stretch>
        </p:blipFill>
        <p:spPr bwMode="auto">
          <a:xfrm>
            <a:off x="2915816" y="4437112"/>
            <a:ext cx="2160240" cy="2016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6" descr="http://ellenlongoastrologyblog.com/wp-content/uploads/2011/02/Scientific-Metho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8656" y="1565176"/>
            <a:ext cx="2088232" cy="208823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</a:t>
            </a:r>
            <a:endParaRPr lang="ru-RU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4392488" cy="288032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9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Задача: </a:t>
            </a:r>
            <a:endParaRPr lang="ru-RU" sz="29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i="1" dirty="0" smtClean="0"/>
              <a:t>«…прекрасивых двух коней золотогривых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Да игрушечку-конька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Ростом только в </a:t>
            </a:r>
            <a:r>
              <a:rPr lang="ru-RU" sz="3200" b="1" i="1" dirty="0" smtClean="0"/>
              <a:t>три</a:t>
            </a:r>
            <a:r>
              <a:rPr lang="ru-RU" sz="3200" i="1" dirty="0" smtClean="0"/>
              <a:t> </a:t>
            </a:r>
            <a:r>
              <a:rPr lang="ru-RU" sz="3200" b="1" i="1" dirty="0" smtClean="0"/>
              <a:t>вершка</a:t>
            </a:r>
            <a:r>
              <a:rPr lang="ru-RU" sz="3200" i="1" dirty="0" smtClean="0"/>
              <a:t>,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На спине с двумя горбами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Да с </a:t>
            </a:r>
            <a:r>
              <a:rPr lang="ru-RU" sz="3200" b="1" i="1" dirty="0" smtClean="0"/>
              <a:t>аршинными</a:t>
            </a:r>
            <a:r>
              <a:rPr lang="ru-RU" sz="3200" i="1" dirty="0" smtClean="0"/>
              <a:t> ушами…»</a:t>
            </a:r>
            <a:endParaRPr lang="ru-RU" sz="3200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1268760"/>
            <a:ext cx="40731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/>
              <a:t>Сказка  «конёк горбунок»</a:t>
            </a:r>
            <a:endParaRPr lang="ru-RU" sz="2400" dirty="0"/>
          </a:p>
        </p:txBody>
      </p:sp>
      <p:pic>
        <p:nvPicPr>
          <p:cNvPr id="6" name="Рисунок 5" descr="1223049322_konek-gorbunok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692696"/>
            <a:ext cx="1800200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1581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56" name="Rectangle 16"/>
          <p:cNvSpPr>
            <a:spLocks noChangeArrowheads="1"/>
          </p:cNvSpPr>
          <p:nvPr/>
        </p:nvSpPr>
        <p:spPr bwMode="auto">
          <a:xfrm>
            <a:off x="0" y="695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9" name="Rectangle 19"/>
          <p:cNvSpPr>
            <a:spLocks noChangeArrowheads="1"/>
          </p:cNvSpPr>
          <p:nvPr/>
        </p:nvSpPr>
        <p:spPr bwMode="auto">
          <a:xfrm>
            <a:off x="0" y="2038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0" name="Rectangle 20"/>
          <p:cNvSpPr>
            <a:spLocks noChangeArrowheads="1"/>
          </p:cNvSpPr>
          <p:nvPr/>
        </p:nvSpPr>
        <p:spPr bwMode="auto">
          <a:xfrm>
            <a:off x="0" y="2276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одержимое 2"/>
          <p:cNvSpPr txBox="1">
            <a:spLocks/>
          </p:cNvSpPr>
          <p:nvPr/>
        </p:nvSpPr>
        <p:spPr>
          <a:xfrm>
            <a:off x="4355976" y="4077072"/>
            <a:ext cx="4392488" cy="2448272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аршин =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вершков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 = 71 см,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отсюда находим , чему равен 1 вершок.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ru-RU" sz="2000" baseline="0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aseline="0" dirty="0" smtClean="0">
                <a:latin typeface="Times New Roman" pitchFamily="18" charset="0"/>
                <a:cs typeface="Times New Roman" pitchFamily="18" charset="0"/>
              </a:rPr>
              <a:t>71:16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 4,4 (см) – 1 вершок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 4,4*3 = 13,2 (см)</a:t>
            </a: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Содержимое 2"/>
          <p:cNvSpPr txBox="1">
            <a:spLocks/>
          </p:cNvSpPr>
          <p:nvPr/>
        </p:nvSpPr>
        <p:spPr>
          <a:xfrm>
            <a:off x="5796136" y="3501008"/>
            <a:ext cx="1584176" cy="5040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</a:t>
            </a:r>
          </a:p>
        </p:txBody>
      </p:sp>
      <p:pic>
        <p:nvPicPr>
          <p:cNvPr id="31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4869160"/>
            <a:ext cx="2428177" cy="720080"/>
          </a:xfrm>
          <a:prstGeom prst="rect">
            <a:avLst/>
          </a:prstGeom>
          <a:noFill/>
        </p:spPr>
      </p:pic>
      <p:pic>
        <p:nvPicPr>
          <p:cNvPr id="10262" name="Picture 22" descr="http://hcenter-irk.info/sites/default/files/konek_00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39" y="4293096"/>
            <a:ext cx="2160241" cy="236935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38336"/>
          </a:xfrm>
          <a:solidFill>
            <a:schemeClr val="bg1"/>
          </a:solidFill>
          <a:effectLst>
            <a:softEdge rad="127000"/>
          </a:effectLst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i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 и искусство</a:t>
            </a:r>
            <a:endParaRPr lang="ru-RU" sz="4400" b="1" i="1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19442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‎</a:t>
            </a:r>
            <a:r>
              <a:rPr lang="ru-RU" sz="2400" b="1" dirty="0" smtClean="0"/>
              <a:t>Золотое сечение</a:t>
            </a:r>
            <a:r>
              <a:rPr lang="ru-RU" sz="2400" dirty="0" smtClean="0"/>
              <a:t>  — соотношение числовых величин в математике и искусстве: </a:t>
            </a:r>
            <a:r>
              <a:rPr lang="ru-RU" sz="2400" b="1" dirty="0" smtClean="0"/>
              <a:t>отношение суммы двух величин к большей из них равно отношению большей величины к меньшей</a:t>
            </a:r>
            <a:endParaRPr lang="ru-RU" sz="2400" dirty="0"/>
          </a:p>
        </p:txBody>
      </p:sp>
      <p:pic>
        <p:nvPicPr>
          <p:cNvPr id="10242" name="Picture 2" descr="http://gagago.ru/imgs/proekt-na-temu-sorazmernoste-ili-vnove-o-zolotom-sechenii/13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293096"/>
            <a:ext cx="2962747" cy="2143363"/>
          </a:xfrm>
          <a:prstGeom prst="rect">
            <a:avLst/>
          </a:prstGeom>
          <a:noFill/>
        </p:spPr>
      </p:pic>
      <p:pic>
        <p:nvPicPr>
          <p:cNvPr id="5" name="Рисунок 4" descr="http://1.bp.blogspot.com/_8WHjaYuN6Ko/TLuxhZAuSpI/AAAAAAAAAGg/7YCBA3utwOU/s200/Screen+shot+2010-10-18+at+3.30.32+PM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212976"/>
            <a:ext cx="1800200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3" descr="http://traditio-ru.org/images/thumb/7/7e/Zolotoe_setshenie.jpg/200px-Zolotoe_setshen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348880"/>
            <a:ext cx="2592288" cy="1775719"/>
          </a:xfrm>
          <a:prstGeom prst="rect">
            <a:avLst/>
          </a:prstGeom>
          <a:noFill/>
        </p:spPr>
      </p:pic>
      <p:pic>
        <p:nvPicPr>
          <p:cNvPr id="4" name="Picture 2" descr="http://mtdata.ru/u23/photo2CA4/20693418764-0/big.jpeg"/>
          <p:cNvPicPr>
            <a:picLocks noChangeAspect="1" noChangeArrowheads="1"/>
          </p:cNvPicPr>
          <p:nvPr/>
        </p:nvPicPr>
        <p:blipFill>
          <a:blip r:embed="rId5" cstate="print"/>
          <a:srcRect l="4564" b="2273"/>
          <a:stretch>
            <a:fillRect/>
          </a:stretch>
        </p:blipFill>
        <p:spPr bwMode="auto">
          <a:xfrm>
            <a:off x="395536" y="2852936"/>
            <a:ext cx="3157795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Актуальность</a:t>
            </a:r>
            <a:endParaRPr lang="ru-RU" b="1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988840"/>
            <a:ext cx="8136904" cy="4551784"/>
          </a:xfrm>
        </p:spPr>
        <p:txBody>
          <a:bodyPr>
            <a:normAutofit/>
          </a:bodyPr>
          <a:lstStyle/>
          <a:p>
            <a:r>
              <a:rPr lang="ru-RU" sz="2800" dirty="0" smtClean="0">
                <a:cs typeface="Times New Roman" pitchFamily="18" charset="0"/>
              </a:rPr>
              <a:t>Всем известно что «Математика — царица всех наук». Это изречение утверждает превосходство всевозможных формул и цифр. А всегда ли так было? Проект актуален ещё и потому, что он помогает школьникам посмотреть на другую, необычную математику, и понять, что все что  нас окружает это и есть сама математика... </a:t>
            </a:r>
            <a:endParaRPr lang="ru-RU" sz="2800" dirty="0"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  <a:solidFill>
            <a:schemeClr val="bg1"/>
          </a:solidFill>
          <a:effectLst>
            <a:softEdge rad="127000"/>
          </a:effectLst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 и лингвистические науки</a:t>
            </a:r>
            <a:endParaRPr lang="ru-RU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http://4.bp.blogspot.com/-ZzISG0Jfn_U/UZsoK2IN3eI/AAAAAAAAAkg/MxlJA8ax-TQ/s1600/NL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005064"/>
            <a:ext cx="4481908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70" name="Picture 6" descr="http://dev.sale-usa.com/content/images/flags-glob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368152" cy="1368152"/>
          </a:xfrm>
          <a:prstGeom prst="rect">
            <a:avLst/>
          </a:prstGeom>
          <a:noFill/>
        </p:spPr>
      </p:pic>
      <p:pic>
        <p:nvPicPr>
          <p:cNvPr id="11274" name="Picture 10" descr="http://www.tuug.ru/wp-content/uploads/2013/10/foreign_langu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861048"/>
            <a:ext cx="3384376" cy="25407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95536" y="1340768"/>
            <a:ext cx="856895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Математическое описание языка основано на представлении о языке как механизме, функционирование которого проявляется в речевой деятельности его носителей; её результатом являются "правильные тексты" — последовательности речевых единиц, подчиняющиеся определённым закономерностям, многие из которых допускают математическое описание.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43872"/>
          </a:xfrm>
        </p:spPr>
        <p:txBody>
          <a:bodyPr/>
          <a:lstStyle/>
          <a:p>
            <a:endParaRPr lang="ru-RU" b="1" u="sng" dirty="0" smtClean="0"/>
          </a:p>
          <a:p>
            <a:r>
              <a:rPr lang="ru-RU" b="1" u="sng" dirty="0" smtClean="0"/>
              <a:t>Цель:</a:t>
            </a:r>
            <a:r>
              <a:rPr lang="ru-RU" b="1" dirty="0" smtClean="0"/>
              <a:t> </a:t>
            </a:r>
            <a:r>
              <a:rPr lang="ru-RU" dirty="0" smtClean="0"/>
              <a:t>Проследить взаимосвязь математики и других наук, понять на каком </a:t>
            </a:r>
            <a:r>
              <a:rPr lang="ru-RU" b="1" i="1" dirty="0" smtClean="0"/>
              <a:t>принципе</a:t>
            </a:r>
            <a:r>
              <a:rPr lang="ru-RU" dirty="0" smtClean="0"/>
              <a:t> она построена</a:t>
            </a:r>
          </a:p>
          <a:p>
            <a:pPr>
              <a:buNone/>
            </a:pPr>
            <a:endParaRPr lang="ru-RU" dirty="0" smtClean="0"/>
          </a:p>
          <a:p>
            <a:r>
              <a:rPr lang="ru-RU" sz="2400" b="1" u="sng" dirty="0" smtClean="0"/>
              <a:t>Гипотеза:</a:t>
            </a:r>
            <a:r>
              <a:rPr lang="ru-RU" sz="2400" b="1" dirty="0" smtClean="0"/>
              <a:t>  </a:t>
            </a:r>
            <a:r>
              <a:rPr lang="ru-RU" dirty="0" smtClean="0"/>
              <a:t>А что если математика не является "царицей наук" как утверждал знаменитый математик Карл Фридрих Гаусс? Тогда станет ясно: математика лишь инструмент для счета в других науках.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Задачи:</a:t>
            </a:r>
            <a:endParaRPr lang="ru-RU" b="1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7920880" cy="4389120"/>
          </a:xfrm>
        </p:spPr>
        <p:txBody>
          <a:bodyPr>
            <a:normAutofit/>
          </a:bodyPr>
          <a:lstStyle/>
          <a:p>
            <a:pPr fontAlgn="base"/>
            <a:r>
              <a:rPr lang="ru-RU" sz="2500" dirty="0" smtClean="0"/>
              <a:t>Провести соц. опрос учащихся начальной и средней  школы: «Математика и я»</a:t>
            </a:r>
          </a:p>
          <a:p>
            <a:pPr lvl="0" fontAlgn="base"/>
            <a:r>
              <a:rPr lang="ru-RU" sz="2500" dirty="0" smtClean="0"/>
              <a:t> Провести анализ полученных результатов</a:t>
            </a:r>
          </a:p>
          <a:p>
            <a:pPr lvl="0" fontAlgn="base"/>
            <a:r>
              <a:rPr lang="ru-RU" sz="2500" dirty="0" smtClean="0"/>
              <a:t> Проследить взаимосвязь математики и других наук</a:t>
            </a:r>
          </a:p>
          <a:p>
            <a:pPr fontAlgn="base"/>
            <a:r>
              <a:rPr lang="ru-RU" sz="2500" dirty="0" smtClean="0"/>
              <a:t>Создать </a:t>
            </a:r>
            <a:r>
              <a:rPr lang="ru-RU" sz="2500" dirty="0" smtClean="0"/>
              <a:t>презентацию</a:t>
            </a:r>
            <a:endParaRPr lang="ru-RU" sz="2500" dirty="0" smtClean="0"/>
          </a:p>
          <a:p>
            <a:pPr lvl="0" fontAlgn="base"/>
            <a:r>
              <a:rPr lang="ru-RU" sz="2500" dirty="0" smtClean="0"/>
              <a:t>Обобщить данные, подтвердить или опровергнуть гипотезу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льга\Desktop\163CDPFQ\S1630006.JPG"/>
          <p:cNvPicPr>
            <a:picLocks noChangeAspect="1" noChangeArrowheads="1"/>
          </p:cNvPicPr>
          <p:nvPr/>
        </p:nvPicPr>
        <p:blipFill>
          <a:blip r:embed="rId2" cstate="print"/>
          <a:srcRect r="24537" b="46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chemeClr val="bg1"/>
          </a:solidFill>
          <a:effectLst>
            <a:softEdge rad="127000"/>
          </a:effectLst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Соц. опрос школьников на тему: «Математика и я»</a:t>
            </a:r>
            <a:endParaRPr lang="ru-RU" sz="3600" b="1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373216"/>
            <a:ext cx="8229600" cy="10081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Гипотеза исследования: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учащиеся начальной школы воспринимают математику с большим интересом, в отличие от учеников средней и старшей школы.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029" name="Picture 5" descr="C:\Users\Ольга\Desktop\163CDPFQ\S1630010.JPG"/>
          <p:cNvPicPr>
            <a:picLocks noChangeAspect="1" noChangeArrowheads="1"/>
          </p:cNvPicPr>
          <p:nvPr/>
        </p:nvPicPr>
        <p:blipFill>
          <a:blip r:embed="rId3" cstate="print"/>
          <a:srcRect l="2588" r="23660" b="1089"/>
          <a:stretch>
            <a:fillRect/>
          </a:stretch>
        </p:blipFill>
        <p:spPr bwMode="auto">
          <a:xfrm>
            <a:off x="467544" y="1628800"/>
            <a:ext cx="4246797" cy="3203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5" name="Picture 3" descr="C:\Users\Ольга\Desktop\общее\ЭКО ПРОЕКТ\фото в презентацию\IMG_12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844824"/>
            <a:ext cx="3589885" cy="26922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Диаграмма 11"/>
          <p:cNvGraphicFramePr/>
          <p:nvPr/>
        </p:nvGraphicFramePr>
        <p:xfrm>
          <a:off x="1043608" y="1844824"/>
          <a:ext cx="7128792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67544" y="1844824"/>
          <a:ext cx="8219256" cy="44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52928" cy="648072"/>
          </a:xfrm>
          <a:solidFill>
            <a:schemeClr val="bg1"/>
          </a:solidFill>
          <a:effectLst>
            <a:softEdge rad="127000"/>
          </a:effectLst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чающиеся МБОУ СОШ №4 г. Ардона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539552" y="1124744"/>
            <a:ext cx="8229600" cy="5760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Интересно</a:t>
            </a:r>
            <a:r>
              <a:rPr kumimoji="0" lang="ru-RU" sz="26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ли Вам на занятиях математикой?</a:t>
            </a:r>
            <a:endParaRPr kumimoji="0" lang="ru-RU" sz="2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12" grpId="1">
        <p:bldAsOne/>
      </p:bldGraphic>
      <p:bldGraphic spid="10" grpId="0">
        <p:bldAsOne/>
      </p:bldGraphic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899592" y="764704"/>
          <a:ext cx="7272808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899592" y="908720"/>
          <a:ext cx="734481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492896"/>
            <a:ext cx="5760640" cy="1359024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Математика и другие науки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36296" y="5733256"/>
            <a:ext cx="1800200" cy="5760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География</a:t>
            </a:r>
            <a:endParaRPr lang="ru-RU" sz="2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39552" y="764704"/>
            <a:ext cx="1872208" cy="5760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2400" dirty="0" smtClean="0"/>
              <a:t>Литература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23528" y="2780928"/>
            <a:ext cx="1440160" cy="5040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Физика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187624" y="4653136"/>
            <a:ext cx="1656184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Биология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7380312" y="3501008"/>
            <a:ext cx="1512168" cy="5760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История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6084168" y="1196752"/>
            <a:ext cx="1296144" cy="5760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Музыка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508104" y="2204864"/>
            <a:ext cx="864096" cy="5760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ИЗО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419872" y="5733256"/>
            <a:ext cx="2160240" cy="5760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Информатика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0" name="Picture 6" descr="http://www.wvssearland.com/uploads/1/3/9/4/13949034/5260737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12976"/>
            <a:ext cx="2088232" cy="1390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ttp://fr.ill.in.ua/img/gallery/385/541022cad5ed78cb7c1fb1c9bb9b2ccd.jpg"/>
          <p:cNvPicPr>
            <a:picLocks noChangeAspect="1" noChangeArrowheads="1"/>
          </p:cNvPicPr>
          <p:nvPr/>
        </p:nvPicPr>
        <p:blipFill>
          <a:blip r:embed="rId3" cstate="print"/>
          <a:srcRect r="21300" b="31707"/>
          <a:stretch>
            <a:fillRect/>
          </a:stretch>
        </p:blipFill>
        <p:spPr bwMode="auto">
          <a:xfrm>
            <a:off x="899592" y="5157192"/>
            <a:ext cx="2160240" cy="1407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6" name="Picture 12" descr="http://kalmykia24.ru/images/skripichmi_kluch.jpg"/>
          <p:cNvPicPr>
            <a:picLocks noChangeAspect="1" noChangeArrowheads="1"/>
          </p:cNvPicPr>
          <p:nvPr/>
        </p:nvPicPr>
        <p:blipFill>
          <a:blip r:embed="rId4" cstate="print"/>
          <a:srcRect l="2250" b="1189"/>
          <a:stretch>
            <a:fillRect/>
          </a:stretch>
        </p:blipFill>
        <p:spPr bwMode="auto">
          <a:xfrm rot="20478820">
            <a:off x="7483975" y="712579"/>
            <a:ext cx="775034" cy="1224136"/>
          </a:xfrm>
          <a:prstGeom prst="rect">
            <a:avLst/>
          </a:prstGeom>
          <a:noFill/>
        </p:spPr>
      </p:pic>
      <p:pic>
        <p:nvPicPr>
          <p:cNvPr id="1038" name="Picture 14" descr="http://2.bp.blogspot.com/-uNs1Y7RnBGM/T5f_-cHDnQI/AAAAAAAAAg4/4dI_1Tp3Zpw/s640/2153285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4437112"/>
            <a:ext cx="1800200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0" name="Picture 16" descr="http://img.mota.ru/upload/wallpapers/2009/07/16/12/04/15804/towns_399-cro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2276872"/>
            <a:ext cx="1729056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2" name="Picture 18" descr="http://forums.graaam.com/images/images_thumbs/823811e9bb71cd5f7a8fec80e2dee3cb.jpeg"/>
          <p:cNvPicPr>
            <a:picLocks noChangeAspect="1" noChangeArrowheads="1"/>
          </p:cNvPicPr>
          <p:nvPr/>
        </p:nvPicPr>
        <p:blipFill>
          <a:blip r:embed="rId7" cstate="print">
            <a:lum/>
          </a:blip>
          <a:srcRect/>
          <a:stretch>
            <a:fillRect/>
          </a:stretch>
        </p:blipFill>
        <p:spPr bwMode="auto">
          <a:xfrm>
            <a:off x="4139952" y="836712"/>
            <a:ext cx="1152128" cy="15780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44" name="Picture 20" descr="http://mulkdor.com/wp-content/uploads/2014/02/%D1%82%D0%B0%D0%B4%D0%B1%D0%B8%D1%80%D0%BA%D0%BE%D1%80%D0%BB%D0%B0%D1%80-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4077072"/>
            <a:ext cx="2106618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46" name="AutoShape 22" descr="http://www.mukachevo.net/Content/img/news/p_38257_1_gallery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8" name="AutoShape 24" descr="http://www.mukachevo.net/Content/img/news/p_38257_1_gallery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0" name="AutoShape 26" descr="http://www.mukachevo.net/Content/img/news/p_38257_1_gallery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2" name="Picture 28" descr="http://andreevka.ucoz.net/Pictures/god_literatury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5656" y="1268760"/>
            <a:ext cx="1892151" cy="1338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54" name="Picture 30" descr="http://int-46.ucoz.ru/_ph/3/2/45176187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68144" y="3789040"/>
            <a:ext cx="1062838" cy="1440160"/>
          </a:xfrm>
          <a:prstGeom prst="rect">
            <a:avLst/>
          </a:prstGeom>
          <a:noFill/>
        </p:spPr>
      </p:pic>
      <p:sp>
        <p:nvSpPr>
          <p:cNvPr id="30" name="Содержимое 2"/>
          <p:cNvSpPr txBox="1">
            <a:spLocks/>
          </p:cNvSpPr>
          <p:nvPr/>
        </p:nvSpPr>
        <p:spPr>
          <a:xfrm>
            <a:off x="5940152" y="5229200"/>
            <a:ext cx="1224136" cy="5760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Химия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" name="Picture 20" descr="http://mulkdor.com/wp-content/uploads/2014/02/%D1%82%D0%B0%D0%B4%D0%B1%D0%B8%D1%80%D0%BA%D0%BE%D1%80%D0%BB%D0%B0%D1%80-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2272" y="4229472"/>
            <a:ext cx="2106618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14" descr="http://2.bp.blogspot.com/-uNs1Y7RnBGM/T5f_-cHDnQI/AAAAAAAAAg4/4dI_1Tp3Zpw/s640/2153285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6688" y="4589512"/>
            <a:ext cx="1800200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14" descr="http://2.bp.blogspot.com/-uNs1Y7RnBGM/T5f_-cHDnQI/AAAAAAAAAg4/4dI_1Tp3Zpw/s640/2153285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43800" y="4581128"/>
            <a:ext cx="1800200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720080"/>
          </a:xfr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 и гуманитарные науки</a:t>
            </a:r>
            <a:endParaRPr lang="ru-RU" sz="4000" b="1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4572000" y="5373216"/>
            <a:ext cx="4176464" cy="936104"/>
            <a:chOff x="3851920" y="1124744"/>
            <a:chExt cx="4392488" cy="1088504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4139952" y="1412776"/>
              <a:ext cx="4104456" cy="648072"/>
              <a:chOff x="1115616" y="3789040"/>
              <a:chExt cx="5472608" cy="648072"/>
            </a:xfrm>
          </p:grpSpPr>
          <p:sp>
            <p:nvSpPr>
              <p:cNvPr id="4" name="Стрелка вправо 3"/>
              <p:cNvSpPr/>
              <p:nvPr/>
            </p:nvSpPr>
            <p:spPr>
              <a:xfrm>
                <a:off x="1115616" y="3861048"/>
                <a:ext cx="5472608" cy="504056"/>
              </a:xfrm>
              <a:prstGeom prst="rightArrow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6" name="Прямая соединительная линия 5"/>
              <p:cNvCxnSpPr/>
              <p:nvPr/>
            </p:nvCxnSpPr>
            <p:spPr>
              <a:xfrm>
                <a:off x="3851920" y="3789040"/>
                <a:ext cx="0" cy="648072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2843808" y="4005064"/>
                <a:ext cx="0" cy="216024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3347864" y="4005064"/>
                <a:ext cx="0" cy="216024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2339752" y="4005064"/>
                <a:ext cx="0" cy="216024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787691" y="4005064"/>
                <a:ext cx="0" cy="216024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4355976" y="4005064"/>
                <a:ext cx="0" cy="216024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4860032" y="4005064"/>
                <a:ext cx="0" cy="216024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5364088" y="4005064"/>
                <a:ext cx="0" cy="216024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" name="Содержимое 2"/>
            <p:cNvSpPr txBox="1">
              <a:spLocks/>
            </p:cNvSpPr>
            <p:nvPr/>
          </p:nvSpPr>
          <p:spPr>
            <a:xfrm>
              <a:off x="5652120" y="1916832"/>
              <a:ext cx="360040" cy="288032"/>
            </a:xfrm>
            <a:prstGeom prst="rect">
              <a:avLst/>
            </a:prstGeom>
          </p:spPr>
          <p:txBody>
            <a:bodyPr vert="horz">
              <a:normAutofit fontScale="85000" lnSpcReduction="20000"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3"/>
                </a:buClr>
                <a:buSzPct val="95000"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1</a:t>
              </a:r>
              <a:endPara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Содержимое 2"/>
            <p:cNvSpPr txBox="1">
              <a:spLocks/>
            </p:cNvSpPr>
            <p:nvPr/>
          </p:nvSpPr>
          <p:spPr>
            <a:xfrm>
              <a:off x="6444208" y="1916832"/>
              <a:ext cx="360040" cy="288032"/>
            </a:xfrm>
            <a:prstGeom prst="rect">
              <a:avLst/>
            </a:prstGeom>
          </p:spPr>
          <p:txBody>
            <a:bodyPr vert="horz">
              <a:normAutofit fontScale="85000" lnSpcReduction="20000"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3"/>
                </a:buClr>
                <a:buSzPct val="95000"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1</a:t>
              </a:r>
              <a:endPara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Содержимое 2"/>
            <p:cNvSpPr txBox="1">
              <a:spLocks/>
            </p:cNvSpPr>
            <p:nvPr/>
          </p:nvSpPr>
          <p:spPr>
            <a:xfrm>
              <a:off x="5220072" y="1916832"/>
              <a:ext cx="368424" cy="296416"/>
            </a:xfrm>
            <a:prstGeom prst="rect">
              <a:avLst/>
            </a:prstGeom>
          </p:spPr>
          <p:txBody>
            <a:bodyPr vert="horz">
              <a:normAutofit fontScale="92500" lnSpcReduction="20000"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3"/>
                </a:buClr>
                <a:buSzPct val="95000"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2</a:t>
              </a:r>
              <a:endPara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Содержимое 2"/>
            <p:cNvSpPr txBox="1">
              <a:spLocks/>
            </p:cNvSpPr>
            <p:nvPr/>
          </p:nvSpPr>
          <p:spPr>
            <a:xfrm>
              <a:off x="6804248" y="1916832"/>
              <a:ext cx="360040" cy="288032"/>
            </a:xfrm>
            <a:prstGeom prst="rect">
              <a:avLst/>
            </a:prstGeom>
          </p:spPr>
          <p:txBody>
            <a:bodyPr vert="horz">
              <a:normAutofit fontScale="85000" lnSpcReduction="20000"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3"/>
                </a:buClr>
                <a:buSzPct val="95000"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2</a:t>
              </a:r>
              <a:endPara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Содержимое 2"/>
            <p:cNvSpPr txBox="1">
              <a:spLocks/>
            </p:cNvSpPr>
            <p:nvPr/>
          </p:nvSpPr>
          <p:spPr>
            <a:xfrm>
              <a:off x="7164288" y="1916832"/>
              <a:ext cx="360040" cy="288032"/>
            </a:xfrm>
            <a:prstGeom prst="rect">
              <a:avLst/>
            </a:prstGeom>
          </p:spPr>
          <p:txBody>
            <a:bodyPr vert="horz">
              <a:normAutofit fontScale="85000" lnSpcReduction="20000"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3"/>
                </a:buClr>
                <a:buSzPct val="95000"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3</a:t>
              </a:r>
              <a:endPara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Содержимое 2"/>
            <p:cNvSpPr txBox="1">
              <a:spLocks/>
            </p:cNvSpPr>
            <p:nvPr/>
          </p:nvSpPr>
          <p:spPr>
            <a:xfrm>
              <a:off x="3851920" y="1124744"/>
              <a:ext cx="2016224" cy="432048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3"/>
                </a:buClr>
                <a:buSzPct val="95000"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До</a:t>
              </a:r>
              <a:r>
                <a:rPr kumimoji="0" lang="ru-RU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нашей эры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Содержимое 2"/>
            <p:cNvSpPr txBox="1">
              <a:spLocks/>
            </p:cNvSpPr>
            <p:nvPr/>
          </p:nvSpPr>
          <p:spPr>
            <a:xfrm>
              <a:off x="6588224" y="1124744"/>
              <a:ext cx="1368152" cy="432048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3"/>
                </a:buClr>
                <a:buSzPct val="95000"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Наша</a:t>
              </a:r>
              <a:r>
                <a:rPr kumimoji="0" lang="ru-RU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эра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359024" y="1124744"/>
            <a:ext cx="8784976" cy="1223412"/>
          </a:xfrm>
          <a:prstGeom prst="rect">
            <a:avLst/>
          </a:prstGeom>
          <a:noFill/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2400" dirty="0" smtClean="0"/>
              <a:t>В последнее время в России активно развивается «</a:t>
            </a:r>
            <a:r>
              <a:rPr lang="ru-RU" sz="2400" b="1" i="1" dirty="0" err="1" smtClean="0"/>
              <a:t>клиодинамика</a:t>
            </a:r>
            <a:r>
              <a:rPr lang="ru-RU" sz="2400" dirty="0" smtClean="0"/>
              <a:t>» — новое направление в математическом  моделировании исторических процессов. </a:t>
            </a:r>
          </a:p>
        </p:txBody>
      </p:sp>
      <p:pic>
        <p:nvPicPr>
          <p:cNvPr id="11268" name="Picture 4" descr="http://img0.liveinternet.ru/images/attach/c/0/51/597/51597461_Buck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708920"/>
            <a:ext cx="1800200" cy="23259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32" name="Группа 31"/>
          <p:cNvGrpSpPr/>
          <p:nvPr/>
        </p:nvGrpSpPr>
        <p:grpSpPr>
          <a:xfrm>
            <a:off x="6876256" y="2060848"/>
            <a:ext cx="1602811" cy="2097524"/>
            <a:chOff x="971600" y="4509120"/>
            <a:chExt cx="1602811" cy="2097524"/>
          </a:xfrm>
        </p:grpSpPr>
        <p:pic>
          <p:nvPicPr>
            <p:cNvPr id="11266" name="Picture 2" descr="Элементы герба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15616" y="4509120"/>
              <a:ext cx="1440160" cy="1728192"/>
            </a:xfrm>
            <a:prstGeom prst="rect">
              <a:avLst/>
            </a:prstGeom>
            <a:noFill/>
          </p:spPr>
        </p:pic>
        <p:sp>
          <p:nvSpPr>
            <p:cNvPr id="27" name="Прямоугольник 26"/>
            <p:cNvSpPr/>
            <p:nvPr/>
          </p:nvSpPr>
          <p:spPr>
            <a:xfrm>
              <a:off x="971600" y="6237312"/>
              <a:ext cx="16028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Модель герба</a:t>
              </a:r>
              <a:endParaRPr lang="ru-RU" dirty="0"/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2483768" y="5301208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Томас </a:t>
            </a:r>
            <a:r>
              <a:rPr lang="ru-RU" dirty="0" err="1" smtClean="0"/>
              <a:t>Бокль</a:t>
            </a:r>
            <a:endParaRPr lang="ru-RU" dirty="0"/>
          </a:p>
        </p:txBody>
      </p:sp>
      <p:grpSp>
        <p:nvGrpSpPr>
          <p:cNvPr id="33" name="Группа 32"/>
          <p:cNvGrpSpPr/>
          <p:nvPr/>
        </p:nvGrpSpPr>
        <p:grpSpPr>
          <a:xfrm>
            <a:off x="4788024" y="2564904"/>
            <a:ext cx="1737781" cy="2520280"/>
            <a:chOff x="4186053" y="2204864"/>
            <a:chExt cx="1881797" cy="2817604"/>
          </a:xfrm>
        </p:grpSpPr>
        <p:pic>
          <p:nvPicPr>
            <p:cNvPr id="11270" name="Picture 6" descr="http://klyuch.com.ua/upload/medialibrary/319/3190105904766676e84096d52cb96f1e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58061" y="2204864"/>
              <a:ext cx="1635018" cy="231570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1" name="Прямоугольник 30"/>
            <p:cNvSpPr/>
            <p:nvPr/>
          </p:nvSpPr>
          <p:spPr>
            <a:xfrm>
              <a:off x="4186053" y="4653136"/>
              <a:ext cx="18817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- И.В. </a:t>
              </a:r>
              <a:r>
                <a:rPr lang="ru-RU" dirty="0" err="1" smtClean="0"/>
                <a:t>Лучицкий</a:t>
              </a:r>
              <a:endParaRPr lang="ru-RU" dirty="0"/>
            </a:p>
          </p:txBody>
        </p:sp>
      </p:grpSp>
      <p:pic>
        <p:nvPicPr>
          <p:cNvPr id="11272" name="Picture 8" descr="http://otvet.imgsmail.ru/download/1dbe085c550a63999d3853c2ad6b7336_i-51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492896"/>
            <a:ext cx="1512168" cy="1512168"/>
          </a:xfrm>
          <a:prstGeom prst="rect">
            <a:avLst/>
          </a:prstGeom>
          <a:noFill/>
        </p:spPr>
      </p:pic>
      <p:pic>
        <p:nvPicPr>
          <p:cNvPr id="11274" name="Picture 10" descr="http://cyrillitsa.ru/wp-content/uploads/2012/11/Crug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581128"/>
            <a:ext cx="1499987" cy="1512168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323528" y="4077072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Грегорианский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23528" y="6093296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Юлианский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3">
      <a:dk1>
        <a:srgbClr val="000000"/>
      </a:dk1>
      <a:lt1>
        <a:srgbClr val="FFFFFF"/>
      </a:lt1>
      <a:dk2>
        <a:srgbClr val="6F8AFD"/>
      </a:dk2>
      <a:lt2>
        <a:srgbClr val="D2FFE6"/>
      </a:lt2>
      <a:accent1>
        <a:srgbClr val="FFFF00"/>
      </a:accent1>
      <a:accent2>
        <a:srgbClr val="00B0F0"/>
      </a:accent2>
      <a:accent3>
        <a:srgbClr val="FF6600"/>
      </a:accent3>
      <a:accent4>
        <a:srgbClr val="FFC000"/>
      </a:accent4>
      <a:accent5>
        <a:srgbClr val="D2FFE6"/>
      </a:accent5>
      <a:accent6>
        <a:srgbClr val="542378"/>
      </a:accent6>
      <a:hlink>
        <a:srgbClr val="0070C0"/>
      </a:hlink>
      <a:folHlink>
        <a:srgbClr val="7030A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2841</TotalTime>
  <Words>475</Words>
  <Application>Microsoft Office PowerPoint</Application>
  <PresentationFormat>Экран (4:3)</PresentationFormat>
  <Paragraphs>88</Paragraphs>
  <Slides>20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«Математика: царица или слуга для других наук?»</vt:lpstr>
      <vt:lpstr>Актуальность</vt:lpstr>
      <vt:lpstr>Слайд 3</vt:lpstr>
      <vt:lpstr>Задачи:</vt:lpstr>
      <vt:lpstr>Соц. опрос школьников на тему: «Математика и я»</vt:lpstr>
      <vt:lpstr>Обучающиеся МБОУ СОШ №4 г. Ардона</vt:lpstr>
      <vt:lpstr>Слайд 7</vt:lpstr>
      <vt:lpstr>Математика и другие науки</vt:lpstr>
      <vt:lpstr> Математика и гуманитарные науки</vt:lpstr>
      <vt:lpstr>Музыка</vt:lpstr>
      <vt:lpstr>Математика в природе и человеке</vt:lpstr>
      <vt:lpstr>Математика в природе и человеке</vt:lpstr>
      <vt:lpstr>Слайд 13</vt:lpstr>
      <vt:lpstr>Уроки необычной математики в нашей школе</vt:lpstr>
      <vt:lpstr>Уроки необычной математики в нашей школе</vt:lpstr>
      <vt:lpstr>Заключение</vt:lpstr>
      <vt:lpstr> Естественные и технические науки</vt:lpstr>
      <vt:lpstr>Литература</vt:lpstr>
      <vt:lpstr>Математика и искусство</vt:lpstr>
      <vt:lpstr>Математика и лингвистические науки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Дом</cp:lastModifiedBy>
  <cp:revision>236</cp:revision>
  <dcterms:created xsi:type="dcterms:W3CDTF">2015-06-21T13:52:46Z</dcterms:created>
  <dcterms:modified xsi:type="dcterms:W3CDTF">2019-12-18T14:52:25Z</dcterms:modified>
</cp:coreProperties>
</file>