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18288000" cy="10287000"/>
  <p:embeddedFontLst>
    <p:embeddedFont>
      <p:font typeface="Calibri" pitchFamily="34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216" y="-1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3886200"/>
            <a:ext cx="6400800" cy="17525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D8BD707-D9CF-40AE-B4C6-C98DA3205C09}" type="datetimeFigureOut">
              <a:rPr lang="en-US"/>
              <a:t>8/27/2024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6F15528-21DE-4FAA-801E-634DDDAF4B2B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Arial"/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Arial"/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9.jpg"/><Relationship Id="rId7" Type="http://schemas.openxmlformats.org/officeDocument/2006/relationships/image" Target="../media/image21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5400000">
            <a:off x="179011" y="-682339"/>
            <a:ext cx="3756778" cy="4114800"/>
          </a:xfrm>
          <a:custGeom>
            <a:avLst/>
            <a:gdLst/>
            <a:ahLst/>
            <a:cxnLst/>
            <a:rect l="l" t="t" r="r" b="b"/>
            <a:pathLst>
              <a:path w="3756778" h="4114800" extrusionOk="0">
                <a:moveTo>
                  <a:pt x="0" y="0"/>
                </a:moveTo>
                <a:lnTo>
                  <a:pt x="3756778" y="0"/>
                </a:lnTo>
                <a:lnTo>
                  <a:pt x="3756778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-353922" flipH="1" flipV="1">
            <a:off x="9267409" y="8755586"/>
            <a:ext cx="9584539" cy="2895453"/>
          </a:xfrm>
          <a:custGeom>
            <a:avLst/>
            <a:gdLst/>
            <a:ahLst/>
            <a:cxnLst/>
            <a:rect l="l" t="t" r="r" b="b"/>
            <a:pathLst>
              <a:path w="9584539" h="2895453" extrusionOk="0">
                <a:moveTo>
                  <a:pt x="9584539" y="2895453"/>
                </a:moveTo>
                <a:lnTo>
                  <a:pt x="0" y="2895453"/>
                </a:lnTo>
                <a:lnTo>
                  <a:pt x="0" y="0"/>
                </a:lnTo>
                <a:lnTo>
                  <a:pt x="9584539" y="0"/>
                </a:lnTo>
                <a:lnTo>
                  <a:pt x="9584539" y="2895453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>
            <a:off x="14719507" y="372256"/>
            <a:ext cx="3196689" cy="2057867"/>
          </a:xfrm>
          <a:custGeom>
            <a:avLst/>
            <a:gdLst/>
            <a:ahLst/>
            <a:cxnLst/>
            <a:rect l="l" t="t" r="r" b="b"/>
            <a:pathLst>
              <a:path w="3196689" h="2057868" extrusionOk="0">
                <a:moveTo>
                  <a:pt x="0" y="0"/>
                </a:moveTo>
                <a:lnTo>
                  <a:pt x="3196689" y="0"/>
                </a:lnTo>
                <a:lnTo>
                  <a:pt x="3196689" y="2057868"/>
                </a:lnTo>
                <a:lnTo>
                  <a:pt x="0" y="20578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5" name="TextBox 5"/>
          <p:cNvSpPr txBox="1"/>
          <p:nvPr/>
        </p:nvSpPr>
        <p:spPr bwMode="auto">
          <a:xfrm>
            <a:off x="3448852" y="2618631"/>
            <a:ext cx="11707847" cy="3374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3"/>
              </a:lnSpc>
              <a:spcBef>
                <a:spcPts val="0"/>
              </a:spcBef>
              <a:defRPr/>
            </a:pPr>
            <a:r>
              <a:rPr lang="en-US" sz="6150">
                <a:solidFill>
                  <a:srgbClr val="000000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«ОТ ИДЕИ ДО ПРЕМЬЕРЫ: ОПЫТ ПОСТАНОВКИ ПЬЕСЫ В ШКОЛЬНОМ ТЕАТРЕ»</a:t>
            </a:r>
            <a:endParaRPr/>
          </a:p>
        </p:txBody>
      </p:sp>
      <p:sp>
        <p:nvSpPr>
          <p:cNvPr id="6" name="Freeform 6"/>
          <p:cNvSpPr/>
          <p:nvPr/>
        </p:nvSpPr>
        <p:spPr bwMode="auto">
          <a:xfrm>
            <a:off x="594607" y="534521"/>
            <a:ext cx="2322235" cy="2322235"/>
          </a:xfrm>
          <a:custGeom>
            <a:avLst/>
            <a:gdLst/>
            <a:ahLst/>
            <a:cxnLst/>
            <a:rect l="l" t="t" r="r" b="b"/>
            <a:pathLst>
              <a:path w="2322235" h="2322235" extrusionOk="0">
                <a:moveTo>
                  <a:pt x="0" y="0"/>
                </a:moveTo>
                <a:lnTo>
                  <a:pt x="2322235" y="0"/>
                </a:lnTo>
                <a:lnTo>
                  <a:pt x="2322235" y="2322235"/>
                </a:lnTo>
                <a:lnTo>
                  <a:pt x="0" y="23222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11963712" y="5916780"/>
            <a:ext cx="5517172" cy="26312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79"/>
              </a:lnSpc>
              <a:defRPr/>
            </a:pPr>
            <a:r>
              <a:rPr lang="en-US" sz="3700">
                <a:solidFill>
                  <a:srgbClr val="000000"/>
                </a:solidFill>
                <a:latin typeface="Aristotelica Pro Condensed"/>
                <a:ea typeface="Aristotelica Pro Condensed"/>
                <a:cs typeface="Aristotelica Pro Condensed"/>
              </a:rPr>
              <a:t>Автор-составитель: Валюжинич Дарья Александровна,</a:t>
            </a:r>
            <a:endParaRPr/>
          </a:p>
          <a:p>
            <a:pPr algn="r">
              <a:lnSpc>
                <a:spcPts val="5179"/>
              </a:lnSpc>
              <a:defRPr/>
            </a:pPr>
            <a:r>
              <a:rPr lang="en-US" sz="3700">
                <a:solidFill>
                  <a:srgbClr val="000000"/>
                </a:solidFill>
                <a:latin typeface="Aristotelica Pro Condensed"/>
                <a:ea typeface="Aristotelica Pro Condensed"/>
                <a:cs typeface="Aristotelica Pro Condensed"/>
              </a:rPr>
              <a:t>учитель информатики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508328" y="9364535"/>
            <a:ext cx="5271343" cy="441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00"/>
              </a:lnSpc>
              <a:defRPr/>
            </a:pPr>
            <a:r>
              <a:rPr lang="en-US" sz="2500">
                <a:solidFill>
                  <a:srgbClr val="000000"/>
                </a:solidFill>
                <a:latin typeface="Aristotelica Pro Condensed"/>
                <a:ea typeface="Aristotelica Pro Condensed"/>
                <a:cs typeface="Aristotelica Pro Condensed"/>
              </a:rPr>
              <a:t>Гурьевский муниципальный округ, 2024 г.</a:t>
            </a:r>
            <a:endParaRPr/>
          </a:p>
        </p:txBody>
      </p:sp>
      <p:sp>
        <p:nvSpPr>
          <p:cNvPr id="9" name="TextBox 9"/>
          <p:cNvSpPr txBox="1"/>
          <p:nvPr/>
        </p:nvSpPr>
        <p:spPr bwMode="auto">
          <a:xfrm>
            <a:off x="4359375" y="469583"/>
            <a:ext cx="9886801" cy="905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1"/>
              </a:lnSpc>
              <a:spcBef>
                <a:spcPts val="0"/>
              </a:spcBef>
              <a:defRPr/>
            </a:pPr>
            <a:r>
              <a:rPr lang="en-US" sz="26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МУНИЦИПАЛЬНОЕ БЮДЖЕТНОЕ ОБЩЕОБРАЗОВАТЕЛЬНОЕ УЧРЕЖДЕНИЕ </a:t>
            </a:r>
            <a:endParaRPr/>
          </a:p>
          <a:p>
            <a:pPr algn="ctr">
              <a:lnSpc>
                <a:spcPts val="3641"/>
              </a:lnSpc>
              <a:spcBef>
                <a:spcPts val="0"/>
              </a:spcBef>
              <a:defRPr/>
            </a:pPr>
            <a:r>
              <a:rPr lang="en-US" sz="26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«РАЗДОЛЬНИНСКАЯ ОСНОВНАЯ ОБЩЕОБРАЗОВАТЕЛЬНАЯ ШКОЛА»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>
            <a:off x="5904496" y="2738618"/>
            <a:ext cx="16398494" cy="8349692"/>
          </a:xfrm>
          <a:custGeom>
            <a:avLst/>
            <a:gdLst/>
            <a:ahLst/>
            <a:cxnLst/>
            <a:rect l="l" t="t" r="r" b="b"/>
            <a:pathLst>
              <a:path w="16398494" h="8349692" extrusionOk="0">
                <a:moveTo>
                  <a:pt x="0" y="0"/>
                </a:moveTo>
                <a:lnTo>
                  <a:pt x="16398494" y="0"/>
                </a:lnTo>
                <a:lnTo>
                  <a:pt x="16398494" y="8349692"/>
                </a:lnTo>
                <a:lnTo>
                  <a:pt x="0" y="834969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СЦЕНОГРАФИЯ И КОСТЮМЫ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56030" y="4337757"/>
            <a:ext cx="9624874" cy="4920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8430" lvl="1" indent="-259215" algn="l">
              <a:lnSpc>
                <a:spcPts val="3962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Проанализируйте сценарий. Определите основные темы, настроение и время действия. Это поможет сформировать концепцию сценографии.</a:t>
            </a:r>
            <a:endParaRPr/>
          </a:p>
          <a:p>
            <a:pPr marL="518430" lvl="1" indent="-259215" algn="l">
              <a:lnSpc>
                <a:spcPts val="3962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Используйте бумагу или графические программы для создания эскизов декораций. Это поможет визуализировать идеи и обсудить их с командой</a:t>
            </a:r>
            <a:endParaRPr/>
          </a:p>
          <a:p>
            <a:pPr marL="518430" lvl="1" indent="-259215" algn="l">
              <a:lnSpc>
                <a:spcPts val="3962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Определите основную цветовую гамму, которая будет использоваться в декорациях. Цвета должны соответствовать эмоциональному настрою пьесы.</a:t>
            </a:r>
            <a:endParaRPr/>
          </a:p>
          <a:p>
            <a:pPr marL="518430" lvl="1" indent="-259215" algn="l">
              <a:lnSpc>
                <a:spcPts val="3962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Декорации должны быть не только красивыми, но и функциональными. Учитывайте, как актеры будут взаимодействовать с ними.</a:t>
            </a:r>
            <a:endParaRPr/>
          </a:p>
        </p:txBody>
      </p:sp>
      <p:sp>
        <p:nvSpPr>
          <p:cNvPr id="9" name="TextBox 9"/>
          <p:cNvSpPr txBox="1"/>
          <p:nvPr/>
        </p:nvSpPr>
        <p:spPr bwMode="auto">
          <a:xfrm>
            <a:off x="12571406" y="3332086"/>
            <a:ext cx="3430594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953"/>
              </a:lnSpc>
              <a:defRPr/>
            </a:pPr>
            <a:r>
              <a:rPr lang="en-US" sz="4250" dirty="0">
                <a:solidFill>
                  <a:srgbClr val="030302"/>
                </a:solidFill>
                <a:latin typeface="Open Sans Bold"/>
                <a:ea typeface="Open Sans Bold"/>
                <a:cs typeface="Open Sans Bold"/>
              </a:rPr>
              <a:t>TINKERCAD</a:t>
            </a: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9803528" y="4004068"/>
            <a:ext cx="8067972" cy="4528149"/>
          </a:xfrm>
          <a:custGeom>
            <a:avLst/>
            <a:gdLst/>
            <a:ahLst/>
            <a:cxnLst/>
            <a:rect l="l" t="t" r="r" b="b"/>
            <a:pathLst>
              <a:path w="8067972" h="4528149" extrusionOk="0">
                <a:moveTo>
                  <a:pt x="0" y="0"/>
                </a:moveTo>
                <a:lnTo>
                  <a:pt x="8067972" y="0"/>
                </a:lnTo>
                <a:lnTo>
                  <a:pt x="8067972" y="4528150"/>
                </a:lnTo>
                <a:lnTo>
                  <a:pt x="0" y="45281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СЦЕНОГРАФИЯ И КОСТЮМЫ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07547" y="4220987"/>
            <a:ext cx="9195980" cy="48286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Используйте доступные материалы (дерево, картон, текстиль) для создания декораций. Включите в процесс всех заинтересованных — это развивает командный дух.</a:t>
            </a:r>
            <a:endParaRPr/>
          </a:p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endParaRPr/>
          </a:p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Убедитесь, что все элементы декораций установлены безопасно и надежно. Проведите репетиции с использованием декораций, чтобы актеры могли привыкнуть к ним.</a:t>
            </a:r>
            <a:endParaRPr/>
          </a:p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endParaRPr/>
          </a:p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Обратите внимание на то, как декорации воспринимаются со стороны зрителей. При необходимости внесите изменения.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>
            <a:off x="14631702" y="3218492"/>
            <a:ext cx="3358430" cy="3358430"/>
          </a:xfrm>
          <a:custGeom>
            <a:avLst/>
            <a:gdLst/>
            <a:ahLst/>
            <a:cxnLst/>
            <a:rect l="l" t="t" r="r" b="b"/>
            <a:pathLst>
              <a:path w="3358430" h="3358430" extrusionOk="0">
                <a:moveTo>
                  <a:pt x="0" y="0"/>
                </a:moveTo>
                <a:lnTo>
                  <a:pt x="3358430" y="0"/>
                </a:lnTo>
                <a:lnTo>
                  <a:pt x="3358430" y="3358430"/>
                </a:lnTo>
                <a:lnTo>
                  <a:pt x="0" y="335843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>
            <a:off x="8748056" y="3510942"/>
            <a:ext cx="6068508" cy="3316440"/>
          </a:xfrm>
          <a:custGeom>
            <a:avLst/>
            <a:gdLst/>
            <a:ahLst/>
            <a:cxnLst/>
            <a:rect l="l" t="t" r="r" b="b"/>
            <a:pathLst>
              <a:path w="6068508" h="3316440" extrusionOk="0">
                <a:moveTo>
                  <a:pt x="0" y="0"/>
                </a:moveTo>
                <a:lnTo>
                  <a:pt x="6068509" y="0"/>
                </a:lnTo>
                <a:lnTo>
                  <a:pt x="6068509" y="3316440"/>
                </a:lnTo>
                <a:lnTo>
                  <a:pt x="0" y="33164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Freeform 7"/>
          <p:cNvSpPr/>
          <p:nvPr/>
        </p:nvSpPr>
        <p:spPr bwMode="auto">
          <a:xfrm>
            <a:off x="9144000" y="7389172"/>
            <a:ext cx="3514806" cy="2513086"/>
          </a:xfrm>
          <a:custGeom>
            <a:avLst/>
            <a:gdLst/>
            <a:ahLst/>
            <a:cxnLst/>
            <a:rect l="l" t="t" r="r" b="b"/>
            <a:pathLst>
              <a:path w="3514806" h="2513086" extrusionOk="0">
                <a:moveTo>
                  <a:pt x="0" y="0"/>
                </a:moveTo>
                <a:lnTo>
                  <a:pt x="3514806" y="0"/>
                </a:lnTo>
                <a:lnTo>
                  <a:pt x="3514806" y="2513086"/>
                </a:lnTo>
                <a:lnTo>
                  <a:pt x="0" y="25130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rcRect/>
            <a:stretch/>
          </a:blipFill>
        </p:spPr>
      </p:sp>
      <p:sp>
        <p:nvSpPr>
          <p:cNvPr id="8" name="Freeform 8"/>
          <p:cNvSpPr/>
          <p:nvPr/>
        </p:nvSpPr>
        <p:spPr bwMode="auto">
          <a:xfrm>
            <a:off x="15836232" y="6712473"/>
            <a:ext cx="1741282" cy="3189785"/>
          </a:xfrm>
          <a:custGeom>
            <a:avLst/>
            <a:gdLst/>
            <a:ahLst/>
            <a:cxnLst/>
            <a:rect l="l" t="t" r="r" b="b"/>
            <a:pathLst>
              <a:path w="1741283" h="3189785" extrusionOk="0">
                <a:moveTo>
                  <a:pt x="0" y="0"/>
                </a:moveTo>
                <a:lnTo>
                  <a:pt x="1741283" y="0"/>
                </a:lnTo>
                <a:lnTo>
                  <a:pt x="1741283" y="3189785"/>
                </a:lnTo>
                <a:lnTo>
                  <a:pt x="0" y="318978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rcRect/>
            <a:stretch/>
          </a:blipFill>
        </p:spPr>
      </p:sp>
      <p:sp>
        <p:nvSpPr>
          <p:cNvPr id="9" name="Freeform 9"/>
          <p:cNvSpPr/>
          <p:nvPr/>
        </p:nvSpPr>
        <p:spPr bwMode="auto">
          <a:xfrm>
            <a:off x="12764364" y="6475791"/>
            <a:ext cx="2967093" cy="3023910"/>
          </a:xfrm>
          <a:custGeom>
            <a:avLst/>
            <a:gdLst/>
            <a:ahLst/>
            <a:cxnLst/>
            <a:rect l="l" t="t" r="r" b="b"/>
            <a:pathLst>
              <a:path w="2967093" h="3023910" extrusionOk="0">
                <a:moveTo>
                  <a:pt x="0" y="0"/>
                </a:moveTo>
                <a:lnTo>
                  <a:pt x="2967093" y="0"/>
                </a:lnTo>
                <a:lnTo>
                  <a:pt x="2967093" y="3023909"/>
                </a:lnTo>
                <a:lnTo>
                  <a:pt x="0" y="302390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rcRect/>
            <a:stretch/>
          </a:blipFill>
        </p:spPr>
      </p:sp>
      <p:sp>
        <p:nvSpPr>
          <p:cNvPr id="10" name="TextBox 10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СЦЕНОГРАФИЯ И КОСТЮМЫ</a:t>
            </a:r>
            <a:endParaRPr/>
          </a:p>
        </p:txBody>
      </p:sp>
      <p:sp>
        <p:nvSpPr>
          <p:cNvPr id="11" name="TextBox 11"/>
          <p:cNvSpPr txBox="1"/>
          <p:nvPr/>
        </p:nvSpPr>
        <p:spPr bwMode="auto">
          <a:xfrm>
            <a:off x="521627" y="3970127"/>
            <a:ext cx="8992761" cy="56287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177"/>
              </a:lnSpc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Процесс создания костюмов, как и с декорациями, начните с создания эскизов для персонажей. Это поможет вам визуализировать конечный результат. </a:t>
            </a:r>
            <a:endParaRPr/>
          </a:p>
          <a:p>
            <a:pPr algn="l">
              <a:lnSpc>
                <a:spcPts val="3177"/>
              </a:lnSpc>
              <a:defRPr/>
            </a:pPr>
            <a:endParaRPr/>
          </a:p>
          <a:p>
            <a:pPr algn="l">
              <a:lnSpc>
                <a:spcPts val="3177"/>
              </a:lnSpc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Пошив и сборка. Если есть навыки шитья, начните пошив костюмов самостоятельно. Если нет — привлеките родителей или старшеклассников, которые могут помочь.</a:t>
            </a:r>
            <a:endParaRPr/>
          </a:p>
          <a:p>
            <a:pPr algn="l">
              <a:lnSpc>
                <a:spcPts val="3177"/>
              </a:lnSpc>
              <a:defRPr/>
            </a:pPr>
            <a:endParaRPr/>
          </a:p>
          <a:p>
            <a:pPr algn="l">
              <a:lnSpc>
                <a:spcPts val="3177"/>
              </a:lnSpc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Не забывайте о деталях — аксессуары могут значительно изменить внешний вид персонажа. Изучите, какие элементы могут дополнить образ (шляпы, украшения, обувь, грим)</a:t>
            </a:r>
            <a:endParaRPr/>
          </a:p>
          <a:p>
            <a:pPr algn="l">
              <a:lnSpc>
                <a:spcPts val="3177"/>
              </a:lnSpc>
              <a:spcBef>
                <a:spcPts val="0"/>
              </a:spcBef>
              <a:defRPr/>
            </a:pPr>
            <a:r>
              <a:rPr lang="en-US" sz="22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 rot="219555">
            <a:off x="11809753" y="3404713"/>
            <a:ext cx="4398787" cy="6387213"/>
          </a:xfrm>
          <a:custGeom>
            <a:avLst/>
            <a:gdLst/>
            <a:ahLst/>
            <a:cxnLst/>
            <a:rect l="l" t="t" r="r" b="b"/>
            <a:pathLst>
              <a:path w="4398787" h="6387213" extrusionOk="0">
                <a:moveTo>
                  <a:pt x="0" y="0"/>
                </a:moveTo>
                <a:lnTo>
                  <a:pt x="4398787" y="0"/>
                </a:lnTo>
                <a:lnTo>
                  <a:pt x="4398787" y="6387213"/>
                </a:lnTo>
                <a:lnTo>
                  <a:pt x="0" y="63872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 l="7829" t="3278" r="4583" b="6789"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748090" y="535895"/>
            <a:ext cx="16791819" cy="154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65"/>
              </a:lnSpc>
              <a:defRPr/>
            </a:pPr>
            <a:r>
              <a:rPr lang="en-US" sz="81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ПРОМОЦИЯ СПЕКТАКЛЯ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813581" y="3979651"/>
            <a:ext cx="8956721" cy="5453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Создайте и развесьте яркие и запоминающиеся плакаты, которые отражают тематику пьесы. 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Укажите название спектакля, дату и время его проведения, место (например, школьный актовый зал) и контактные данные для получения дополнительной информации.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Создайте событие в социальных сетях, где можно будет делиться информацией о спектакле, фотографиями репетиций и анонсами.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Проводите устные объявления на школьных собраниях и переменах. Подготовьте короткие и запоминающиеся сообщения о спектакле.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grpSp>
        <p:nvGrpSpPr>
          <p:cNvPr id="6" name="Group 6"/>
          <p:cNvGrpSpPr/>
          <p:nvPr/>
        </p:nvGrpSpPr>
        <p:grpSpPr bwMode="auto">
          <a:xfrm>
            <a:off x="10608039" y="3143619"/>
            <a:ext cx="6516238" cy="5872443"/>
            <a:chOff x="0" y="0"/>
            <a:chExt cx="2432331" cy="2192020"/>
          </a:xfrm>
        </p:grpSpPr>
        <p:sp>
          <p:nvSpPr>
            <p:cNvPr id="7" name="Freeform 7"/>
            <p:cNvSpPr/>
            <p:nvPr/>
          </p:nvSpPr>
          <p:spPr bwMode="auto">
            <a:xfrm>
              <a:off x="-7620" y="-2540"/>
              <a:ext cx="2439951" cy="2194560"/>
            </a:xfrm>
            <a:custGeom>
              <a:avLst/>
              <a:gdLst/>
              <a:ahLst/>
              <a:cxnLst/>
              <a:rect l="l" t="t" r="r" b="b"/>
              <a:pathLst>
                <a:path w="2439951" h="2194560" extrusionOk="0">
                  <a:moveTo>
                    <a:pt x="2439951" y="394970"/>
                  </a:moveTo>
                  <a:cubicBezTo>
                    <a:pt x="2438464" y="394970"/>
                    <a:pt x="2436978" y="394970"/>
                    <a:pt x="2435491" y="393700"/>
                  </a:cubicBezTo>
                  <a:cubicBezTo>
                    <a:pt x="2428057" y="392430"/>
                    <a:pt x="2419136" y="393700"/>
                    <a:pt x="2414676" y="387350"/>
                  </a:cubicBezTo>
                  <a:cubicBezTo>
                    <a:pt x="2413189" y="384810"/>
                    <a:pt x="2408729" y="382270"/>
                    <a:pt x="2405756" y="381000"/>
                  </a:cubicBezTo>
                  <a:cubicBezTo>
                    <a:pt x="2399808" y="375920"/>
                    <a:pt x="2392375" y="370840"/>
                    <a:pt x="2384941" y="365760"/>
                  </a:cubicBezTo>
                  <a:lnTo>
                    <a:pt x="2371560" y="354330"/>
                  </a:lnTo>
                  <a:cubicBezTo>
                    <a:pt x="2370073" y="353060"/>
                    <a:pt x="2370073" y="351790"/>
                    <a:pt x="2370073" y="350520"/>
                  </a:cubicBezTo>
                  <a:cubicBezTo>
                    <a:pt x="2367100" y="347980"/>
                    <a:pt x="2362640" y="345440"/>
                    <a:pt x="2358179" y="345440"/>
                  </a:cubicBezTo>
                  <a:cubicBezTo>
                    <a:pt x="2350746" y="344170"/>
                    <a:pt x="2343312" y="344170"/>
                    <a:pt x="2335878" y="342900"/>
                  </a:cubicBezTo>
                  <a:lnTo>
                    <a:pt x="2329931" y="342900"/>
                  </a:lnTo>
                  <a:cubicBezTo>
                    <a:pt x="2322497" y="340360"/>
                    <a:pt x="2316550" y="339090"/>
                    <a:pt x="2309117" y="340360"/>
                  </a:cubicBezTo>
                  <a:cubicBezTo>
                    <a:pt x="2306143" y="340360"/>
                    <a:pt x="2303169" y="340360"/>
                    <a:pt x="2301683" y="337820"/>
                  </a:cubicBezTo>
                  <a:cubicBezTo>
                    <a:pt x="2300196" y="335280"/>
                    <a:pt x="2297222" y="334010"/>
                    <a:pt x="2295736" y="332740"/>
                  </a:cubicBezTo>
                  <a:cubicBezTo>
                    <a:pt x="2292762" y="330200"/>
                    <a:pt x="2288302" y="328930"/>
                    <a:pt x="2285328" y="327660"/>
                  </a:cubicBezTo>
                  <a:cubicBezTo>
                    <a:pt x="2279381" y="323850"/>
                    <a:pt x="2274921" y="320040"/>
                    <a:pt x="2267487" y="320040"/>
                  </a:cubicBezTo>
                  <a:cubicBezTo>
                    <a:pt x="2261540" y="320040"/>
                    <a:pt x="2255593" y="318770"/>
                    <a:pt x="2249646" y="317500"/>
                  </a:cubicBezTo>
                  <a:cubicBezTo>
                    <a:pt x="2248160" y="317500"/>
                    <a:pt x="2248160" y="317500"/>
                    <a:pt x="2248160" y="316230"/>
                  </a:cubicBezTo>
                  <a:cubicBezTo>
                    <a:pt x="2243699" y="311150"/>
                    <a:pt x="2236266" y="309880"/>
                    <a:pt x="2228832" y="309880"/>
                  </a:cubicBezTo>
                  <a:cubicBezTo>
                    <a:pt x="2225858" y="309880"/>
                    <a:pt x="2222885" y="308610"/>
                    <a:pt x="2222885" y="307340"/>
                  </a:cubicBezTo>
                  <a:cubicBezTo>
                    <a:pt x="2221398" y="303530"/>
                    <a:pt x="2218425" y="302260"/>
                    <a:pt x="2215451" y="302260"/>
                  </a:cubicBezTo>
                  <a:cubicBezTo>
                    <a:pt x="2210991" y="302260"/>
                    <a:pt x="2206530" y="300990"/>
                    <a:pt x="2203557" y="302260"/>
                  </a:cubicBezTo>
                  <a:cubicBezTo>
                    <a:pt x="2191663" y="306070"/>
                    <a:pt x="2182742" y="298450"/>
                    <a:pt x="2172335" y="297180"/>
                  </a:cubicBezTo>
                  <a:lnTo>
                    <a:pt x="2170848" y="295910"/>
                  </a:lnTo>
                  <a:cubicBezTo>
                    <a:pt x="2167875" y="289560"/>
                    <a:pt x="2160441" y="289560"/>
                    <a:pt x="2153007" y="288290"/>
                  </a:cubicBezTo>
                  <a:cubicBezTo>
                    <a:pt x="2153007" y="287020"/>
                    <a:pt x="2154494" y="287020"/>
                    <a:pt x="2154494" y="285750"/>
                  </a:cubicBezTo>
                  <a:cubicBezTo>
                    <a:pt x="2153007" y="285750"/>
                    <a:pt x="2151521" y="287020"/>
                    <a:pt x="2148547" y="287020"/>
                  </a:cubicBezTo>
                  <a:cubicBezTo>
                    <a:pt x="2147060" y="287020"/>
                    <a:pt x="2144087" y="288290"/>
                    <a:pt x="2142600" y="287020"/>
                  </a:cubicBezTo>
                  <a:cubicBezTo>
                    <a:pt x="2139626" y="283210"/>
                    <a:pt x="2135166" y="279400"/>
                    <a:pt x="2135166" y="275590"/>
                  </a:cubicBezTo>
                  <a:cubicBezTo>
                    <a:pt x="2135166" y="271780"/>
                    <a:pt x="2130706" y="271780"/>
                    <a:pt x="2129219" y="270510"/>
                  </a:cubicBezTo>
                  <a:lnTo>
                    <a:pt x="2126246" y="270510"/>
                  </a:lnTo>
                  <a:cubicBezTo>
                    <a:pt x="2120299" y="265430"/>
                    <a:pt x="2114352" y="264160"/>
                    <a:pt x="2106918" y="267970"/>
                  </a:cubicBezTo>
                  <a:cubicBezTo>
                    <a:pt x="2105431" y="264160"/>
                    <a:pt x="2108405" y="259080"/>
                    <a:pt x="2102458" y="257810"/>
                  </a:cubicBezTo>
                  <a:lnTo>
                    <a:pt x="2102458" y="256540"/>
                  </a:lnTo>
                  <a:cubicBezTo>
                    <a:pt x="2105431" y="250190"/>
                    <a:pt x="2100971" y="246380"/>
                    <a:pt x="2095024" y="243840"/>
                  </a:cubicBezTo>
                  <a:cubicBezTo>
                    <a:pt x="2090564" y="241300"/>
                    <a:pt x="2089077" y="238760"/>
                    <a:pt x="2089077" y="234950"/>
                  </a:cubicBezTo>
                  <a:lnTo>
                    <a:pt x="2089077" y="229870"/>
                  </a:lnTo>
                  <a:cubicBezTo>
                    <a:pt x="2083130" y="228600"/>
                    <a:pt x="2080156" y="223520"/>
                    <a:pt x="2077183" y="219710"/>
                  </a:cubicBezTo>
                  <a:cubicBezTo>
                    <a:pt x="2075696" y="214630"/>
                    <a:pt x="2072722" y="210820"/>
                    <a:pt x="2069749" y="207010"/>
                  </a:cubicBezTo>
                  <a:cubicBezTo>
                    <a:pt x="2066775" y="203200"/>
                    <a:pt x="2060828" y="200660"/>
                    <a:pt x="2060828" y="194310"/>
                  </a:cubicBezTo>
                  <a:cubicBezTo>
                    <a:pt x="2060828" y="190500"/>
                    <a:pt x="2059342" y="186690"/>
                    <a:pt x="2057855" y="182880"/>
                  </a:cubicBezTo>
                  <a:cubicBezTo>
                    <a:pt x="2054881" y="177800"/>
                    <a:pt x="2051908" y="173990"/>
                    <a:pt x="2047448" y="168910"/>
                  </a:cubicBezTo>
                  <a:cubicBezTo>
                    <a:pt x="2050421" y="165100"/>
                    <a:pt x="2053395" y="162560"/>
                    <a:pt x="2048934" y="158750"/>
                  </a:cubicBezTo>
                  <a:lnTo>
                    <a:pt x="2048934" y="156210"/>
                  </a:lnTo>
                  <a:cubicBezTo>
                    <a:pt x="2048934" y="154940"/>
                    <a:pt x="2047448" y="153670"/>
                    <a:pt x="2047448" y="152400"/>
                  </a:cubicBezTo>
                  <a:cubicBezTo>
                    <a:pt x="2045961" y="151130"/>
                    <a:pt x="2042987" y="149860"/>
                    <a:pt x="2041501" y="148590"/>
                  </a:cubicBezTo>
                  <a:cubicBezTo>
                    <a:pt x="2037040" y="144780"/>
                    <a:pt x="2034067" y="139700"/>
                    <a:pt x="2026633" y="142240"/>
                  </a:cubicBezTo>
                  <a:cubicBezTo>
                    <a:pt x="2023660" y="137160"/>
                    <a:pt x="2022173" y="132080"/>
                    <a:pt x="2020686" y="127000"/>
                  </a:cubicBezTo>
                  <a:cubicBezTo>
                    <a:pt x="2019199" y="123190"/>
                    <a:pt x="2017713" y="120650"/>
                    <a:pt x="2016226" y="116840"/>
                  </a:cubicBezTo>
                  <a:lnTo>
                    <a:pt x="2016226" y="115570"/>
                  </a:lnTo>
                  <a:cubicBezTo>
                    <a:pt x="2019199" y="110490"/>
                    <a:pt x="2014739" y="106680"/>
                    <a:pt x="2014739" y="102870"/>
                  </a:cubicBezTo>
                  <a:cubicBezTo>
                    <a:pt x="2014739" y="100330"/>
                    <a:pt x="2011765" y="97790"/>
                    <a:pt x="2010279" y="95250"/>
                  </a:cubicBezTo>
                  <a:cubicBezTo>
                    <a:pt x="2008792" y="91440"/>
                    <a:pt x="2004332" y="88900"/>
                    <a:pt x="2004332" y="85090"/>
                  </a:cubicBezTo>
                  <a:lnTo>
                    <a:pt x="2004332" y="64770"/>
                  </a:lnTo>
                  <a:cubicBezTo>
                    <a:pt x="2002845" y="57150"/>
                    <a:pt x="1999871" y="53340"/>
                    <a:pt x="1989464" y="52070"/>
                  </a:cubicBezTo>
                  <a:cubicBezTo>
                    <a:pt x="1987978" y="52070"/>
                    <a:pt x="1986491" y="52070"/>
                    <a:pt x="1986491" y="50800"/>
                  </a:cubicBezTo>
                  <a:cubicBezTo>
                    <a:pt x="1983517" y="46990"/>
                    <a:pt x="1979057" y="45720"/>
                    <a:pt x="1973110" y="44450"/>
                  </a:cubicBezTo>
                  <a:cubicBezTo>
                    <a:pt x="1968650" y="44450"/>
                    <a:pt x="1965676" y="44450"/>
                    <a:pt x="1962703" y="45720"/>
                  </a:cubicBezTo>
                  <a:cubicBezTo>
                    <a:pt x="1955269" y="49530"/>
                    <a:pt x="1947835" y="53340"/>
                    <a:pt x="1941888" y="58420"/>
                  </a:cubicBezTo>
                  <a:cubicBezTo>
                    <a:pt x="1934454" y="63500"/>
                    <a:pt x="1928507" y="67310"/>
                    <a:pt x="1919587" y="63500"/>
                  </a:cubicBezTo>
                  <a:lnTo>
                    <a:pt x="1916613" y="63500"/>
                  </a:lnTo>
                  <a:cubicBezTo>
                    <a:pt x="1913640" y="62230"/>
                    <a:pt x="1909180" y="60960"/>
                    <a:pt x="1906206" y="59690"/>
                  </a:cubicBezTo>
                  <a:cubicBezTo>
                    <a:pt x="1904719" y="60960"/>
                    <a:pt x="1903232" y="62230"/>
                    <a:pt x="1898772" y="60960"/>
                  </a:cubicBezTo>
                  <a:cubicBezTo>
                    <a:pt x="1889852" y="59690"/>
                    <a:pt x="1882418" y="58420"/>
                    <a:pt x="1874984" y="53340"/>
                  </a:cubicBezTo>
                  <a:cubicBezTo>
                    <a:pt x="1873497" y="52070"/>
                    <a:pt x="1870524" y="52070"/>
                    <a:pt x="1869037" y="52070"/>
                  </a:cubicBezTo>
                  <a:cubicBezTo>
                    <a:pt x="1863090" y="50800"/>
                    <a:pt x="1855656" y="49530"/>
                    <a:pt x="1848223" y="46990"/>
                  </a:cubicBezTo>
                  <a:cubicBezTo>
                    <a:pt x="1854169" y="43180"/>
                    <a:pt x="1852683" y="40640"/>
                    <a:pt x="1849709" y="38100"/>
                  </a:cubicBezTo>
                  <a:cubicBezTo>
                    <a:pt x="1845249" y="33020"/>
                    <a:pt x="1839302" y="33020"/>
                    <a:pt x="1834842" y="35560"/>
                  </a:cubicBezTo>
                  <a:cubicBezTo>
                    <a:pt x="1824434" y="39370"/>
                    <a:pt x="1814027" y="44450"/>
                    <a:pt x="1802133" y="48260"/>
                  </a:cubicBezTo>
                  <a:cubicBezTo>
                    <a:pt x="1797673" y="50800"/>
                    <a:pt x="1791726" y="52070"/>
                    <a:pt x="1785779" y="53340"/>
                  </a:cubicBezTo>
                  <a:cubicBezTo>
                    <a:pt x="1781319" y="54610"/>
                    <a:pt x="1776858" y="53340"/>
                    <a:pt x="1772398" y="54610"/>
                  </a:cubicBezTo>
                  <a:cubicBezTo>
                    <a:pt x="1767938" y="55880"/>
                    <a:pt x="1763478" y="57150"/>
                    <a:pt x="1757530" y="55880"/>
                  </a:cubicBezTo>
                  <a:cubicBezTo>
                    <a:pt x="1756044" y="55880"/>
                    <a:pt x="1753070" y="57150"/>
                    <a:pt x="1751584" y="57150"/>
                  </a:cubicBezTo>
                  <a:cubicBezTo>
                    <a:pt x="1748610" y="58420"/>
                    <a:pt x="1747123" y="59690"/>
                    <a:pt x="1744150" y="58420"/>
                  </a:cubicBezTo>
                  <a:cubicBezTo>
                    <a:pt x="1738203" y="58420"/>
                    <a:pt x="1735229" y="60960"/>
                    <a:pt x="1732256" y="63500"/>
                  </a:cubicBezTo>
                  <a:cubicBezTo>
                    <a:pt x="1729282" y="66040"/>
                    <a:pt x="1726309" y="71120"/>
                    <a:pt x="1723335" y="72390"/>
                  </a:cubicBezTo>
                  <a:cubicBezTo>
                    <a:pt x="1718875" y="73660"/>
                    <a:pt x="1715901" y="76200"/>
                    <a:pt x="1712928" y="78740"/>
                  </a:cubicBezTo>
                  <a:cubicBezTo>
                    <a:pt x="1709954" y="81280"/>
                    <a:pt x="1706981" y="82550"/>
                    <a:pt x="1704007" y="83820"/>
                  </a:cubicBezTo>
                  <a:cubicBezTo>
                    <a:pt x="1699547" y="86360"/>
                    <a:pt x="1695087" y="87630"/>
                    <a:pt x="1690626" y="90170"/>
                  </a:cubicBezTo>
                  <a:cubicBezTo>
                    <a:pt x="1686166" y="93980"/>
                    <a:pt x="1680219" y="96520"/>
                    <a:pt x="1674272" y="96520"/>
                  </a:cubicBezTo>
                  <a:cubicBezTo>
                    <a:pt x="1668325" y="97790"/>
                    <a:pt x="1660891" y="97790"/>
                    <a:pt x="1654944" y="101600"/>
                  </a:cubicBezTo>
                  <a:cubicBezTo>
                    <a:pt x="1654944" y="101600"/>
                    <a:pt x="1653458" y="102870"/>
                    <a:pt x="1651971" y="102870"/>
                  </a:cubicBezTo>
                  <a:cubicBezTo>
                    <a:pt x="1646024" y="102870"/>
                    <a:pt x="1640077" y="101600"/>
                    <a:pt x="1634130" y="101600"/>
                  </a:cubicBezTo>
                  <a:cubicBezTo>
                    <a:pt x="1629670" y="101600"/>
                    <a:pt x="1622236" y="100330"/>
                    <a:pt x="1619262" y="106680"/>
                  </a:cubicBezTo>
                  <a:cubicBezTo>
                    <a:pt x="1619262" y="106680"/>
                    <a:pt x="1617776" y="107950"/>
                    <a:pt x="1616289" y="107950"/>
                  </a:cubicBezTo>
                  <a:cubicBezTo>
                    <a:pt x="1611829" y="109220"/>
                    <a:pt x="1607368" y="111760"/>
                    <a:pt x="1602908" y="113030"/>
                  </a:cubicBezTo>
                  <a:cubicBezTo>
                    <a:pt x="1602908" y="115570"/>
                    <a:pt x="1598448" y="116840"/>
                    <a:pt x="1595474" y="116840"/>
                  </a:cubicBezTo>
                  <a:cubicBezTo>
                    <a:pt x="1582093" y="115570"/>
                    <a:pt x="1570199" y="115570"/>
                    <a:pt x="1556819" y="111760"/>
                  </a:cubicBezTo>
                  <a:cubicBezTo>
                    <a:pt x="1550872" y="110490"/>
                    <a:pt x="1544925" y="107950"/>
                    <a:pt x="1537491" y="105410"/>
                  </a:cubicBezTo>
                  <a:cubicBezTo>
                    <a:pt x="1536004" y="105410"/>
                    <a:pt x="1534517" y="104140"/>
                    <a:pt x="1533030" y="104140"/>
                  </a:cubicBezTo>
                  <a:cubicBezTo>
                    <a:pt x="1522623" y="104140"/>
                    <a:pt x="1512216" y="105410"/>
                    <a:pt x="1500322" y="105410"/>
                  </a:cubicBezTo>
                  <a:lnTo>
                    <a:pt x="1498835" y="105410"/>
                  </a:lnTo>
                  <a:cubicBezTo>
                    <a:pt x="1492888" y="102870"/>
                    <a:pt x="1485454" y="104140"/>
                    <a:pt x="1479507" y="107950"/>
                  </a:cubicBezTo>
                  <a:cubicBezTo>
                    <a:pt x="1478021" y="109220"/>
                    <a:pt x="1475047" y="110490"/>
                    <a:pt x="1473560" y="110490"/>
                  </a:cubicBezTo>
                  <a:cubicBezTo>
                    <a:pt x="1466127" y="109220"/>
                    <a:pt x="1460179" y="107950"/>
                    <a:pt x="1452746" y="106680"/>
                  </a:cubicBezTo>
                  <a:cubicBezTo>
                    <a:pt x="1445312" y="105410"/>
                    <a:pt x="1439365" y="104140"/>
                    <a:pt x="1431931" y="104140"/>
                  </a:cubicBezTo>
                  <a:cubicBezTo>
                    <a:pt x="1425984" y="104140"/>
                    <a:pt x="1420037" y="102870"/>
                    <a:pt x="1414090" y="100330"/>
                  </a:cubicBezTo>
                  <a:cubicBezTo>
                    <a:pt x="1408143" y="97790"/>
                    <a:pt x="1402196" y="96520"/>
                    <a:pt x="1396249" y="93980"/>
                  </a:cubicBezTo>
                  <a:cubicBezTo>
                    <a:pt x="1393276" y="92710"/>
                    <a:pt x="1388815" y="92710"/>
                    <a:pt x="1384355" y="91440"/>
                  </a:cubicBezTo>
                  <a:cubicBezTo>
                    <a:pt x="1384355" y="87630"/>
                    <a:pt x="1385842" y="85090"/>
                    <a:pt x="1385842" y="82550"/>
                  </a:cubicBezTo>
                  <a:cubicBezTo>
                    <a:pt x="1378408" y="85090"/>
                    <a:pt x="1373948" y="83820"/>
                    <a:pt x="1369487" y="81280"/>
                  </a:cubicBezTo>
                  <a:cubicBezTo>
                    <a:pt x="1366514" y="80010"/>
                    <a:pt x="1362054" y="80010"/>
                    <a:pt x="1359080" y="78740"/>
                  </a:cubicBezTo>
                  <a:lnTo>
                    <a:pt x="1354620" y="78740"/>
                  </a:lnTo>
                  <a:cubicBezTo>
                    <a:pt x="1348673" y="76200"/>
                    <a:pt x="1341239" y="76200"/>
                    <a:pt x="1333805" y="76200"/>
                  </a:cubicBezTo>
                  <a:cubicBezTo>
                    <a:pt x="1324885" y="76200"/>
                    <a:pt x="1314478" y="74930"/>
                    <a:pt x="1305557" y="69850"/>
                  </a:cubicBezTo>
                  <a:cubicBezTo>
                    <a:pt x="1298123" y="66040"/>
                    <a:pt x="1289203" y="63500"/>
                    <a:pt x="1280282" y="64770"/>
                  </a:cubicBezTo>
                  <a:cubicBezTo>
                    <a:pt x="1275822" y="66040"/>
                    <a:pt x="1271362" y="68580"/>
                    <a:pt x="1266901" y="69850"/>
                  </a:cubicBezTo>
                  <a:cubicBezTo>
                    <a:pt x="1259468" y="72390"/>
                    <a:pt x="1253521" y="77470"/>
                    <a:pt x="1246087" y="80010"/>
                  </a:cubicBezTo>
                  <a:cubicBezTo>
                    <a:pt x="1238653" y="82550"/>
                    <a:pt x="1229733" y="85090"/>
                    <a:pt x="1220812" y="87630"/>
                  </a:cubicBezTo>
                  <a:cubicBezTo>
                    <a:pt x="1216352" y="88900"/>
                    <a:pt x="1211891" y="91440"/>
                    <a:pt x="1207431" y="92710"/>
                  </a:cubicBezTo>
                  <a:cubicBezTo>
                    <a:pt x="1199997" y="95250"/>
                    <a:pt x="1194050" y="96520"/>
                    <a:pt x="1186617" y="99060"/>
                  </a:cubicBezTo>
                  <a:cubicBezTo>
                    <a:pt x="1182156" y="100330"/>
                    <a:pt x="1176209" y="104140"/>
                    <a:pt x="1171749" y="105410"/>
                  </a:cubicBezTo>
                  <a:cubicBezTo>
                    <a:pt x="1162829" y="107950"/>
                    <a:pt x="1153908" y="111760"/>
                    <a:pt x="1143501" y="113030"/>
                  </a:cubicBezTo>
                  <a:cubicBezTo>
                    <a:pt x="1139040" y="114300"/>
                    <a:pt x="1137554" y="116840"/>
                    <a:pt x="1134580" y="118110"/>
                  </a:cubicBezTo>
                  <a:lnTo>
                    <a:pt x="1121200" y="121920"/>
                  </a:lnTo>
                  <a:cubicBezTo>
                    <a:pt x="1112279" y="124460"/>
                    <a:pt x="1104845" y="127000"/>
                    <a:pt x="1095925" y="128270"/>
                  </a:cubicBezTo>
                  <a:cubicBezTo>
                    <a:pt x="1091464" y="129540"/>
                    <a:pt x="1085517" y="130810"/>
                    <a:pt x="1081057" y="132080"/>
                  </a:cubicBezTo>
                  <a:cubicBezTo>
                    <a:pt x="1079570" y="132080"/>
                    <a:pt x="1079570" y="133350"/>
                    <a:pt x="1078084" y="133350"/>
                  </a:cubicBezTo>
                  <a:cubicBezTo>
                    <a:pt x="1075110" y="135890"/>
                    <a:pt x="1072137" y="138430"/>
                    <a:pt x="1067676" y="139700"/>
                  </a:cubicBezTo>
                  <a:cubicBezTo>
                    <a:pt x="1060242" y="142240"/>
                    <a:pt x="1052809" y="144780"/>
                    <a:pt x="1045375" y="146050"/>
                  </a:cubicBezTo>
                  <a:cubicBezTo>
                    <a:pt x="1042401" y="147320"/>
                    <a:pt x="1037941" y="147320"/>
                    <a:pt x="1034968" y="147320"/>
                  </a:cubicBezTo>
                  <a:cubicBezTo>
                    <a:pt x="1026047" y="148590"/>
                    <a:pt x="1017127" y="152400"/>
                    <a:pt x="1008206" y="154940"/>
                  </a:cubicBezTo>
                  <a:cubicBezTo>
                    <a:pt x="1000772" y="157480"/>
                    <a:pt x="993338" y="158750"/>
                    <a:pt x="987391" y="161290"/>
                  </a:cubicBezTo>
                  <a:cubicBezTo>
                    <a:pt x="978471" y="163830"/>
                    <a:pt x="969550" y="166370"/>
                    <a:pt x="965090" y="173990"/>
                  </a:cubicBezTo>
                  <a:cubicBezTo>
                    <a:pt x="965090" y="175260"/>
                    <a:pt x="962117" y="175260"/>
                    <a:pt x="962117" y="175260"/>
                  </a:cubicBezTo>
                  <a:cubicBezTo>
                    <a:pt x="957656" y="176530"/>
                    <a:pt x="951709" y="177800"/>
                    <a:pt x="947249" y="179070"/>
                  </a:cubicBezTo>
                  <a:cubicBezTo>
                    <a:pt x="945762" y="180340"/>
                    <a:pt x="944276" y="179070"/>
                    <a:pt x="944276" y="177800"/>
                  </a:cubicBezTo>
                  <a:cubicBezTo>
                    <a:pt x="942789" y="172720"/>
                    <a:pt x="942789" y="166370"/>
                    <a:pt x="933868" y="163830"/>
                  </a:cubicBezTo>
                  <a:lnTo>
                    <a:pt x="932382" y="162560"/>
                  </a:lnTo>
                  <a:cubicBezTo>
                    <a:pt x="932382" y="156210"/>
                    <a:pt x="926435" y="153670"/>
                    <a:pt x="920488" y="151130"/>
                  </a:cubicBezTo>
                  <a:cubicBezTo>
                    <a:pt x="914541" y="148590"/>
                    <a:pt x="910080" y="147320"/>
                    <a:pt x="905620" y="142240"/>
                  </a:cubicBezTo>
                  <a:cubicBezTo>
                    <a:pt x="902646" y="138430"/>
                    <a:pt x="896699" y="135890"/>
                    <a:pt x="892239" y="132080"/>
                  </a:cubicBezTo>
                  <a:cubicBezTo>
                    <a:pt x="887779" y="129540"/>
                    <a:pt x="881832" y="128270"/>
                    <a:pt x="878858" y="123190"/>
                  </a:cubicBezTo>
                  <a:cubicBezTo>
                    <a:pt x="877372" y="120650"/>
                    <a:pt x="874398" y="119380"/>
                    <a:pt x="871425" y="116840"/>
                  </a:cubicBezTo>
                  <a:cubicBezTo>
                    <a:pt x="872911" y="116840"/>
                    <a:pt x="869938" y="116840"/>
                    <a:pt x="868451" y="115570"/>
                  </a:cubicBezTo>
                  <a:cubicBezTo>
                    <a:pt x="866964" y="114300"/>
                    <a:pt x="865478" y="114300"/>
                    <a:pt x="863991" y="113030"/>
                  </a:cubicBezTo>
                  <a:cubicBezTo>
                    <a:pt x="862504" y="110490"/>
                    <a:pt x="861017" y="107950"/>
                    <a:pt x="856557" y="107950"/>
                  </a:cubicBezTo>
                  <a:cubicBezTo>
                    <a:pt x="855070" y="107950"/>
                    <a:pt x="853584" y="106680"/>
                    <a:pt x="852097" y="105410"/>
                  </a:cubicBezTo>
                  <a:cubicBezTo>
                    <a:pt x="850610" y="105410"/>
                    <a:pt x="849123" y="104140"/>
                    <a:pt x="846150" y="104140"/>
                  </a:cubicBezTo>
                  <a:lnTo>
                    <a:pt x="828309" y="96520"/>
                  </a:lnTo>
                  <a:cubicBezTo>
                    <a:pt x="823848" y="93980"/>
                    <a:pt x="819388" y="90170"/>
                    <a:pt x="813441" y="88900"/>
                  </a:cubicBezTo>
                  <a:cubicBezTo>
                    <a:pt x="804521" y="86360"/>
                    <a:pt x="797087" y="82550"/>
                    <a:pt x="791140" y="76200"/>
                  </a:cubicBezTo>
                  <a:cubicBezTo>
                    <a:pt x="785193" y="69850"/>
                    <a:pt x="777759" y="66040"/>
                    <a:pt x="768839" y="62230"/>
                  </a:cubicBezTo>
                  <a:cubicBezTo>
                    <a:pt x="764378" y="59690"/>
                    <a:pt x="759918" y="58420"/>
                    <a:pt x="756944" y="57150"/>
                  </a:cubicBezTo>
                  <a:cubicBezTo>
                    <a:pt x="750997" y="53340"/>
                    <a:pt x="743564" y="50800"/>
                    <a:pt x="736130" y="48260"/>
                  </a:cubicBezTo>
                  <a:cubicBezTo>
                    <a:pt x="739103" y="44450"/>
                    <a:pt x="737617" y="44450"/>
                    <a:pt x="734643" y="43180"/>
                  </a:cubicBezTo>
                  <a:cubicBezTo>
                    <a:pt x="731670" y="41910"/>
                    <a:pt x="728696" y="41910"/>
                    <a:pt x="727209" y="40640"/>
                  </a:cubicBezTo>
                  <a:cubicBezTo>
                    <a:pt x="725723" y="36830"/>
                    <a:pt x="721262" y="36830"/>
                    <a:pt x="718289" y="34290"/>
                  </a:cubicBezTo>
                  <a:cubicBezTo>
                    <a:pt x="713829" y="30480"/>
                    <a:pt x="707882" y="26670"/>
                    <a:pt x="703421" y="22860"/>
                  </a:cubicBezTo>
                  <a:cubicBezTo>
                    <a:pt x="701935" y="21590"/>
                    <a:pt x="700448" y="20320"/>
                    <a:pt x="698961" y="20320"/>
                  </a:cubicBezTo>
                  <a:cubicBezTo>
                    <a:pt x="687067" y="19050"/>
                    <a:pt x="678147" y="12700"/>
                    <a:pt x="667739" y="8890"/>
                  </a:cubicBezTo>
                  <a:cubicBezTo>
                    <a:pt x="666252" y="7620"/>
                    <a:pt x="663279" y="6350"/>
                    <a:pt x="661792" y="6350"/>
                  </a:cubicBezTo>
                  <a:cubicBezTo>
                    <a:pt x="655845" y="6350"/>
                    <a:pt x="649898" y="7620"/>
                    <a:pt x="642464" y="7620"/>
                  </a:cubicBezTo>
                  <a:cubicBezTo>
                    <a:pt x="636517" y="7620"/>
                    <a:pt x="629084" y="6350"/>
                    <a:pt x="623137" y="5080"/>
                  </a:cubicBezTo>
                  <a:cubicBezTo>
                    <a:pt x="617190" y="3810"/>
                    <a:pt x="611243" y="3810"/>
                    <a:pt x="605295" y="1270"/>
                  </a:cubicBezTo>
                  <a:cubicBezTo>
                    <a:pt x="599349" y="0"/>
                    <a:pt x="594888" y="2540"/>
                    <a:pt x="590428" y="1270"/>
                  </a:cubicBezTo>
                  <a:cubicBezTo>
                    <a:pt x="587454" y="2540"/>
                    <a:pt x="580021" y="5080"/>
                    <a:pt x="575560" y="7620"/>
                  </a:cubicBezTo>
                  <a:cubicBezTo>
                    <a:pt x="569613" y="10160"/>
                    <a:pt x="563666" y="13970"/>
                    <a:pt x="557719" y="17780"/>
                  </a:cubicBezTo>
                  <a:cubicBezTo>
                    <a:pt x="550286" y="21590"/>
                    <a:pt x="541365" y="25400"/>
                    <a:pt x="532445" y="29210"/>
                  </a:cubicBezTo>
                  <a:cubicBezTo>
                    <a:pt x="530958" y="30480"/>
                    <a:pt x="527984" y="30480"/>
                    <a:pt x="525011" y="29210"/>
                  </a:cubicBezTo>
                  <a:cubicBezTo>
                    <a:pt x="522037" y="27940"/>
                    <a:pt x="519064" y="29210"/>
                    <a:pt x="516090" y="30480"/>
                  </a:cubicBezTo>
                  <a:cubicBezTo>
                    <a:pt x="511630" y="33020"/>
                    <a:pt x="505683" y="34290"/>
                    <a:pt x="501223" y="36830"/>
                  </a:cubicBezTo>
                  <a:cubicBezTo>
                    <a:pt x="493789" y="41910"/>
                    <a:pt x="486355" y="48260"/>
                    <a:pt x="475948" y="49530"/>
                  </a:cubicBezTo>
                  <a:cubicBezTo>
                    <a:pt x="470001" y="49530"/>
                    <a:pt x="464054" y="53340"/>
                    <a:pt x="458107" y="53340"/>
                  </a:cubicBezTo>
                  <a:cubicBezTo>
                    <a:pt x="453647" y="53340"/>
                    <a:pt x="450673" y="53340"/>
                    <a:pt x="446213" y="54610"/>
                  </a:cubicBezTo>
                  <a:cubicBezTo>
                    <a:pt x="440266" y="55880"/>
                    <a:pt x="434319" y="58420"/>
                    <a:pt x="426885" y="58420"/>
                  </a:cubicBezTo>
                  <a:cubicBezTo>
                    <a:pt x="417964" y="58420"/>
                    <a:pt x="410531" y="62230"/>
                    <a:pt x="401610" y="64770"/>
                  </a:cubicBezTo>
                  <a:cubicBezTo>
                    <a:pt x="392690" y="68580"/>
                    <a:pt x="385256" y="72390"/>
                    <a:pt x="376335" y="76200"/>
                  </a:cubicBezTo>
                  <a:cubicBezTo>
                    <a:pt x="370388" y="78740"/>
                    <a:pt x="364441" y="78740"/>
                    <a:pt x="357007" y="77470"/>
                  </a:cubicBezTo>
                  <a:cubicBezTo>
                    <a:pt x="352547" y="77470"/>
                    <a:pt x="349574" y="76200"/>
                    <a:pt x="346600" y="78740"/>
                  </a:cubicBezTo>
                  <a:lnTo>
                    <a:pt x="333219" y="86360"/>
                  </a:lnTo>
                  <a:cubicBezTo>
                    <a:pt x="327272" y="90170"/>
                    <a:pt x="322812" y="95250"/>
                    <a:pt x="318352" y="99060"/>
                  </a:cubicBezTo>
                  <a:cubicBezTo>
                    <a:pt x="312405" y="105410"/>
                    <a:pt x="309431" y="113030"/>
                    <a:pt x="300511" y="116840"/>
                  </a:cubicBezTo>
                  <a:cubicBezTo>
                    <a:pt x="299024" y="118110"/>
                    <a:pt x="297537" y="120650"/>
                    <a:pt x="296051" y="123190"/>
                  </a:cubicBezTo>
                  <a:cubicBezTo>
                    <a:pt x="294564" y="124460"/>
                    <a:pt x="294564" y="125730"/>
                    <a:pt x="293077" y="127000"/>
                  </a:cubicBezTo>
                  <a:cubicBezTo>
                    <a:pt x="288617" y="130810"/>
                    <a:pt x="284156" y="134620"/>
                    <a:pt x="281183" y="139700"/>
                  </a:cubicBezTo>
                  <a:cubicBezTo>
                    <a:pt x="278209" y="144780"/>
                    <a:pt x="270776" y="146050"/>
                    <a:pt x="267802" y="149860"/>
                  </a:cubicBezTo>
                  <a:cubicBezTo>
                    <a:pt x="263342" y="154940"/>
                    <a:pt x="254421" y="157480"/>
                    <a:pt x="248474" y="160020"/>
                  </a:cubicBezTo>
                  <a:cubicBezTo>
                    <a:pt x="239554" y="163830"/>
                    <a:pt x="232120" y="168910"/>
                    <a:pt x="227660" y="176530"/>
                  </a:cubicBezTo>
                  <a:cubicBezTo>
                    <a:pt x="227660" y="177800"/>
                    <a:pt x="227660" y="177800"/>
                    <a:pt x="226173" y="179070"/>
                  </a:cubicBezTo>
                  <a:cubicBezTo>
                    <a:pt x="215766" y="184150"/>
                    <a:pt x="205358" y="187960"/>
                    <a:pt x="194951" y="193040"/>
                  </a:cubicBezTo>
                  <a:cubicBezTo>
                    <a:pt x="187517" y="196850"/>
                    <a:pt x="178597" y="196850"/>
                    <a:pt x="171163" y="201930"/>
                  </a:cubicBezTo>
                  <a:cubicBezTo>
                    <a:pt x="168190" y="204470"/>
                    <a:pt x="163729" y="205740"/>
                    <a:pt x="159269" y="207010"/>
                  </a:cubicBezTo>
                  <a:cubicBezTo>
                    <a:pt x="150349" y="210820"/>
                    <a:pt x="141428" y="212090"/>
                    <a:pt x="135481" y="218440"/>
                  </a:cubicBezTo>
                  <a:cubicBezTo>
                    <a:pt x="128047" y="226060"/>
                    <a:pt x="117640" y="228600"/>
                    <a:pt x="110206" y="233680"/>
                  </a:cubicBezTo>
                  <a:cubicBezTo>
                    <a:pt x="99799" y="240030"/>
                    <a:pt x="89392" y="246380"/>
                    <a:pt x="78984" y="254000"/>
                  </a:cubicBezTo>
                  <a:cubicBezTo>
                    <a:pt x="73037" y="256540"/>
                    <a:pt x="67090" y="257810"/>
                    <a:pt x="61143" y="255270"/>
                  </a:cubicBezTo>
                  <a:cubicBezTo>
                    <a:pt x="58170" y="254000"/>
                    <a:pt x="55196" y="252730"/>
                    <a:pt x="53709" y="254000"/>
                  </a:cubicBezTo>
                  <a:cubicBezTo>
                    <a:pt x="47762" y="257810"/>
                    <a:pt x="40329" y="259080"/>
                    <a:pt x="32895" y="260350"/>
                  </a:cubicBezTo>
                  <a:cubicBezTo>
                    <a:pt x="31408" y="260350"/>
                    <a:pt x="29921" y="261620"/>
                    <a:pt x="28435" y="261620"/>
                  </a:cubicBezTo>
                  <a:cubicBezTo>
                    <a:pt x="25461" y="407670"/>
                    <a:pt x="18027" y="554990"/>
                    <a:pt x="10594" y="701040"/>
                  </a:cubicBezTo>
                  <a:cubicBezTo>
                    <a:pt x="3810" y="858520"/>
                    <a:pt x="15054" y="995680"/>
                    <a:pt x="13567" y="1153160"/>
                  </a:cubicBezTo>
                  <a:cubicBezTo>
                    <a:pt x="12080" y="1311910"/>
                    <a:pt x="0" y="1487170"/>
                    <a:pt x="15054" y="1644650"/>
                  </a:cubicBezTo>
                  <a:cubicBezTo>
                    <a:pt x="29921" y="1800860"/>
                    <a:pt x="47762" y="1957070"/>
                    <a:pt x="62630" y="2113280"/>
                  </a:cubicBezTo>
                  <a:lnTo>
                    <a:pt x="64117" y="2113280"/>
                  </a:lnTo>
                  <a:cubicBezTo>
                    <a:pt x="70064" y="2112010"/>
                    <a:pt x="76011" y="2112010"/>
                    <a:pt x="83444" y="2112010"/>
                  </a:cubicBezTo>
                  <a:cubicBezTo>
                    <a:pt x="92365" y="2110740"/>
                    <a:pt x="99799" y="2108200"/>
                    <a:pt x="108719" y="2108200"/>
                  </a:cubicBezTo>
                  <a:cubicBezTo>
                    <a:pt x="119127" y="2108200"/>
                    <a:pt x="129534" y="2109470"/>
                    <a:pt x="139941" y="2109470"/>
                  </a:cubicBezTo>
                  <a:cubicBezTo>
                    <a:pt x="150348" y="2109470"/>
                    <a:pt x="160756" y="2110740"/>
                    <a:pt x="169676" y="2112010"/>
                  </a:cubicBezTo>
                  <a:cubicBezTo>
                    <a:pt x="178597" y="2113280"/>
                    <a:pt x="186031" y="2113280"/>
                    <a:pt x="193464" y="2109470"/>
                  </a:cubicBezTo>
                  <a:lnTo>
                    <a:pt x="194951" y="2109470"/>
                  </a:lnTo>
                  <a:cubicBezTo>
                    <a:pt x="203872" y="2108200"/>
                    <a:pt x="212792" y="2106930"/>
                    <a:pt x="223199" y="2105660"/>
                  </a:cubicBezTo>
                  <a:cubicBezTo>
                    <a:pt x="226173" y="2105660"/>
                    <a:pt x="230633" y="2105660"/>
                    <a:pt x="232120" y="2106930"/>
                  </a:cubicBezTo>
                  <a:cubicBezTo>
                    <a:pt x="238067" y="2112010"/>
                    <a:pt x="244014" y="2110740"/>
                    <a:pt x="251448" y="2109470"/>
                  </a:cubicBezTo>
                  <a:cubicBezTo>
                    <a:pt x="258882" y="2108200"/>
                    <a:pt x="263342" y="2109470"/>
                    <a:pt x="269289" y="2112010"/>
                  </a:cubicBezTo>
                  <a:cubicBezTo>
                    <a:pt x="272262" y="2113280"/>
                    <a:pt x="275236" y="2113280"/>
                    <a:pt x="278209" y="2113280"/>
                  </a:cubicBezTo>
                  <a:lnTo>
                    <a:pt x="297537" y="2113280"/>
                  </a:lnTo>
                  <a:cubicBezTo>
                    <a:pt x="301997" y="2113280"/>
                    <a:pt x="306458" y="2115820"/>
                    <a:pt x="310918" y="2115820"/>
                  </a:cubicBezTo>
                  <a:cubicBezTo>
                    <a:pt x="316865" y="2117090"/>
                    <a:pt x="324299" y="2117090"/>
                    <a:pt x="330246" y="2117090"/>
                  </a:cubicBezTo>
                  <a:cubicBezTo>
                    <a:pt x="333219" y="2117090"/>
                    <a:pt x="336193" y="2119630"/>
                    <a:pt x="337680" y="2120900"/>
                  </a:cubicBezTo>
                  <a:cubicBezTo>
                    <a:pt x="351060" y="2124710"/>
                    <a:pt x="362954" y="2122170"/>
                    <a:pt x="376335" y="2122170"/>
                  </a:cubicBezTo>
                  <a:cubicBezTo>
                    <a:pt x="379309" y="2122170"/>
                    <a:pt x="382282" y="2119630"/>
                    <a:pt x="385256" y="2119630"/>
                  </a:cubicBezTo>
                  <a:cubicBezTo>
                    <a:pt x="395663" y="2118360"/>
                    <a:pt x="404584" y="2119630"/>
                    <a:pt x="413504" y="2123440"/>
                  </a:cubicBezTo>
                  <a:cubicBezTo>
                    <a:pt x="417964" y="2124710"/>
                    <a:pt x="423911" y="2124710"/>
                    <a:pt x="429858" y="2124710"/>
                  </a:cubicBezTo>
                  <a:lnTo>
                    <a:pt x="434319" y="2124710"/>
                  </a:lnTo>
                  <a:cubicBezTo>
                    <a:pt x="440266" y="2125980"/>
                    <a:pt x="444726" y="2128520"/>
                    <a:pt x="450673" y="2127250"/>
                  </a:cubicBezTo>
                  <a:cubicBezTo>
                    <a:pt x="458107" y="2125980"/>
                    <a:pt x="465540" y="2125980"/>
                    <a:pt x="474461" y="2124710"/>
                  </a:cubicBezTo>
                  <a:cubicBezTo>
                    <a:pt x="481895" y="2123440"/>
                    <a:pt x="489329" y="2124710"/>
                    <a:pt x="496762" y="2125980"/>
                  </a:cubicBezTo>
                  <a:cubicBezTo>
                    <a:pt x="498249" y="2125980"/>
                    <a:pt x="499736" y="2127250"/>
                    <a:pt x="501223" y="2125980"/>
                  </a:cubicBezTo>
                  <a:cubicBezTo>
                    <a:pt x="508656" y="2124710"/>
                    <a:pt x="514603" y="2122170"/>
                    <a:pt x="522037" y="2123440"/>
                  </a:cubicBezTo>
                  <a:cubicBezTo>
                    <a:pt x="527984" y="2124710"/>
                    <a:pt x="532444" y="2125980"/>
                    <a:pt x="538391" y="2127250"/>
                  </a:cubicBezTo>
                  <a:cubicBezTo>
                    <a:pt x="544338" y="2128520"/>
                    <a:pt x="548799" y="2129790"/>
                    <a:pt x="554746" y="2131060"/>
                  </a:cubicBezTo>
                  <a:cubicBezTo>
                    <a:pt x="562180" y="2132330"/>
                    <a:pt x="569613" y="2132330"/>
                    <a:pt x="575560" y="2133600"/>
                  </a:cubicBezTo>
                  <a:cubicBezTo>
                    <a:pt x="582994" y="2134870"/>
                    <a:pt x="587454" y="2139950"/>
                    <a:pt x="594888" y="2139950"/>
                  </a:cubicBezTo>
                  <a:cubicBezTo>
                    <a:pt x="602322" y="2139950"/>
                    <a:pt x="608269" y="2143760"/>
                    <a:pt x="615703" y="2146300"/>
                  </a:cubicBezTo>
                  <a:cubicBezTo>
                    <a:pt x="618676" y="2147570"/>
                    <a:pt x="621650" y="2147570"/>
                    <a:pt x="626110" y="2148840"/>
                  </a:cubicBezTo>
                  <a:cubicBezTo>
                    <a:pt x="635031" y="2150110"/>
                    <a:pt x="642464" y="2150110"/>
                    <a:pt x="651385" y="2151380"/>
                  </a:cubicBezTo>
                  <a:cubicBezTo>
                    <a:pt x="658819" y="2152650"/>
                    <a:pt x="666252" y="2155190"/>
                    <a:pt x="673686" y="2153920"/>
                  </a:cubicBezTo>
                  <a:cubicBezTo>
                    <a:pt x="685580" y="2152650"/>
                    <a:pt x="694501" y="2155190"/>
                    <a:pt x="704908" y="2157730"/>
                  </a:cubicBezTo>
                  <a:cubicBezTo>
                    <a:pt x="712342" y="2159000"/>
                    <a:pt x="718289" y="2162810"/>
                    <a:pt x="725723" y="2162810"/>
                  </a:cubicBezTo>
                  <a:cubicBezTo>
                    <a:pt x="734643" y="2164080"/>
                    <a:pt x="743564" y="2165350"/>
                    <a:pt x="749511" y="2170430"/>
                  </a:cubicBezTo>
                  <a:cubicBezTo>
                    <a:pt x="750997" y="2169160"/>
                    <a:pt x="752484" y="2169160"/>
                    <a:pt x="752484" y="2169160"/>
                  </a:cubicBezTo>
                  <a:cubicBezTo>
                    <a:pt x="756944" y="2170430"/>
                    <a:pt x="762891" y="2170430"/>
                    <a:pt x="767352" y="2171700"/>
                  </a:cubicBezTo>
                  <a:cubicBezTo>
                    <a:pt x="776272" y="2172970"/>
                    <a:pt x="783706" y="2175510"/>
                    <a:pt x="791140" y="2176780"/>
                  </a:cubicBezTo>
                  <a:cubicBezTo>
                    <a:pt x="795600" y="2178050"/>
                    <a:pt x="800060" y="2178050"/>
                    <a:pt x="803034" y="2180590"/>
                  </a:cubicBezTo>
                  <a:cubicBezTo>
                    <a:pt x="807494" y="2183130"/>
                    <a:pt x="811954" y="2184400"/>
                    <a:pt x="816415" y="2183130"/>
                  </a:cubicBezTo>
                  <a:cubicBezTo>
                    <a:pt x="820875" y="2183130"/>
                    <a:pt x="823848" y="2181860"/>
                    <a:pt x="828309" y="2183130"/>
                  </a:cubicBezTo>
                  <a:cubicBezTo>
                    <a:pt x="837229" y="2184400"/>
                    <a:pt x="844663" y="2188210"/>
                    <a:pt x="853583" y="2189480"/>
                  </a:cubicBezTo>
                  <a:cubicBezTo>
                    <a:pt x="856557" y="2190750"/>
                    <a:pt x="861017" y="2190750"/>
                    <a:pt x="865478" y="2189480"/>
                  </a:cubicBezTo>
                  <a:cubicBezTo>
                    <a:pt x="877372" y="2186940"/>
                    <a:pt x="889266" y="2186940"/>
                    <a:pt x="901160" y="2189480"/>
                  </a:cubicBezTo>
                  <a:cubicBezTo>
                    <a:pt x="908593" y="2190750"/>
                    <a:pt x="917514" y="2194560"/>
                    <a:pt x="924948" y="2192020"/>
                  </a:cubicBezTo>
                  <a:cubicBezTo>
                    <a:pt x="930895" y="2190750"/>
                    <a:pt x="935355" y="2190750"/>
                    <a:pt x="939815" y="2190750"/>
                  </a:cubicBezTo>
                  <a:cubicBezTo>
                    <a:pt x="942789" y="2190750"/>
                    <a:pt x="945762" y="2192020"/>
                    <a:pt x="947249" y="2190750"/>
                  </a:cubicBezTo>
                  <a:cubicBezTo>
                    <a:pt x="954683" y="2184400"/>
                    <a:pt x="963603" y="2186940"/>
                    <a:pt x="972524" y="2186940"/>
                  </a:cubicBezTo>
                  <a:cubicBezTo>
                    <a:pt x="978471" y="2188210"/>
                    <a:pt x="985905" y="2188210"/>
                    <a:pt x="991852" y="2185670"/>
                  </a:cubicBezTo>
                  <a:lnTo>
                    <a:pt x="994825" y="2185670"/>
                  </a:lnTo>
                  <a:cubicBezTo>
                    <a:pt x="1003746" y="2185670"/>
                    <a:pt x="1012666" y="2186940"/>
                    <a:pt x="1021587" y="2186940"/>
                  </a:cubicBezTo>
                  <a:lnTo>
                    <a:pt x="1024560" y="2186940"/>
                  </a:lnTo>
                  <a:cubicBezTo>
                    <a:pt x="1030507" y="2185670"/>
                    <a:pt x="1034968" y="2183130"/>
                    <a:pt x="1040915" y="2181860"/>
                  </a:cubicBezTo>
                  <a:cubicBezTo>
                    <a:pt x="1049835" y="2179320"/>
                    <a:pt x="1058756" y="2178050"/>
                    <a:pt x="1067676" y="2176780"/>
                  </a:cubicBezTo>
                  <a:cubicBezTo>
                    <a:pt x="1075110" y="2175510"/>
                    <a:pt x="1081057" y="2176780"/>
                    <a:pt x="1088491" y="2175510"/>
                  </a:cubicBezTo>
                  <a:cubicBezTo>
                    <a:pt x="1089977" y="2175510"/>
                    <a:pt x="1091464" y="2175510"/>
                    <a:pt x="1092951" y="2174240"/>
                  </a:cubicBezTo>
                  <a:cubicBezTo>
                    <a:pt x="1097411" y="2171700"/>
                    <a:pt x="1104845" y="2174240"/>
                    <a:pt x="1106332" y="2169160"/>
                  </a:cubicBezTo>
                  <a:lnTo>
                    <a:pt x="1107819" y="2169160"/>
                  </a:lnTo>
                  <a:cubicBezTo>
                    <a:pt x="1110792" y="2169160"/>
                    <a:pt x="1115252" y="2169160"/>
                    <a:pt x="1118226" y="2166620"/>
                  </a:cubicBezTo>
                  <a:cubicBezTo>
                    <a:pt x="1124173" y="2162810"/>
                    <a:pt x="1128633" y="2164080"/>
                    <a:pt x="1134580" y="2165350"/>
                  </a:cubicBezTo>
                  <a:cubicBezTo>
                    <a:pt x="1142014" y="2166620"/>
                    <a:pt x="1149448" y="2167890"/>
                    <a:pt x="1155395" y="2166620"/>
                  </a:cubicBezTo>
                  <a:cubicBezTo>
                    <a:pt x="1162828" y="2165350"/>
                    <a:pt x="1171749" y="2162810"/>
                    <a:pt x="1179183" y="2161540"/>
                  </a:cubicBezTo>
                  <a:cubicBezTo>
                    <a:pt x="1180670" y="2161540"/>
                    <a:pt x="1182156" y="2160270"/>
                    <a:pt x="1183643" y="2159000"/>
                  </a:cubicBezTo>
                  <a:cubicBezTo>
                    <a:pt x="1188103" y="2156460"/>
                    <a:pt x="1191077" y="2152650"/>
                    <a:pt x="1195537" y="2150110"/>
                  </a:cubicBezTo>
                  <a:cubicBezTo>
                    <a:pt x="1195537" y="2150110"/>
                    <a:pt x="1197024" y="2148840"/>
                    <a:pt x="1198511" y="2148840"/>
                  </a:cubicBezTo>
                  <a:cubicBezTo>
                    <a:pt x="1205944" y="2151380"/>
                    <a:pt x="1208918" y="2145030"/>
                    <a:pt x="1213378" y="2142490"/>
                  </a:cubicBezTo>
                  <a:cubicBezTo>
                    <a:pt x="1219325" y="2139950"/>
                    <a:pt x="1222299" y="2132330"/>
                    <a:pt x="1231219" y="2133600"/>
                  </a:cubicBezTo>
                  <a:lnTo>
                    <a:pt x="1232706" y="2133600"/>
                  </a:lnTo>
                  <a:cubicBezTo>
                    <a:pt x="1238653" y="2131060"/>
                    <a:pt x="1244600" y="2127250"/>
                    <a:pt x="1249060" y="2124710"/>
                  </a:cubicBezTo>
                  <a:cubicBezTo>
                    <a:pt x="1250547" y="2123440"/>
                    <a:pt x="1252034" y="2122170"/>
                    <a:pt x="1252034" y="2120900"/>
                  </a:cubicBezTo>
                  <a:cubicBezTo>
                    <a:pt x="1253521" y="2119630"/>
                    <a:pt x="1255007" y="2117090"/>
                    <a:pt x="1257981" y="2115820"/>
                  </a:cubicBezTo>
                  <a:cubicBezTo>
                    <a:pt x="1268388" y="2109470"/>
                    <a:pt x="1278795" y="2104390"/>
                    <a:pt x="1289203" y="2098040"/>
                  </a:cubicBezTo>
                  <a:cubicBezTo>
                    <a:pt x="1293663" y="2095500"/>
                    <a:pt x="1301097" y="2092960"/>
                    <a:pt x="1301097" y="2085340"/>
                  </a:cubicBezTo>
                  <a:cubicBezTo>
                    <a:pt x="1301097" y="2077720"/>
                    <a:pt x="1310017" y="2075180"/>
                    <a:pt x="1315964" y="2072640"/>
                  </a:cubicBezTo>
                  <a:cubicBezTo>
                    <a:pt x="1320425" y="2070100"/>
                    <a:pt x="1326371" y="2070100"/>
                    <a:pt x="1332319" y="2068830"/>
                  </a:cubicBezTo>
                  <a:cubicBezTo>
                    <a:pt x="1335292" y="2068830"/>
                    <a:pt x="1336779" y="2067560"/>
                    <a:pt x="1339752" y="2067560"/>
                  </a:cubicBezTo>
                  <a:cubicBezTo>
                    <a:pt x="1342726" y="2067560"/>
                    <a:pt x="1345699" y="2067560"/>
                    <a:pt x="1347186" y="2065020"/>
                  </a:cubicBezTo>
                  <a:cubicBezTo>
                    <a:pt x="1348673" y="2063750"/>
                    <a:pt x="1350160" y="2063750"/>
                    <a:pt x="1351646" y="2062480"/>
                  </a:cubicBezTo>
                  <a:cubicBezTo>
                    <a:pt x="1354620" y="2061210"/>
                    <a:pt x="1357593" y="2059940"/>
                    <a:pt x="1359080" y="2058670"/>
                  </a:cubicBezTo>
                  <a:lnTo>
                    <a:pt x="1368001" y="2058670"/>
                  </a:lnTo>
                  <a:cubicBezTo>
                    <a:pt x="1373948" y="2061210"/>
                    <a:pt x="1378408" y="2063750"/>
                    <a:pt x="1382868" y="2065020"/>
                  </a:cubicBezTo>
                  <a:cubicBezTo>
                    <a:pt x="1382868" y="2065020"/>
                    <a:pt x="1384355" y="2063750"/>
                    <a:pt x="1385842" y="2063750"/>
                  </a:cubicBezTo>
                  <a:cubicBezTo>
                    <a:pt x="1382868" y="2062480"/>
                    <a:pt x="1381381" y="2061210"/>
                    <a:pt x="1378408" y="2059940"/>
                  </a:cubicBezTo>
                  <a:cubicBezTo>
                    <a:pt x="1378408" y="2057400"/>
                    <a:pt x="1378408" y="2056130"/>
                    <a:pt x="1379895" y="2053590"/>
                  </a:cubicBezTo>
                  <a:cubicBezTo>
                    <a:pt x="1382868" y="2054860"/>
                    <a:pt x="1387329" y="2056130"/>
                    <a:pt x="1385842" y="2051050"/>
                  </a:cubicBezTo>
                  <a:lnTo>
                    <a:pt x="1387329" y="2049780"/>
                  </a:lnTo>
                  <a:cubicBezTo>
                    <a:pt x="1390302" y="2047240"/>
                    <a:pt x="1393275" y="2044700"/>
                    <a:pt x="1397736" y="2045970"/>
                  </a:cubicBezTo>
                  <a:cubicBezTo>
                    <a:pt x="1397736" y="2045970"/>
                    <a:pt x="1399222" y="2044700"/>
                    <a:pt x="1400709" y="2044700"/>
                  </a:cubicBezTo>
                  <a:lnTo>
                    <a:pt x="1409630" y="2048510"/>
                  </a:lnTo>
                  <a:cubicBezTo>
                    <a:pt x="1409630" y="2047240"/>
                    <a:pt x="1409630" y="2045970"/>
                    <a:pt x="1408143" y="2045970"/>
                  </a:cubicBezTo>
                  <a:lnTo>
                    <a:pt x="1409630" y="2045970"/>
                  </a:lnTo>
                  <a:cubicBezTo>
                    <a:pt x="1411117" y="2047240"/>
                    <a:pt x="1412603" y="2047240"/>
                    <a:pt x="1415577" y="2048510"/>
                  </a:cubicBezTo>
                  <a:cubicBezTo>
                    <a:pt x="1415577" y="2045970"/>
                    <a:pt x="1423011" y="2042160"/>
                    <a:pt x="1424497" y="2043430"/>
                  </a:cubicBezTo>
                  <a:lnTo>
                    <a:pt x="1425984" y="2043430"/>
                  </a:lnTo>
                  <a:cubicBezTo>
                    <a:pt x="1427471" y="2047240"/>
                    <a:pt x="1430444" y="2049780"/>
                    <a:pt x="1431931" y="2053590"/>
                  </a:cubicBezTo>
                  <a:cubicBezTo>
                    <a:pt x="1434905" y="2052320"/>
                    <a:pt x="1437878" y="2049780"/>
                    <a:pt x="1440852" y="2048510"/>
                  </a:cubicBezTo>
                  <a:cubicBezTo>
                    <a:pt x="1442338" y="2051050"/>
                    <a:pt x="1442338" y="2053590"/>
                    <a:pt x="1443825" y="2057400"/>
                  </a:cubicBezTo>
                  <a:cubicBezTo>
                    <a:pt x="1446799" y="2054860"/>
                    <a:pt x="1448285" y="2053590"/>
                    <a:pt x="1448285" y="2052320"/>
                  </a:cubicBezTo>
                  <a:cubicBezTo>
                    <a:pt x="1452746" y="2053590"/>
                    <a:pt x="1457206" y="2053590"/>
                    <a:pt x="1460179" y="2054860"/>
                  </a:cubicBezTo>
                  <a:cubicBezTo>
                    <a:pt x="1464640" y="2057400"/>
                    <a:pt x="1469100" y="2057400"/>
                    <a:pt x="1473560" y="2056130"/>
                  </a:cubicBezTo>
                  <a:cubicBezTo>
                    <a:pt x="1476534" y="2054860"/>
                    <a:pt x="1478020" y="2053590"/>
                    <a:pt x="1480994" y="2052320"/>
                  </a:cubicBezTo>
                  <a:cubicBezTo>
                    <a:pt x="1482481" y="2054860"/>
                    <a:pt x="1483968" y="2056130"/>
                    <a:pt x="1486941" y="2057400"/>
                  </a:cubicBezTo>
                  <a:cubicBezTo>
                    <a:pt x="1485454" y="2057400"/>
                    <a:pt x="1483968" y="2058670"/>
                    <a:pt x="1482481" y="2058670"/>
                  </a:cubicBezTo>
                  <a:cubicBezTo>
                    <a:pt x="1479507" y="2059940"/>
                    <a:pt x="1478020" y="2061210"/>
                    <a:pt x="1476534" y="2063750"/>
                  </a:cubicBezTo>
                  <a:cubicBezTo>
                    <a:pt x="1475047" y="2066290"/>
                    <a:pt x="1475047" y="2068830"/>
                    <a:pt x="1472073" y="2070100"/>
                  </a:cubicBezTo>
                  <a:cubicBezTo>
                    <a:pt x="1469100" y="2071370"/>
                    <a:pt x="1469100" y="2068830"/>
                    <a:pt x="1466126" y="2068830"/>
                  </a:cubicBezTo>
                  <a:cubicBezTo>
                    <a:pt x="1469100" y="2067560"/>
                    <a:pt x="1470587" y="2067560"/>
                    <a:pt x="1472073" y="2067560"/>
                  </a:cubicBezTo>
                  <a:lnTo>
                    <a:pt x="1472073" y="2065020"/>
                  </a:lnTo>
                  <a:cubicBezTo>
                    <a:pt x="1463153" y="2067560"/>
                    <a:pt x="1454232" y="2063750"/>
                    <a:pt x="1443825" y="2065020"/>
                  </a:cubicBezTo>
                  <a:cubicBezTo>
                    <a:pt x="1449772" y="2067560"/>
                    <a:pt x="1455719" y="2068830"/>
                    <a:pt x="1461666" y="2070100"/>
                  </a:cubicBezTo>
                  <a:lnTo>
                    <a:pt x="1458693" y="2072640"/>
                  </a:lnTo>
                  <a:cubicBezTo>
                    <a:pt x="1461666" y="2073910"/>
                    <a:pt x="1464640" y="2073910"/>
                    <a:pt x="1467613" y="2073910"/>
                  </a:cubicBezTo>
                  <a:lnTo>
                    <a:pt x="1467613" y="2075180"/>
                  </a:lnTo>
                  <a:cubicBezTo>
                    <a:pt x="1464640" y="2075180"/>
                    <a:pt x="1463153" y="2076450"/>
                    <a:pt x="1460179" y="2076450"/>
                  </a:cubicBezTo>
                  <a:lnTo>
                    <a:pt x="1460179" y="2077720"/>
                  </a:lnTo>
                  <a:lnTo>
                    <a:pt x="1473560" y="2077720"/>
                  </a:lnTo>
                  <a:cubicBezTo>
                    <a:pt x="1476534" y="2071370"/>
                    <a:pt x="1485454" y="2073910"/>
                    <a:pt x="1489915" y="2070100"/>
                  </a:cubicBezTo>
                  <a:lnTo>
                    <a:pt x="1492888" y="2070100"/>
                  </a:lnTo>
                  <a:lnTo>
                    <a:pt x="1488428" y="2073910"/>
                  </a:lnTo>
                  <a:cubicBezTo>
                    <a:pt x="1489915" y="2075180"/>
                    <a:pt x="1491401" y="2075180"/>
                    <a:pt x="1492888" y="2076450"/>
                  </a:cubicBezTo>
                  <a:cubicBezTo>
                    <a:pt x="1494375" y="2077720"/>
                    <a:pt x="1495862" y="2077720"/>
                    <a:pt x="1497348" y="2078990"/>
                  </a:cubicBezTo>
                  <a:cubicBezTo>
                    <a:pt x="1500322" y="2077720"/>
                    <a:pt x="1501809" y="2077720"/>
                    <a:pt x="1504782" y="2076450"/>
                  </a:cubicBezTo>
                  <a:cubicBezTo>
                    <a:pt x="1503295" y="2078990"/>
                    <a:pt x="1503295" y="2080260"/>
                    <a:pt x="1503295" y="2081530"/>
                  </a:cubicBezTo>
                  <a:lnTo>
                    <a:pt x="1510729" y="2081530"/>
                  </a:lnTo>
                  <a:lnTo>
                    <a:pt x="1510729" y="2077720"/>
                  </a:lnTo>
                  <a:cubicBezTo>
                    <a:pt x="1510729" y="2073910"/>
                    <a:pt x="1513703" y="2073910"/>
                    <a:pt x="1516676" y="2075180"/>
                  </a:cubicBezTo>
                  <a:cubicBezTo>
                    <a:pt x="1521136" y="2077720"/>
                    <a:pt x="1524110" y="2076450"/>
                    <a:pt x="1528570" y="2075180"/>
                  </a:cubicBezTo>
                  <a:cubicBezTo>
                    <a:pt x="1533030" y="2075180"/>
                    <a:pt x="1536004" y="2072640"/>
                    <a:pt x="1537491" y="2068830"/>
                  </a:cubicBezTo>
                  <a:lnTo>
                    <a:pt x="1531544" y="2068830"/>
                  </a:lnTo>
                  <a:cubicBezTo>
                    <a:pt x="1531544" y="2067560"/>
                    <a:pt x="1533030" y="2066290"/>
                    <a:pt x="1533030" y="2065020"/>
                  </a:cubicBezTo>
                  <a:lnTo>
                    <a:pt x="1533030" y="2059940"/>
                  </a:lnTo>
                  <a:lnTo>
                    <a:pt x="1534517" y="2059940"/>
                  </a:lnTo>
                  <a:cubicBezTo>
                    <a:pt x="1534517" y="2062480"/>
                    <a:pt x="1536004" y="2063750"/>
                    <a:pt x="1536004" y="2066290"/>
                  </a:cubicBezTo>
                  <a:cubicBezTo>
                    <a:pt x="1538977" y="2065020"/>
                    <a:pt x="1543438" y="2065020"/>
                    <a:pt x="1547898" y="2063750"/>
                  </a:cubicBezTo>
                  <a:lnTo>
                    <a:pt x="1547898" y="2067560"/>
                  </a:lnTo>
                  <a:cubicBezTo>
                    <a:pt x="1552358" y="2068830"/>
                    <a:pt x="1556819" y="2071370"/>
                    <a:pt x="1559792" y="2076450"/>
                  </a:cubicBezTo>
                  <a:cubicBezTo>
                    <a:pt x="1559792" y="2076450"/>
                    <a:pt x="1561279" y="2077720"/>
                    <a:pt x="1561279" y="2076450"/>
                  </a:cubicBezTo>
                  <a:lnTo>
                    <a:pt x="1574660" y="2072640"/>
                  </a:lnTo>
                  <a:cubicBezTo>
                    <a:pt x="1580607" y="2071370"/>
                    <a:pt x="1585067" y="2070100"/>
                    <a:pt x="1591014" y="2068830"/>
                  </a:cubicBezTo>
                  <a:cubicBezTo>
                    <a:pt x="1593987" y="2068830"/>
                    <a:pt x="1595474" y="2071370"/>
                    <a:pt x="1599934" y="2073910"/>
                  </a:cubicBezTo>
                  <a:cubicBezTo>
                    <a:pt x="1604395" y="2073910"/>
                    <a:pt x="1619262" y="2076450"/>
                    <a:pt x="1625209" y="2080260"/>
                  </a:cubicBezTo>
                  <a:cubicBezTo>
                    <a:pt x="1626696" y="2081530"/>
                    <a:pt x="1629669" y="2080260"/>
                    <a:pt x="1631156" y="2080260"/>
                  </a:cubicBezTo>
                  <a:cubicBezTo>
                    <a:pt x="1635617" y="2078990"/>
                    <a:pt x="1640077" y="2078990"/>
                    <a:pt x="1644537" y="2077720"/>
                  </a:cubicBezTo>
                  <a:lnTo>
                    <a:pt x="1646024" y="2078990"/>
                  </a:lnTo>
                  <a:cubicBezTo>
                    <a:pt x="1647511" y="2081530"/>
                    <a:pt x="1647511" y="2084070"/>
                    <a:pt x="1647511" y="2086610"/>
                  </a:cubicBezTo>
                  <a:cubicBezTo>
                    <a:pt x="1651971" y="2090420"/>
                    <a:pt x="1656431" y="2094230"/>
                    <a:pt x="1662378" y="2087880"/>
                  </a:cubicBezTo>
                  <a:cubicBezTo>
                    <a:pt x="1662378" y="2089150"/>
                    <a:pt x="1660891" y="2090420"/>
                    <a:pt x="1660891" y="2091690"/>
                  </a:cubicBezTo>
                  <a:cubicBezTo>
                    <a:pt x="1662378" y="2091690"/>
                    <a:pt x="1662378" y="2092960"/>
                    <a:pt x="1663865" y="2092960"/>
                  </a:cubicBezTo>
                  <a:cubicBezTo>
                    <a:pt x="1666838" y="2094230"/>
                    <a:pt x="1675759" y="2095500"/>
                    <a:pt x="1677246" y="2092960"/>
                  </a:cubicBezTo>
                  <a:cubicBezTo>
                    <a:pt x="1678732" y="2089150"/>
                    <a:pt x="1681706" y="2090420"/>
                    <a:pt x="1683193" y="2090420"/>
                  </a:cubicBezTo>
                  <a:cubicBezTo>
                    <a:pt x="1684679" y="2091690"/>
                    <a:pt x="1684679" y="2094230"/>
                    <a:pt x="1686166" y="2096770"/>
                  </a:cubicBezTo>
                  <a:lnTo>
                    <a:pt x="1686166" y="2087880"/>
                  </a:lnTo>
                  <a:cubicBezTo>
                    <a:pt x="1689140" y="2090420"/>
                    <a:pt x="1690626" y="2091690"/>
                    <a:pt x="1692113" y="2094230"/>
                  </a:cubicBezTo>
                  <a:cubicBezTo>
                    <a:pt x="1693600" y="2095500"/>
                    <a:pt x="1693600" y="2096770"/>
                    <a:pt x="1693600" y="2098040"/>
                  </a:cubicBezTo>
                  <a:cubicBezTo>
                    <a:pt x="1692113" y="2098040"/>
                    <a:pt x="1690626" y="2098040"/>
                    <a:pt x="1689140" y="2099310"/>
                  </a:cubicBezTo>
                  <a:lnTo>
                    <a:pt x="1684679" y="2099310"/>
                  </a:lnTo>
                  <a:cubicBezTo>
                    <a:pt x="1689140" y="2101850"/>
                    <a:pt x="1687653" y="2108200"/>
                    <a:pt x="1693600" y="2105660"/>
                  </a:cubicBezTo>
                  <a:cubicBezTo>
                    <a:pt x="1695087" y="2104390"/>
                    <a:pt x="1696573" y="2101850"/>
                    <a:pt x="1698060" y="2100580"/>
                  </a:cubicBezTo>
                  <a:cubicBezTo>
                    <a:pt x="1698060" y="2101850"/>
                    <a:pt x="1699547" y="2104390"/>
                    <a:pt x="1699547" y="2105660"/>
                  </a:cubicBezTo>
                  <a:cubicBezTo>
                    <a:pt x="1701034" y="2105660"/>
                    <a:pt x="1702520" y="2105660"/>
                    <a:pt x="1704007" y="2106930"/>
                  </a:cubicBezTo>
                  <a:cubicBezTo>
                    <a:pt x="1706981" y="2110740"/>
                    <a:pt x="1711441" y="2109470"/>
                    <a:pt x="1715901" y="2110740"/>
                  </a:cubicBezTo>
                  <a:cubicBezTo>
                    <a:pt x="1718875" y="2110740"/>
                    <a:pt x="1720362" y="2113280"/>
                    <a:pt x="1721848" y="2114550"/>
                  </a:cubicBezTo>
                  <a:cubicBezTo>
                    <a:pt x="1723335" y="2117090"/>
                    <a:pt x="1724822" y="2119630"/>
                    <a:pt x="1729282" y="2119630"/>
                  </a:cubicBezTo>
                  <a:cubicBezTo>
                    <a:pt x="1732256" y="2119630"/>
                    <a:pt x="1735229" y="2122170"/>
                    <a:pt x="1738203" y="2124710"/>
                  </a:cubicBezTo>
                  <a:cubicBezTo>
                    <a:pt x="1742663" y="2127250"/>
                    <a:pt x="1747123" y="2132330"/>
                    <a:pt x="1751583" y="2134870"/>
                  </a:cubicBezTo>
                  <a:cubicBezTo>
                    <a:pt x="1759017" y="2138680"/>
                    <a:pt x="1766451" y="2143760"/>
                    <a:pt x="1775371" y="2142490"/>
                  </a:cubicBezTo>
                  <a:cubicBezTo>
                    <a:pt x="1779832" y="2142490"/>
                    <a:pt x="1784292" y="2145030"/>
                    <a:pt x="1788752" y="2145030"/>
                  </a:cubicBezTo>
                  <a:cubicBezTo>
                    <a:pt x="1793213" y="2145030"/>
                    <a:pt x="1799159" y="2145030"/>
                    <a:pt x="1805107" y="2143760"/>
                  </a:cubicBezTo>
                  <a:cubicBezTo>
                    <a:pt x="1805107" y="2147570"/>
                    <a:pt x="1805107" y="2148840"/>
                    <a:pt x="1809567" y="2148840"/>
                  </a:cubicBezTo>
                  <a:cubicBezTo>
                    <a:pt x="1812540" y="2148840"/>
                    <a:pt x="1815514" y="2148840"/>
                    <a:pt x="1818487" y="2150110"/>
                  </a:cubicBezTo>
                  <a:cubicBezTo>
                    <a:pt x="1827408" y="2150110"/>
                    <a:pt x="1834842" y="2153920"/>
                    <a:pt x="1843762" y="2152650"/>
                  </a:cubicBezTo>
                  <a:cubicBezTo>
                    <a:pt x="1846736" y="2152650"/>
                    <a:pt x="1849709" y="2153920"/>
                    <a:pt x="1852683" y="2155190"/>
                  </a:cubicBezTo>
                  <a:cubicBezTo>
                    <a:pt x="1861603" y="2157730"/>
                    <a:pt x="1867550" y="2164080"/>
                    <a:pt x="1877958" y="2162810"/>
                  </a:cubicBezTo>
                  <a:cubicBezTo>
                    <a:pt x="1879444" y="2162810"/>
                    <a:pt x="1882418" y="2162810"/>
                    <a:pt x="1883905" y="2164080"/>
                  </a:cubicBezTo>
                  <a:cubicBezTo>
                    <a:pt x="1886878" y="2166620"/>
                    <a:pt x="1888365" y="2165350"/>
                    <a:pt x="1889852" y="2164080"/>
                  </a:cubicBezTo>
                  <a:cubicBezTo>
                    <a:pt x="1892825" y="2162810"/>
                    <a:pt x="1895799" y="2161540"/>
                    <a:pt x="1897285" y="2162810"/>
                  </a:cubicBezTo>
                  <a:cubicBezTo>
                    <a:pt x="1903232" y="2164080"/>
                    <a:pt x="1910666" y="2165350"/>
                    <a:pt x="1916613" y="2166620"/>
                  </a:cubicBezTo>
                  <a:lnTo>
                    <a:pt x="1922560" y="2166620"/>
                  </a:lnTo>
                  <a:cubicBezTo>
                    <a:pt x="1927020" y="2165350"/>
                    <a:pt x="1932967" y="2164080"/>
                    <a:pt x="1937428" y="2164080"/>
                  </a:cubicBezTo>
                  <a:cubicBezTo>
                    <a:pt x="1944861" y="2162810"/>
                    <a:pt x="1952295" y="2162810"/>
                    <a:pt x="1959729" y="2162810"/>
                  </a:cubicBezTo>
                  <a:lnTo>
                    <a:pt x="1962703" y="2162810"/>
                  </a:lnTo>
                  <a:cubicBezTo>
                    <a:pt x="1973110" y="2160270"/>
                    <a:pt x="1985004" y="2157730"/>
                    <a:pt x="1995411" y="2155190"/>
                  </a:cubicBezTo>
                  <a:cubicBezTo>
                    <a:pt x="2002845" y="2153920"/>
                    <a:pt x="2010279" y="2152650"/>
                    <a:pt x="2019199" y="2151380"/>
                  </a:cubicBezTo>
                  <a:cubicBezTo>
                    <a:pt x="2028120" y="2150110"/>
                    <a:pt x="2035553" y="2147570"/>
                    <a:pt x="2044474" y="2146300"/>
                  </a:cubicBezTo>
                  <a:cubicBezTo>
                    <a:pt x="2047447" y="2146300"/>
                    <a:pt x="2050421" y="2146300"/>
                    <a:pt x="2054881" y="2145030"/>
                  </a:cubicBezTo>
                  <a:cubicBezTo>
                    <a:pt x="2066775" y="2143760"/>
                    <a:pt x="2078669" y="2139950"/>
                    <a:pt x="2090564" y="2145030"/>
                  </a:cubicBezTo>
                  <a:lnTo>
                    <a:pt x="2108405" y="2148840"/>
                  </a:lnTo>
                  <a:cubicBezTo>
                    <a:pt x="2115838" y="2150110"/>
                    <a:pt x="2121785" y="2153920"/>
                    <a:pt x="2129219" y="2153920"/>
                  </a:cubicBezTo>
                  <a:cubicBezTo>
                    <a:pt x="2130706" y="2153920"/>
                    <a:pt x="2133679" y="2155190"/>
                    <a:pt x="2135166" y="2155190"/>
                  </a:cubicBezTo>
                  <a:cubicBezTo>
                    <a:pt x="2144086" y="2157730"/>
                    <a:pt x="2151520" y="2164080"/>
                    <a:pt x="2161928" y="2161540"/>
                  </a:cubicBezTo>
                  <a:cubicBezTo>
                    <a:pt x="2166388" y="2160270"/>
                    <a:pt x="2173822" y="2162810"/>
                    <a:pt x="2178282" y="2164080"/>
                  </a:cubicBezTo>
                  <a:cubicBezTo>
                    <a:pt x="2182742" y="2165350"/>
                    <a:pt x="2187203" y="2165350"/>
                    <a:pt x="2191663" y="2166620"/>
                  </a:cubicBezTo>
                  <a:lnTo>
                    <a:pt x="2191663" y="2169160"/>
                  </a:lnTo>
                  <a:cubicBezTo>
                    <a:pt x="2200583" y="2169160"/>
                    <a:pt x="2209504" y="2170430"/>
                    <a:pt x="2218424" y="2166620"/>
                  </a:cubicBezTo>
                  <a:cubicBezTo>
                    <a:pt x="2221398" y="2165350"/>
                    <a:pt x="2222885" y="2164080"/>
                    <a:pt x="2225858" y="2164080"/>
                  </a:cubicBezTo>
                  <a:cubicBezTo>
                    <a:pt x="2231805" y="2162810"/>
                    <a:pt x="2239239" y="2162810"/>
                    <a:pt x="2245186" y="2165350"/>
                  </a:cubicBezTo>
                  <a:cubicBezTo>
                    <a:pt x="2249646" y="2166620"/>
                    <a:pt x="2257080" y="2165350"/>
                    <a:pt x="2261540" y="2162810"/>
                  </a:cubicBezTo>
                  <a:cubicBezTo>
                    <a:pt x="2267487" y="2160270"/>
                    <a:pt x="2274921" y="2161540"/>
                    <a:pt x="2280868" y="2161540"/>
                  </a:cubicBezTo>
                  <a:cubicBezTo>
                    <a:pt x="2286815" y="2161540"/>
                    <a:pt x="2291275" y="2162810"/>
                    <a:pt x="2297222" y="2161540"/>
                  </a:cubicBezTo>
                  <a:cubicBezTo>
                    <a:pt x="2310603" y="2160270"/>
                    <a:pt x="2322497" y="2156460"/>
                    <a:pt x="2337365" y="2157730"/>
                  </a:cubicBezTo>
                  <a:cubicBezTo>
                    <a:pt x="2343312" y="2157730"/>
                    <a:pt x="2349259" y="2159000"/>
                    <a:pt x="2355206" y="2157730"/>
                  </a:cubicBezTo>
                  <a:cubicBezTo>
                    <a:pt x="2367100" y="2156460"/>
                    <a:pt x="2376020" y="2160270"/>
                    <a:pt x="2384941" y="2165350"/>
                  </a:cubicBezTo>
                  <a:cubicBezTo>
                    <a:pt x="2392375" y="2170430"/>
                    <a:pt x="2401295" y="2174240"/>
                    <a:pt x="2410216" y="2178050"/>
                  </a:cubicBezTo>
                  <a:cubicBezTo>
                    <a:pt x="2416163" y="2180590"/>
                    <a:pt x="2425083" y="2175510"/>
                    <a:pt x="2425083" y="2169160"/>
                  </a:cubicBezTo>
                  <a:lnTo>
                    <a:pt x="2425083" y="2157730"/>
                  </a:lnTo>
                  <a:cubicBezTo>
                    <a:pt x="2425083" y="2124710"/>
                    <a:pt x="2425083" y="2092960"/>
                    <a:pt x="2426570" y="2059940"/>
                  </a:cubicBezTo>
                  <a:cubicBezTo>
                    <a:pt x="2426570" y="2037080"/>
                    <a:pt x="2428057" y="2014220"/>
                    <a:pt x="2428057" y="1990090"/>
                  </a:cubicBezTo>
                  <a:cubicBezTo>
                    <a:pt x="2428057" y="1964690"/>
                    <a:pt x="2426570" y="447040"/>
                    <a:pt x="2426570" y="421640"/>
                  </a:cubicBezTo>
                  <a:cubicBezTo>
                    <a:pt x="2435491" y="410210"/>
                    <a:pt x="2432517" y="401320"/>
                    <a:pt x="2439951" y="394970"/>
                  </a:cubicBezTo>
                  <a:close/>
                  <a:moveTo>
                    <a:pt x="1478020" y="2052320"/>
                  </a:moveTo>
                  <a:cubicBezTo>
                    <a:pt x="1480994" y="2045970"/>
                    <a:pt x="1486941" y="2047240"/>
                    <a:pt x="1491401" y="2048510"/>
                  </a:cubicBezTo>
                  <a:cubicBezTo>
                    <a:pt x="1488428" y="2053590"/>
                    <a:pt x="1482481" y="2051050"/>
                    <a:pt x="1478020" y="2052320"/>
                  </a:cubicBezTo>
                  <a:close/>
                  <a:moveTo>
                    <a:pt x="1491401" y="2058670"/>
                  </a:moveTo>
                  <a:cubicBezTo>
                    <a:pt x="1492888" y="2056130"/>
                    <a:pt x="1492888" y="2052320"/>
                    <a:pt x="1497348" y="2052320"/>
                  </a:cubicBezTo>
                  <a:cubicBezTo>
                    <a:pt x="1498835" y="2052320"/>
                    <a:pt x="1501809" y="2053590"/>
                    <a:pt x="1503295" y="2053590"/>
                  </a:cubicBezTo>
                  <a:cubicBezTo>
                    <a:pt x="1501809" y="2056130"/>
                    <a:pt x="1500322" y="2057400"/>
                    <a:pt x="1498835" y="2059940"/>
                  </a:cubicBezTo>
                  <a:cubicBezTo>
                    <a:pt x="1497348" y="2059940"/>
                    <a:pt x="1494375" y="2059940"/>
                    <a:pt x="1491401" y="2058670"/>
                  </a:cubicBezTo>
                  <a:close/>
                  <a:moveTo>
                    <a:pt x="1497348" y="2071370"/>
                  </a:moveTo>
                  <a:cubicBezTo>
                    <a:pt x="1500322" y="2070100"/>
                    <a:pt x="1501809" y="2067560"/>
                    <a:pt x="1504782" y="2066290"/>
                  </a:cubicBezTo>
                  <a:cubicBezTo>
                    <a:pt x="1506269" y="2066290"/>
                    <a:pt x="1507756" y="2067560"/>
                    <a:pt x="1509242" y="2067560"/>
                  </a:cubicBezTo>
                  <a:cubicBezTo>
                    <a:pt x="1509242" y="2072640"/>
                    <a:pt x="1503295" y="2073910"/>
                    <a:pt x="1497348" y="2071370"/>
                  </a:cubicBezTo>
                  <a:close/>
                  <a:moveTo>
                    <a:pt x="1503295" y="2030730"/>
                  </a:moveTo>
                  <a:cubicBezTo>
                    <a:pt x="1504782" y="2032000"/>
                    <a:pt x="1504782" y="2033270"/>
                    <a:pt x="1507756" y="2034540"/>
                  </a:cubicBezTo>
                  <a:lnTo>
                    <a:pt x="1494375" y="2034540"/>
                  </a:lnTo>
                  <a:cubicBezTo>
                    <a:pt x="1494375" y="2033270"/>
                    <a:pt x="1494375" y="2032000"/>
                    <a:pt x="1495862" y="2030730"/>
                  </a:cubicBezTo>
                  <a:cubicBezTo>
                    <a:pt x="1501809" y="2030730"/>
                    <a:pt x="1503295" y="2030730"/>
                    <a:pt x="1503295" y="2025650"/>
                  </a:cubicBezTo>
                  <a:cubicBezTo>
                    <a:pt x="1507756" y="2026920"/>
                    <a:pt x="1513703" y="2023110"/>
                    <a:pt x="1515189" y="2029460"/>
                  </a:cubicBezTo>
                  <a:cubicBezTo>
                    <a:pt x="1510729" y="2030730"/>
                    <a:pt x="1507756" y="2030730"/>
                    <a:pt x="1503295" y="2030730"/>
                  </a:cubicBezTo>
                  <a:close/>
                </a:path>
              </a:pathLst>
            </a:custGeom>
            <a:blipFill>
              <a:blip r:embed="rId5"/>
              <a:srcRect l="18859" r="18859"/>
              <a:stretch/>
            </a:blipFill>
          </p:spPr>
        </p:sp>
      </p:grpSp>
      <p:sp>
        <p:nvSpPr>
          <p:cNvPr id="8" name="TextBox 8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ПРЕМЬЕРА</a:t>
            </a:r>
            <a:endParaRPr/>
          </a:p>
        </p:txBody>
      </p:sp>
      <p:sp>
        <p:nvSpPr>
          <p:cNvPr id="9" name="TextBox 9"/>
          <p:cNvSpPr txBox="1"/>
          <p:nvPr/>
        </p:nvSpPr>
        <p:spPr bwMode="auto">
          <a:xfrm>
            <a:off x="780651" y="3979651"/>
            <a:ext cx="9023659" cy="54752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04519" lvl="1" indent="-302260" algn="just">
              <a:lnSpc>
                <a:spcPts val="3919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Проведите технические репетиции, чтобы все участники знали свои роли и места на сцене. </a:t>
            </a:r>
            <a:endParaRPr sz="1400"/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Проверьте все технические средства.</a:t>
            </a:r>
            <a:endParaRPr sz="1400"/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Убедитесь, что все костюмы готовы и соответствуют образам персонажей. Проведите репетицию в полных костюмах, чтобы актеры могли привыкнуть к ним. </a:t>
            </a:r>
            <a:endParaRPr sz="1400"/>
          </a:p>
          <a:p>
            <a:pPr marL="604519" lvl="1" indent="-302260" algn="just">
              <a:lnSpc>
                <a:spcPts val="3919"/>
              </a:lnSpc>
              <a:buFont typeface="Arial"/>
              <a:buChar char="•"/>
              <a:defRPr/>
            </a:pPr>
            <a:r>
              <a:rPr lang="en-US" sz="24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Проведите </a:t>
            </a:r>
            <a:r>
              <a:rPr lang="en-US" sz="22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генеральную </a:t>
            </a:r>
            <a:r>
              <a:rPr lang="en-US" sz="24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репетицию перед премьерой. Попросите актеров представить себе успешное выступление, полное аплодисментов и восторга зрителей. Это поможет создать положительный настрой и уверенность в своих силах.</a:t>
            </a:r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1595840" y="3573775"/>
            <a:ext cx="4656667" cy="4114800"/>
          </a:xfrm>
          <a:custGeom>
            <a:avLst/>
            <a:gdLst/>
            <a:ahLst/>
            <a:cxnLst/>
            <a:rect l="l" t="t" r="r" b="b"/>
            <a:pathLst>
              <a:path w="4656667" h="4114800" extrusionOk="0">
                <a:moveTo>
                  <a:pt x="0" y="0"/>
                </a:moveTo>
                <a:lnTo>
                  <a:pt x="4656667" y="0"/>
                </a:lnTo>
                <a:lnTo>
                  <a:pt x="465666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Freeform 7"/>
          <p:cNvSpPr/>
          <p:nvPr/>
        </p:nvSpPr>
        <p:spPr bwMode="auto">
          <a:xfrm>
            <a:off x="12347503" y="5250098"/>
            <a:ext cx="4122295" cy="4114800"/>
          </a:xfrm>
          <a:custGeom>
            <a:avLst/>
            <a:gdLst/>
            <a:ahLst/>
            <a:cxnLst/>
            <a:rect l="l" t="t" r="r" b="b"/>
            <a:pathLst>
              <a:path w="4122295" h="4114800" extrusionOk="0">
                <a:moveTo>
                  <a:pt x="0" y="0"/>
                </a:moveTo>
                <a:lnTo>
                  <a:pt x="4122295" y="0"/>
                </a:lnTo>
                <a:lnTo>
                  <a:pt x="412229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rcRect/>
            <a:stretch/>
          </a:blipFill>
        </p:spPr>
      </p:sp>
      <p:sp>
        <p:nvSpPr>
          <p:cNvPr id="8" name="TextBox 8"/>
          <p:cNvSpPr txBox="1"/>
          <p:nvPr/>
        </p:nvSpPr>
        <p:spPr bwMode="auto">
          <a:xfrm>
            <a:off x="2796146" y="341523"/>
            <a:ext cx="12469618" cy="2397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ТЕХНИЧЕСКОЕ ОБЕСПЕЧЕНИЕ</a:t>
            </a:r>
            <a:endParaRPr/>
          </a:p>
        </p:txBody>
      </p:sp>
      <p:sp>
        <p:nvSpPr>
          <p:cNvPr id="9" name="TextBox 9"/>
          <p:cNvSpPr txBox="1"/>
          <p:nvPr/>
        </p:nvSpPr>
        <p:spPr bwMode="auto">
          <a:xfrm>
            <a:off x="671053" y="3851517"/>
            <a:ext cx="9909540" cy="5478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318"/>
              </a:lnSpc>
              <a:spcBef>
                <a:spcPts val="0"/>
              </a:spcBef>
              <a:defRPr/>
            </a:pPr>
            <a:r>
              <a:rPr lang="en-US" sz="20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Звуковое оформление поможет значительно усилить восприятие спектакля, создают атмосферу, передают эмоции и подчеркивают ключевые моменты. Не забудьте про эффекты, такие как шум дождя, шаги или звуки природы, могут сделать сцену более реалистичной и увлекательной. </a:t>
            </a:r>
            <a:endParaRPr sz="1400"/>
          </a:p>
          <a:p>
            <a:pPr algn="just">
              <a:lnSpc>
                <a:spcPts val="3318"/>
              </a:lnSpc>
              <a:spcBef>
                <a:spcPts val="0"/>
              </a:spcBef>
              <a:defRPr/>
            </a:pPr>
            <a:endParaRPr sz="1400"/>
          </a:p>
          <a:p>
            <a:pPr algn="just">
              <a:lnSpc>
                <a:spcPts val="3318"/>
              </a:lnSpc>
              <a:spcBef>
                <a:spcPts val="0"/>
              </a:spcBef>
              <a:defRPr/>
            </a:pPr>
            <a:r>
              <a:rPr lang="en-US" sz="20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Свет — это еще один мощный инструмент для создания атмосферы. Он не только помогает выделить персонажей и акценты на сцене, но и задает настроение. Разные цвета света могут вызывать разные эмоции. Например, теплый свет создает уютную атмосферу, в то время как холодный может передать напряжение или драматизм.</a:t>
            </a:r>
            <a:endParaRPr sz="1400"/>
          </a:p>
          <a:p>
            <a:pPr algn="just">
              <a:lnSpc>
                <a:spcPts val="3318"/>
              </a:lnSpc>
              <a:spcBef>
                <a:spcPts val="0"/>
              </a:spcBef>
              <a:defRPr/>
            </a:pPr>
            <a:r>
              <a:rPr lang="en-US" sz="20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  </a:t>
            </a:r>
            <a:endParaRPr sz="1400"/>
          </a:p>
          <a:p>
            <a:pPr algn="just">
              <a:lnSpc>
                <a:spcPts val="3318"/>
              </a:lnSpc>
              <a:spcBef>
                <a:spcPts val="0"/>
              </a:spcBef>
              <a:defRPr/>
            </a:pPr>
            <a:r>
              <a:rPr lang="en-US" sz="20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Использование направленного света позволяет акцентировать внимание зрителей на важных моментах или персонажах. Это особенно важно в ключевых сценах.</a:t>
            </a:r>
            <a:endParaRPr sz="1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1470618" y="4761692"/>
            <a:ext cx="5429963" cy="3339427"/>
          </a:xfrm>
          <a:custGeom>
            <a:avLst/>
            <a:gdLst/>
            <a:ahLst/>
            <a:cxnLst/>
            <a:rect l="l" t="t" r="r" b="b"/>
            <a:pathLst>
              <a:path w="5429963" h="3339427" extrusionOk="0">
                <a:moveTo>
                  <a:pt x="0" y="0"/>
                </a:moveTo>
                <a:lnTo>
                  <a:pt x="5429963" y="0"/>
                </a:lnTo>
                <a:lnTo>
                  <a:pt x="5429963" y="3339427"/>
                </a:lnTo>
                <a:lnTo>
                  <a:pt x="0" y="33394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ПОСЛЕ ПРЕМЬЕРЫ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529115" y="4911713"/>
            <a:ext cx="9875654" cy="38952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4778" lvl="1" indent="-297389" algn="just">
              <a:lnSpc>
                <a:spcPts val="3856"/>
              </a:lnSpc>
              <a:buFont typeface="Arial"/>
              <a:buChar char="•"/>
              <a:defRPr/>
            </a:pPr>
            <a:r>
              <a:rPr lang="en-US" sz="275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Обсудите спектакль после премьеры. Пусть участники поделятся своими впечатлениями, проанализируют успехи и выявят недостатки. </a:t>
            </a:r>
            <a:endParaRPr/>
          </a:p>
          <a:p>
            <a:pPr marL="594778" lvl="1" indent="-297389" algn="just">
              <a:lnSpc>
                <a:spcPts val="3856"/>
              </a:lnSpc>
              <a:buFont typeface="Arial"/>
              <a:buChar char="•"/>
              <a:defRPr/>
            </a:pPr>
            <a:r>
              <a:rPr lang="en-US" sz="275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Если возможно, соберите отзывы зрителей. </a:t>
            </a:r>
            <a:endParaRPr/>
          </a:p>
          <a:p>
            <a:pPr marL="594778" lvl="1" indent="-297389" algn="just">
              <a:lnSpc>
                <a:spcPts val="3856"/>
              </a:lnSpc>
              <a:buFont typeface="Arial"/>
              <a:buChar char="•"/>
              <a:defRPr/>
            </a:pPr>
            <a:r>
              <a:rPr lang="en-US" sz="275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На основе обсуждения составьте план действий по устранению выявленных проблем. Это может включать дополнительные репетиции, работу над текстом или улучшение технического обеспечения.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770823" y="6566868"/>
            <a:ext cx="5501149" cy="2880602"/>
          </a:xfrm>
          <a:custGeom>
            <a:avLst/>
            <a:gdLst/>
            <a:ahLst/>
            <a:cxnLst/>
            <a:rect l="l" t="t" r="r" b="b"/>
            <a:pathLst>
              <a:path w="5501149" h="2880602" extrusionOk="0">
                <a:moveTo>
                  <a:pt x="0" y="0"/>
                </a:moveTo>
                <a:lnTo>
                  <a:pt x="5501149" y="0"/>
                </a:lnTo>
                <a:lnTo>
                  <a:pt x="5501149" y="2880602"/>
                </a:lnTo>
                <a:lnTo>
                  <a:pt x="0" y="288060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Freeform 7"/>
          <p:cNvSpPr/>
          <p:nvPr/>
        </p:nvSpPr>
        <p:spPr bwMode="auto">
          <a:xfrm>
            <a:off x="7651450" y="5788276"/>
            <a:ext cx="2985100" cy="4114800"/>
          </a:xfrm>
          <a:custGeom>
            <a:avLst/>
            <a:gdLst/>
            <a:ahLst/>
            <a:cxnLst/>
            <a:rect l="l" t="t" r="r" b="b"/>
            <a:pathLst>
              <a:path w="2985100" h="4114800" extrusionOk="0">
                <a:moveTo>
                  <a:pt x="0" y="0"/>
                </a:moveTo>
                <a:lnTo>
                  <a:pt x="2985100" y="0"/>
                </a:lnTo>
                <a:lnTo>
                  <a:pt x="29851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rcRect/>
            <a:stretch/>
          </a:blipFill>
        </p:spPr>
      </p:sp>
      <p:sp>
        <p:nvSpPr>
          <p:cNvPr id="8" name="Freeform 8"/>
          <p:cNvSpPr/>
          <p:nvPr/>
        </p:nvSpPr>
        <p:spPr bwMode="auto">
          <a:xfrm>
            <a:off x="12371981" y="5862808"/>
            <a:ext cx="4229690" cy="3584662"/>
          </a:xfrm>
          <a:custGeom>
            <a:avLst/>
            <a:gdLst/>
            <a:ahLst/>
            <a:cxnLst/>
            <a:rect l="l" t="t" r="r" b="b"/>
            <a:pathLst>
              <a:path w="4229690" h="3584662" extrusionOk="0">
                <a:moveTo>
                  <a:pt x="0" y="0"/>
                </a:moveTo>
                <a:lnTo>
                  <a:pt x="4229690" y="0"/>
                </a:lnTo>
                <a:lnTo>
                  <a:pt x="4229690" y="3584662"/>
                </a:lnTo>
                <a:lnTo>
                  <a:pt x="0" y="358466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rcRect/>
            <a:stretch/>
          </a:blipFill>
        </p:spPr>
      </p:sp>
      <p:sp>
        <p:nvSpPr>
          <p:cNvPr id="9" name="TextBox 9"/>
          <p:cNvSpPr txBox="1"/>
          <p:nvPr/>
        </p:nvSpPr>
        <p:spPr bwMode="auto">
          <a:xfrm>
            <a:off x="2796146" y="341523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НАСЛЕДИЕ ПРОЕКТА</a:t>
            </a:r>
            <a:endParaRPr/>
          </a:p>
        </p:txBody>
      </p:sp>
      <p:sp>
        <p:nvSpPr>
          <p:cNvPr id="10" name="TextBox 10"/>
          <p:cNvSpPr txBox="1"/>
          <p:nvPr/>
        </p:nvSpPr>
        <p:spPr bwMode="auto">
          <a:xfrm>
            <a:off x="1969794" y="3963489"/>
            <a:ext cx="14759516" cy="1986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Конкурсы и фестивали — это отличная возможность для школьного театра показать свои достижения, обменяться опытом с другими коллективами и получить профессиональную оценку. Поэтому смело ставьте свои постановки! И участвуйте в конкурсах различного уровня!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601672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720625" y="4649480"/>
            <a:ext cx="5475600" cy="4455769"/>
          </a:xfrm>
          <a:custGeom>
            <a:avLst/>
            <a:gdLst/>
            <a:ahLst/>
            <a:cxnLst/>
            <a:rect l="l" t="t" r="r" b="b"/>
            <a:pathLst>
              <a:path w="5475600" h="4455769" extrusionOk="0">
                <a:moveTo>
                  <a:pt x="0" y="0"/>
                </a:moveTo>
                <a:lnTo>
                  <a:pt x="5475600" y="0"/>
                </a:lnTo>
                <a:lnTo>
                  <a:pt x="5475600" y="4455769"/>
                </a:lnTo>
                <a:lnTo>
                  <a:pt x="0" y="44557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3086832" y="574479"/>
            <a:ext cx="12469618" cy="12445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01"/>
              </a:lnSpc>
              <a:defRPr/>
            </a:pPr>
            <a:r>
              <a:rPr lang="en-US" sz="65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СПСИБО ЗА ВНИМАНИЕ!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7529076" y="4807900"/>
            <a:ext cx="9329716" cy="4015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ПОСТАНОВКА ПЬЕСЫ В ШКОЛЬНОМ ТЕАТРЕ — ЭТО МНОГОГРАННЫЙ И УВЛЕКАТЕЛЬНЫЙ ПРОЦЕСС, КОТОРЫЙ ОБЪЕДИНЯЕТ ТВОРЧЕСКИЙ ПОТЕНЦИАЛ УЧАЩИХСЯ, ПЕДАГОГОВ И РОДИТЕЛЕЙ. КАЖДЫЙ ЭТАП, НАЧИНАЯ С ВЫБОРА ПЬЕСЫ И ЗАКАНЧИВАЯ ПРЕМЬЕРОЙ, ТРЕБУЕТ ТЩАТЕЛЬНОЙ ОРГАНИЗАЦИИ И ВЗАИМОДЕЙСТВИЯ ВСЕХ УЧАСТНИКОВ.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3554154" y="5408887"/>
            <a:ext cx="10914266" cy="4425239"/>
          </a:xfrm>
          <a:custGeom>
            <a:avLst/>
            <a:gdLst/>
            <a:ahLst/>
            <a:cxnLst/>
            <a:rect l="l" t="t" r="r" b="b"/>
            <a:pathLst>
              <a:path w="10914266" h="4425239" extrusionOk="0">
                <a:moveTo>
                  <a:pt x="0" y="0"/>
                </a:moveTo>
                <a:lnTo>
                  <a:pt x="10914266" y="0"/>
                </a:lnTo>
                <a:lnTo>
                  <a:pt x="10914266" y="4425239"/>
                </a:lnTo>
                <a:lnTo>
                  <a:pt x="0" y="44252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Freeform 7"/>
          <p:cNvSpPr/>
          <p:nvPr/>
        </p:nvSpPr>
        <p:spPr bwMode="auto">
          <a:xfrm>
            <a:off x="15330785" y="1993792"/>
            <a:ext cx="2322235" cy="2322235"/>
          </a:xfrm>
          <a:custGeom>
            <a:avLst/>
            <a:gdLst/>
            <a:ahLst/>
            <a:cxnLst/>
            <a:rect l="l" t="t" r="r" b="b"/>
            <a:pathLst>
              <a:path w="2322235" h="2322235" extrusionOk="0">
                <a:moveTo>
                  <a:pt x="0" y="0"/>
                </a:moveTo>
                <a:lnTo>
                  <a:pt x="2322235" y="0"/>
                </a:lnTo>
                <a:lnTo>
                  <a:pt x="2322235" y="2322235"/>
                </a:lnTo>
                <a:lnTo>
                  <a:pt x="0" y="232223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rcRect/>
            <a:stretch/>
          </a:blipFill>
        </p:spPr>
      </p:sp>
      <p:sp>
        <p:nvSpPr>
          <p:cNvPr id="8" name="TextBox 8"/>
          <p:cNvSpPr txBox="1"/>
          <p:nvPr/>
        </p:nvSpPr>
        <p:spPr bwMode="auto">
          <a:xfrm>
            <a:off x="4667298" y="5723724"/>
            <a:ext cx="8902436" cy="35345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12356" lvl="1" indent="-256178" algn="just">
              <a:lnSpc>
                <a:spcPts val="3179"/>
              </a:lnSpc>
              <a:buFont typeface="Arial"/>
              <a:buChar char="•"/>
              <a:defRPr/>
            </a:pPr>
            <a:r>
              <a:rPr lang="en-US" sz="2350">
                <a:solidFill>
                  <a:srgbClr val="030302"/>
                </a:solidFill>
                <a:latin typeface="Aristotelica Pro Condensed"/>
                <a:ea typeface="Aristotelica Pro Condensed"/>
                <a:cs typeface="Aristotelica Pro Condensed"/>
              </a:rPr>
              <a:t>Познакомить с основными этапы подготовки к постановке пьесы: от выбора материала до финальной репетиции.</a:t>
            </a:r>
            <a:endParaRPr/>
          </a:p>
          <a:p>
            <a:pPr marL="512356" lvl="1" indent="-256178" algn="just">
              <a:lnSpc>
                <a:spcPts val="3179"/>
              </a:lnSpc>
              <a:buFont typeface="Arial"/>
              <a:buChar char="•"/>
              <a:defRPr/>
            </a:pPr>
            <a:r>
              <a:rPr lang="en-US" sz="2350">
                <a:solidFill>
                  <a:srgbClr val="030302"/>
                </a:solidFill>
                <a:latin typeface="Aristotelica Pro Condensed"/>
                <a:ea typeface="Aristotelica Pro Condensed"/>
                <a:cs typeface="Aristotelica Pro Condensed"/>
              </a:rPr>
              <a:t>Поделиться методами работы с юными актерами для повышения их уверенности и снятия стресса.</a:t>
            </a:r>
            <a:endParaRPr/>
          </a:p>
          <a:p>
            <a:pPr marL="512356" lvl="1" indent="-256178" algn="just">
              <a:lnSpc>
                <a:spcPts val="3179"/>
              </a:lnSpc>
              <a:buFont typeface="Arial"/>
              <a:buChar char="•"/>
              <a:defRPr/>
            </a:pPr>
            <a:r>
              <a:rPr lang="en-US" sz="2350">
                <a:solidFill>
                  <a:srgbClr val="030302"/>
                </a:solidFill>
                <a:latin typeface="Aristotelica Pro Condensed"/>
                <a:ea typeface="Aristotelica Pro Condensed"/>
                <a:cs typeface="Aristotelica Pro Condensed"/>
              </a:rPr>
              <a:t>Предложить подходы к кастингу, учитывающие индивидуальные особенности и интересы учащихся.</a:t>
            </a:r>
            <a:endParaRPr/>
          </a:p>
          <a:p>
            <a:pPr marL="512356" lvl="1" indent="-256178" algn="just">
              <a:lnSpc>
                <a:spcPts val="3179"/>
              </a:lnSpc>
              <a:buFont typeface="Arial"/>
              <a:buChar char="•"/>
              <a:defRPr/>
            </a:pPr>
            <a:r>
              <a:rPr lang="en-US" sz="2350">
                <a:solidFill>
                  <a:srgbClr val="030302"/>
                </a:solidFill>
                <a:latin typeface="Aristotelica Pro Condensed"/>
                <a:ea typeface="Aristotelica Pro Condensed"/>
                <a:cs typeface="Aristotelica Pro Condensed"/>
              </a:rPr>
              <a:t>Познакомить с рекомендациями по взаимодействию с родителями и педагогами для поддержки театрального проекта.</a:t>
            </a:r>
            <a:endParaRPr/>
          </a:p>
          <a:p>
            <a:pPr algn="l">
              <a:lnSpc>
                <a:spcPts val="2610"/>
              </a:lnSpc>
              <a:defRPr/>
            </a:pPr>
            <a:endParaRPr/>
          </a:p>
        </p:txBody>
      </p:sp>
      <p:sp>
        <p:nvSpPr>
          <p:cNvPr id="9" name="TextBox 9"/>
          <p:cNvSpPr txBox="1"/>
          <p:nvPr/>
        </p:nvSpPr>
        <p:spPr bwMode="auto">
          <a:xfrm>
            <a:off x="5251847" y="284373"/>
            <a:ext cx="7784306" cy="1563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480"/>
              </a:lnSpc>
              <a:defRPr/>
            </a:pPr>
            <a:r>
              <a:rPr lang="en-US" sz="82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План доклада</a:t>
            </a:r>
            <a:endParaRPr/>
          </a:p>
        </p:txBody>
      </p:sp>
      <p:sp>
        <p:nvSpPr>
          <p:cNvPr id="10" name="TextBox 10"/>
          <p:cNvSpPr txBox="1"/>
          <p:nvPr/>
        </p:nvSpPr>
        <p:spPr bwMode="auto">
          <a:xfrm>
            <a:off x="2726074" y="3862687"/>
            <a:ext cx="12309123" cy="1308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16"/>
              </a:lnSpc>
              <a:spcBef>
                <a:spcPts val="0"/>
              </a:spcBef>
              <a:defRPr/>
            </a:pPr>
            <a:r>
              <a:rPr lang="en-US" sz="23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ПОДЕЛИТЬСЯ ПРАКТИЧЕСКИМИ РЕКОМЕНДАЦИЯМИ И МЕТОДИЧЕСКИМИ МАТЕРИАЛАМИ, СПОСОБСТВУЮЩИМИ УСПЕШНОЙ ОРГАНИЗАЦИИ И ПРОВЕДЕНИЮ ТЕАТРАЛЬНОЙ ПОСТАНОВКИ В ШКОЛЬНОМ ТЕАТРЕ.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0800000" flipH="1">
            <a:off x="-1083641" y="8742134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1" y="0"/>
                </a:moveTo>
                <a:lnTo>
                  <a:pt x="0" y="0"/>
                </a:lnTo>
                <a:lnTo>
                  <a:pt x="0" y="3089732"/>
                </a:lnTo>
                <a:lnTo>
                  <a:pt x="10227641" y="3089732"/>
                </a:lnTo>
                <a:lnTo>
                  <a:pt x="10227641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7978133">
            <a:off x="9606946" y="5442377"/>
            <a:ext cx="7791952" cy="8534527"/>
          </a:xfrm>
          <a:custGeom>
            <a:avLst/>
            <a:gdLst/>
            <a:ahLst/>
            <a:cxnLst/>
            <a:rect l="l" t="t" r="r" b="b"/>
            <a:pathLst>
              <a:path w="7791952" h="8534527" extrusionOk="0">
                <a:moveTo>
                  <a:pt x="0" y="0"/>
                </a:moveTo>
                <a:lnTo>
                  <a:pt x="7791952" y="0"/>
                </a:lnTo>
                <a:lnTo>
                  <a:pt x="7791952" y="8534527"/>
                </a:lnTo>
                <a:lnTo>
                  <a:pt x="0" y="853452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5" name="TextBox 5"/>
          <p:cNvSpPr txBox="1"/>
          <p:nvPr/>
        </p:nvSpPr>
        <p:spPr bwMode="auto">
          <a:xfrm>
            <a:off x="3484075" y="521288"/>
            <a:ext cx="11319849" cy="18913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577"/>
              </a:lnSpc>
              <a:defRPr/>
            </a:pPr>
            <a:r>
              <a:rPr lang="en-US" sz="54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ЭТАПЫ РАБОТЫ НАД ШКОЛЬНОЙ ПЬЕСОЙ </a:t>
            </a:r>
            <a:endParaRPr/>
          </a:p>
        </p:txBody>
      </p:sp>
      <p:sp>
        <p:nvSpPr>
          <p:cNvPr id="6" name="TextBox 6"/>
          <p:cNvSpPr txBox="1"/>
          <p:nvPr/>
        </p:nvSpPr>
        <p:spPr bwMode="auto">
          <a:xfrm>
            <a:off x="-886417" y="2686058"/>
            <a:ext cx="17949526" cy="2133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2590800" lvl="1" indent="-1295400" algn="ctr">
              <a:lnSpc>
                <a:spcPts val="16800"/>
              </a:lnSpc>
              <a:spcBef>
                <a:spcPts val="0"/>
              </a:spcBef>
              <a:buAutoNum type="arabicPeriod"/>
              <a:defRPr/>
            </a:pPr>
            <a:r>
              <a:rPr lang="en-US" sz="120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ВЫБОР ПЬЕСЫ</a:t>
            </a:r>
            <a:endParaRPr/>
          </a:p>
        </p:txBody>
      </p:sp>
      <p:sp>
        <p:nvSpPr>
          <p:cNvPr id="7" name="TextBox 7"/>
          <p:cNvSpPr txBox="1"/>
          <p:nvPr/>
        </p:nvSpPr>
        <p:spPr bwMode="auto">
          <a:xfrm>
            <a:off x="2584024" y="4846705"/>
            <a:ext cx="13119951" cy="35792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9"/>
              </a:lnSpc>
              <a:spcBef>
                <a:spcPts val="0"/>
              </a:spcBef>
              <a:defRPr/>
            </a:pPr>
            <a:r>
              <a:rPr lang="en-US" sz="395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ОПРЕДЕЛИТЬ ЦЕЛИ, КОТОРЫЕ ВЫ ХОТИТЕ ДОСТИЧЬ С ПОМОЩЬЮ ПОСТАНОВКИ (РАЗВИТИЕ АКТЕРСКОГО МАСТЕРСТВА, РАБОТА НАД КОМАНДОЙ ИЛИ ПРОСТО ЖЕЛАНИЕ РАЗВЛЕЧЬ ЗРИТЕЛЕЙ)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TextBox 6"/>
          <p:cNvSpPr txBox="1"/>
          <p:nvPr/>
        </p:nvSpPr>
        <p:spPr bwMode="auto">
          <a:xfrm>
            <a:off x="253566" y="3151654"/>
            <a:ext cx="14163233" cy="6189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26378" lvl="1" indent="-313189" algn="l">
              <a:lnSpc>
                <a:spcPts val="4061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УЧЕТ ИНТЕРЕСОВ УЧАСТНИКОВ,</a:t>
            </a:r>
            <a:endParaRPr sz="1100"/>
          </a:p>
          <a:p>
            <a:pPr marL="626378" lvl="1" indent="-313189" algn="l">
              <a:lnSpc>
                <a:spcPts val="4061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ВОЗРАСТНЫЕ ОСОБЕННОСТИ УЧАСТНИКОВ</a:t>
            </a:r>
            <a:endParaRPr sz="1100"/>
          </a:p>
          <a:p>
            <a:pPr marL="626378" lvl="1" indent="-313189" algn="l">
              <a:lnSpc>
                <a:spcPts val="4061"/>
              </a:lnSpc>
              <a:spcBef>
                <a:spcPts val="0"/>
              </a:spcBef>
              <a:buFont typeface="Arial"/>
              <a:buChar char="•"/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ДОСТУПНОСТЬ МАТЕРИАЛОВ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endParaRPr sz="1100"/>
          </a:p>
          <a:p>
            <a:pPr algn="ctr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КРАТКИЙ ОБЗОР ВОЗМОЖНЫХ ЖАНРОВ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 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- КОМЕДИИ: ЛЕГКИЕ И ВЕСЕЛЫЕ СЮЖЕТЫ, КОТОРЫЕ ПОДОЙДУТ ДЛЯ ВСЕХ ВОЗРАСТОВ.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- ДРАМЫ: СЛОЖНЫЕ ЭМОЦИОНАЛЬНЫЕ ПРОИЗВЕДЕНИЯ, КОТОРЫЕ МОГУТ БЫТЬ ИНТЕРЕСНЫ ПОДРОСТКАМ.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- МЮЗИКЛЫ: ИДЕАЛЬНЫ ДЛЯ ГРУПП, ГДЕ ЕСТЬ ТАЛАНТЛИВЫЕ ПЕВЦЫ И МУЗЫКАНТЫ.</a:t>
            </a:r>
            <a:endParaRPr sz="1100"/>
          </a:p>
          <a:p>
            <a:pPr algn="l">
              <a:lnSpc>
                <a:spcPts val="4061"/>
              </a:lnSpc>
              <a:spcBef>
                <a:spcPts val="0"/>
              </a:spcBef>
              <a:defRPr/>
            </a:pPr>
            <a:r>
              <a:rPr lang="en-US" sz="22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- СКАЗКИ: ПРЕКРАСНЫЙ ВЫБОР ДЛЯ МЛАДШИХ ШКОЛЬНИКОВ, ПОЗВОЛЯЮЩИЙ ИСПОЛЬЗОВАТЬ ЯРКИЕ КОСТЮМЫ И ДЕКОРАЦИИ.</a:t>
            </a:r>
            <a:endParaRPr sz="1100"/>
          </a:p>
        </p:txBody>
      </p:sp>
      <p:sp>
        <p:nvSpPr>
          <p:cNvPr id="7" name="Freeform 7"/>
          <p:cNvSpPr/>
          <p:nvPr/>
        </p:nvSpPr>
        <p:spPr bwMode="auto">
          <a:xfrm>
            <a:off x="14680675" y="4055852"/>
            <a:ext cx="3402641" cy="4149563"/>
          </a:xfrm>
          <a:custGeom>
            <a:avLst/>
            <a:gdLst/>
            <a:ahLst/>
            <a:cxnLst/>
            <a:rect l="l" t="t" r="r" b="b"/>
            <a:pathLst>
              <a:path w="3402641" h="4149563" extrusionOk="0">
                <a:moveTo>
                  <a:pt x="0" y="0"/>
                </a:moveTo>
                <a:lnTo>
                  <a:pt x="3402641" y="0"/>
                </a:lnTo>
                <a:lnTo>
                  <a:pt x="3402641" y="4149563"/>
                </a:lnTo>
                <a:lnTo>
                  <a:pt x="0" y="414956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8" name="TextBox 8"/>
          <p:cNvSpPr txBox="1"/>
          <p:nvPr/>
        </p:nvSpPr>
        <p:spPr bwMode="auto">
          <a:xfrm>
            <a:off x="1817495" y="193314"/>
            <a:ext cx="14396594" cy="21339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  <a:defRPr/>
            </a:pPr>
            <a:r>
              <a:rPr lang="en-US" sz="120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1.ВЫБОР ПЬЕСЫ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9281269" y="3573775"/>
            <a:ext cx="7083491" cy="6388021"/>
          </a:xfrm>
          <a:custGeom>
            <a:avLst/>
            <a:gdLst/>
            <a:ahLst/>
            <a:cxnLst/>
            <a:rect l="l" t="t" r="r" b="b"/>
            <a:pathLst>
              <a:path w="7083491" h="6388021" extrusionOk="0">
                <a:moveTo>
                  <a:pt x="0" y="0"/>
                </a:moveTo>
                <a:lnTo>
                  <a:pt x="7083491" y="0"/>
                </a:lnTo>
                <a:lnTo>
                  <a:pt x="7083491" y="6388021"/>
                </a:lnTo>
                <a:lnTo>
                  <a:pt x="0" y="63880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2004834" y="122448"/>
            <a:ext cx="14552870" cy="4438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6800"/>
              </a:lnSpc>
              <a:defRPr/>
            </a:pPr>
            <a:r>
              <a:rPr lang="en-US" sz="120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СБОР КОМАНДЫ</a:t>
            </a:r>
            <a:endParaRPr/>
          </a:p>
          <a:p>
            <a:pPr algn="ctr">
              <a:lnSpc>
                <a:spcPts val="16800"/>
              </a:lnSpc>
              <a:defRPr/>
            </a:pP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35857" y="4785109"/>
            <a:ext cx="7424489" cy="22364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440"/>
              </a:lnSpc>
              <a:spcBef>
                <a:spcPts val="0"/>
              </a:spcBef>
              <a:defRPr/>
            </a:pPr>
            <a:r>
              <a:rPr lang="en-US" sz="315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Объявите кастинг, на котором вы сможете отобрать актеров. Это может быть чтение текста, импровизация или выполнение заданий от режиссера.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TextBox 6"/>
          <p:cNvSpPr txBox="1"/>
          <p:nvPr/>
        </p:nvSpPr>
        <p:spPr bwMode="auto">
          <a:xfrm>
            <a:off x="467481" y="518115"/>
            <a:ext cx="16791819" cy="1572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05"/>
              </a:lnSpc>
              <a:defRPr/>
            </a:pPr>
            <a:r>
              <a:rPr lang="en-US" sz="82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РАБОТА НАД СЦЕНАРИЕМ</a:t>
            </a:r>
            <a:endParaRPr/>
          </a:p>
        </p:txBody>
      </p:sp>
      <p:sp>
        <p:nvSpPr>
          <p:cNvPr id="7" name="TextBox 7"/>
          <p:cNvSpPr txBox="1"/>
          <p:nvPr/>
        </p:nvSpPr>
        <p:spPr bwMode="auto">
          <a:xfrm>
            <a:off x="1137966" y="4303207"/>
            <a:ext cx="7133975" cy="51269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r>
              <a:rPr lang="en-US" sz="29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Сделайте анализ оригинальной пьесы на предмет ее тематики, языка и культурных отсылок. </a:t>
            </a:r>
            <a:endParaRPr/>
          </a:p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endParaRPr/>
          </a:p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r>
              <a:rPr lang="en-US" sz="29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Учитывайте возрастные особенности аудитории. </a:t>
            </a:r>
            <a:endParaRPr/>
          </a:p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endParaRPr/>
          </a:p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r>
              <a:rPr lang="en-US" sz="29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Определите основные идеи и конфликты, которые должны быть сохранены в адаптации. </a:t>
            </a:r>
            <a:endParaRPr/>
          </a:p>
        </p:txBody>
      </p:sp>
      <p:pic>
        <p:nvPicPr>
          <p:cNvPr id="793221343" name="Рисунок 793221342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514387" y="4055852"/>
            <a:ext cx="6584120" cy="4938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0570689" y="3636614"/>
            <a:ext cx="6428211" cy="5107506"/>
          </a:xfrm>
          <a:custGeom>
            <a:avLst/>
            <a:gdLst/>
            <a:ahLst/>
            <a:cxnLst/>
            <a:rect l="l" t="t" r="r" b="b"/>
            <a:pathLst>
              <a:path w="6428211" h="5107506" extrusionOk="0">
                <a:moveTo>
                  <a:pt x="0" y="0"/>
                </a:moveTo>
                <a:lnTo>
                  <a:pt x="6428211" y="0"/>
                </a:lnTo>
                <a:lnTo>
                  <a:pt x="6428211" y="5107506"/>
                </a:lnTo>
                <a:lnTo>
                  <a:pt x="0" y="510750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467481" y="518115"/>
            <a:ext cx="16791819" cy="1572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05"/>
              </a:lnSpc>
              <a:defRPr/>
            </a:pPr>
            <a:r>
              <a:rPr lang="en-US" sz="82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РЕПЕТИЦИОННЫЙ ПРОЦЕСС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1579221" y="4708669"/>
            <a:ext cx="7935167" cy="40982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059"/>
              </a:lnSpc>
              <a:spcBef>
                <a:spcPts val="0"/>
              </a:spcBef>
              <a:defRPr/>
            </a:pPr>
            <a:r>
              <a:rPr lang="en-US" sz="2900">
                <a:solidFill>
                  <a:srgbClr val="000000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Прочитайте сценарий и обсудите персонажей. Выделите время для каждой сцены. Продолжительность одной репетиции должна составлять 1,5-2 часа. Это оптимальное время для концентрации внимания без усталости. Включайте короткие перерывы (5-10 минут) каждые 30-40 минут для восстановления сил и поддержания высокоэнергетичной атмосферы.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6214090" y="8806959"/>
            <a:ext cx="1045210" cy="902681"/>
          </a:xfrm>
          <a:custGeom>
            <a:avLst/>
            <a:gdLst/>
            <a:ahLst/>
            <a:cxnLst/>
            <a:rect l="l" t="t" r="r" b="b"/>
            <a:pathLst>
              <a:path w="1045210" h="902681" extrusionOk="0">
                <a:moveTo>
                  <a:pt x="0" y="0"/>
                </a:moveTo>
                <a:lnTo>
                  <a:pt x="1045210" y="0"/>
                </a:lnTo>
                <a:lnTo>
                  <a:pt x="1045210" y="902682"/>
                </a:lnTo>
                <a:lnTo>
                  <a:pt x="0" y="9026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8529448" y="3729327"/>
            <a:ext cx="7569941" cy="5677455"/>
          </a:xfrm>
          <a:custGeom>
            <a:avLst/>
            <a:gdLst/>
            <a:ahLst/>
            <a:cxnLst/>
            <a:rect l="l" t="t" r="r" b="b"/>
            <a:pathLst>
              <a:path w="7569941" h="5677455" extrusionOk="0">
                <a:moveTo>
                  <a:pt x="0" y="0"/>
                </a:moveTo>
                <a:lnTo>
                  <a:pt x="7569940" y="0"/>
                </a:lnTo>
                <a:lnTo>
                  <a:pt x="7569940" y="5677455"/>
                </a:lnTo>
                <a:lnTo>
                  <a:pt x="0" y="56774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7" name="TextBox 7"/>
          <p:cNvSpPr txBox="1"/>
          <p:nvPr/>
        </p:nvSpPr>
        <p:spPr bwMode="auto">
          <a:xfrm>
            <a:off x="467481" y="527640"/>
            <a:ext cx="16791819" cy="154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65"/>
              </a:lnSpc>
              <a:defRPr/>
            </a:pPr>
            <a:r>
              <a:rPr lang="en-US" sz="81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МЕТОДЫ РАБОТЫ С АКТЕРАМИ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77421" y="4318786"/>
            <a:ext cx="6918041" cy="3472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Начинайте с разбивки пьесы на сцены. 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Работайте над каждой сценой отдельно, уделяя внимание ключевым моментам и взаимодействию между персонажами.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Регулярно повторяйте ранее отработанные сцены, чтобы актеры могли закрепить свои роли и улучшить исполнение.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FEFEFD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 bwMode="auto">
          <a:xfrm rot="-130794">
            <a:off x="-2920502" y="-330237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7" y="0"/>
                </a:lnTo>
                <a:lnTo>
                  <a:pt x="16424887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3" name="Freeform 3"/>
          <p:cNvSpPr/>
          <p:nvPr/>
        </p:nvSpPr>
        <p:spPr bwMode="auto">
          <a:xfrm rot="97971">
            <a:off x="6419259" y="-408013"/>
            <a:ext cx="16424887" cy="3748537"/>
          </a:xfrm>
          <a:custGeom>
            <a:avLst/>
            <a:gdLst/>
            <a:ahLst/>
            <a:cxnLst/>
            <a:rect l="l" t="t" r="r" b="b"/>
            <a:pathLst>
              <a:path w="16424887" h="3748537" extrusionOk="0">
                <a:moveTo>
                  <a:pt x="0" y="0"/>
                </a:moveTo>
                <a:lnTo>
                  <a:pt x="16424886" y="0"/>
                </a:lnTo>
                <a:lnTo>
                  <a:pt x="16424886" y="3748537"/>
                </a:lnTo>
                <a:lnTo>
                  <a:pt x="0" y="37485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/>
          </a:blipFill>
        </p:spPr>
      </p:sp>
      <p:sp>
        <p:nvSpPr>
          <p:cNvPr id="4" name="Freeform 4"/>
          <p:cNvSpPr/>
          <p:nvPr/>
        </p:nvSpPr>
        <p:spPr bwMode="auto">
          <a:xfrm rot="-10675794" flipH="1" flipV="1">
            <a:off x="4400567" y="782409"/>
            <a:ext cx="10227641" cy="3089731"/>
          </a:xfrm>
          <a:custGeom>
            <a:avLst/>
            <a:gdLst/>
            <a:ahLst/>
            <a:cxnLst/>
            <a:rect l="l" t="t" r="r" b="b"/>
            <a:pathLst>
              <a:path w="10227641" h="3089731" extrusionOk="0">
                <a:moveTo>
                  <a:pt x="10227642" y="3089731"/>
                </a:moveTo>
                <a:lnTo>
                  <a:pt x="0" y="3089731"/>
                </a:lnTo>
                <a:lnTo>
                  <a:pt x="0" y="0"/>
                </a:lnTo>
                <a:lnTo>
                  <a:pt x="10227642" y="0"/>
                </a:lnTo>
                <a:lnTo>
                  <a:pt x="10227642" y="3089731"/>
                </a:lnTo>
                <a:close/>
              </a:path>
            </a:pathLst>
          </a:custGeom>
          <a:blipFill>
            <a:blip r:embed="rId3"/>
            <a:srcRect/>
            <a:stretch/>
          </a:blipFill>
        </p:spPr>
      </p:sp>
      <p:sp>
        <p:nvSpPr>
          <p:cNvPr id="5" name="Freeform 5"/>
          <p:cNvSpPr/>
          <p:nvPr/>
        </p:nvSpPr>
        <p:spPr bwMode="auto">
          <a:xfrm>
            <a:off x="12777859" y="3250218"/>
            <a:ext cx="5167001" cy="2906438"/>
          </a:xfrm>
          <a:custGeom>
            <a:avLst/>
            <a:gdLst/>
            <a:ahLst/>
            <a:cxnLst/>
            <a:rect l="l" t="t" r="r" b="b"/>
            <a:pathLst>
              <a:path w="5167001" h="2906438" extrusionOk="0">
                <a:moveTo>
                  <a:pt x="0" y="0"/>
                </a:moveTo>
                <a:lnTo>
                  <a:pt x="5167002" y="0"/>
                </a:lnTo>
                <a:lnTo>
                  <a:pt x="5167002" y="2906439"/>
                </a:lnTo>
                <a:lnTo>
                  <a:pt x="0" y="29064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rcRect/>
            <a:stretch/>
          </a:blipFill>
        </p:spPr>
      </p:sp>
      <p:sp>
        <p:nvSpPr>
          <p:cNvPr id="6" name="Freeform 6"/>
          <p:cNvSpPr/>
          <p:nvPr/>
        </p:nvSpPr>
        <p:spPr bwMode="auto">
          <a:xfrm>
            <a:off x="13267003" y="6322320"/>
            <a:ext cx="4451768" cy="3619235"/>
          </a:xfrm>
          <a:custGeom>
            <a:avLst/>
            <a:gdLst/>
            <a:ahLst/>
            <a:cxnLst/>
            <a:rect l="l" t="t" r="r" b="b"/>
            <a:pathLst>
              <a:path w="4451768" h="3619235" extrusionOk="0">
                <a:moveTo>
                  <a:pt x="0" y="0"/>
                </a:moveTo>
                <a:lnTo>
                  <a:pt x="4451768" y="0"/>
                </a:lnTo>
                <a:lnTo>
                  <a:pt x="4451768" y="3619235"/>
                </a:lnTo>
                <a:lnTo>
                  <a:pt x="0" y="361923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rcRect/>
            <a:stretch/>
          </a:blipFill>
        </p:spPr>
      </p:sp>
      <p:sp>
        <p:nvSpPr>
          <p:cNvPr id="7" name="TextBox 7"/>
          <p:cNvSpPr txBox="1"/>
          <p:nvPr/>
        </p:nvSpPr>
        <p:spPr bwMode="auto">
          <a:xfrm>
            <a:off x="467481" y="527640"/>
            <a:ext cx="16791819" cy="1546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365"/>
              </a:lnSpc>
              <a:defRPr/>
            </a:pPr>
            <a:r>
              <a:rPr lang="en-US" sz="8100">
                <a:solidFill>
                  <a:srgbClr val="030302"/>
                </a:solidFill>
                <a:latin typeface="อีฟดอวอิ้ง Bold"/>
                <a:ea typeface="อีฟดอวอิ้ง Bold"/>
                <a:cs typeface="อีฟดอวอิ้ง Bold"/>
              </a:rPr>
              <a:t>МЕТОДЫ РАБОТЫ С АКТЕРАМИ</a:t>
            </a:r>
            <a:endParaRPr/>
          </a:p>
        </p:txBody>
      </p:sp>
      <p:sp>
        <p:nvSpPr>
          <p:cNvPr id="8" name="TextBox 8"/>
          <p:cNvSpPr txBox="1"/>
          <p:nvPr/>
        </p:nvSpPr>
        <p:spPr bwMode="auto">
          <a:xfrm>
            <a:off x="649453" y="2941543"/>
            <a:ext cx="11875273" cy="6968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19"/>
              </a:lnSpc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РАБОТА НАД ЭМОЦИЯМИ </a:t>
            </a:r>
            <a:endParaRPr/>
          </a:p>
          <a:p>
            <a:pPr algn="just">
              <a:lnSpc>
                <a:spcPts val="3919"/>
              </a:lnSpc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Используйте упражнения на развитие эмоциональной выразительности. Например, предложите актерам сыграть одну и ту же сцену с разными эмоциями (радость, гнев, страх). </a:t>
            </a:r>
            <a:endParaRPr/>
          </a:p>
          <a:p>
            <a:pPr algn="just">
              <a:lnSpc>
                <a:spcPts val="3919"/>
              </a:lnSpc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ИМПРОВИЗАЦИЯ</a:t>
            </a:r>
            <a:endParaRPr/>
          </a:p>
          <a:p>
            <a:pPr algn="just">
              <a:lnSpc>
                <a:spcPts val="3919"/>
              </a:lnSpc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Включите элементы импровизации, чтобы актеры могли лучше понять своих персонажей и их мотивацию. Это помогает развивать креативность и глубину исполнения. </a:t>
            </a:r>
            <a:endParaRPr/>
          </a:p>
          <a:p>
            <a:pPr algn="just">
              <a:lnSpc>
                <a:spcPts val="3919"/>
              </a:lnSpc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РАБОТА НАД ДВИЖЕНИЯМИ </a:t>
            </a:r>
            <a:endParaRPr/>
          </a:p>
          <a:p>
            <a:pPr algn="just">
              <a:lnSpc>
                <a:spcPts val="3919"/>
              </a:lnSpc>
              <a:spcBef>
                <a:spcPts val="0"/>
              </a:spcBef>
              <a:defRPr/>
            </a:pPr>
            <a:r>
              <a:rPr lang="en-US" sz="2800">
                <a:solidFill>
                  <a:srgbClr val="030302"/>
                </a:solidFill>
                <a:latin typeface="Aristotelica Pro Condensed Bold"/>
                <a:ea typeface="Aristotelica Pro Condensed Bold"/>
                <a:cs typeface="Aristotelica Pro Condensed Bold"/>
              </a:rPr>
              <a:t>Обратите внимание на жесты и мимику актеров. Проводите упражнения на развитие пластики и координации движений. - Если в пьесе есть динамичные сцены, работайте над хореографией. Важно, чтобы движения актеров были гармоничны и соответствовали эмоциональному настрою.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1106</Words>
  <Application>Microsoft Office PowerPoint</Application>
  <DocSecurity>0</DocSecurity>
  <PresentationFormat>Произвольный</PresentationFormat>
  <Paragraphs>90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อีฟดอวอิ้ง Bold</vt:lpstr>
      <vt:lpstr>Calibri</vt:lpstr>
      <vt:lpstr>Open Sans Bold</vt:lpstr>
      <vt:lpstr>Aristotelica Pro Condensed</vt:lpstr>
      <vt:lpstr>Aristotelica Pro Condensed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Yellow Black Illustrative Scribble Creative Project Presentation </dc:title>
  <dc:subject/>
  <dc:creator/>
  <cp:keywords/>
  <dc:description/>
  <cp:lastModifiedBy>Пользователь</cp:lastModifiedBy>
  <cp:revision>3</cp:revision>
  <dcterms:created xsi:type="dcterms:W3CDTF">2006-08-16T00:00:00Z</dcterms:created>
  <dcterms:modified xsi:type="dcterms:W3CDTF">2024-08-27T04:37:58Z</dcterms:modified>
  <cp:category/>
  <dc:identifier>DAGO1wx9pM4</dc:identifier>
  <cp:contentStatus/>
  <dc:language/>
  <cp:version/>
</cp:coreProperties>
</file>