
<file path=[Content_Types].xml><?xml version="1.0" encoding="utf-8"?>
<Types xmlns="http://schemas.openxmlformats.org/package/2006/content-types">
  <Default Extension="3gp" ContentType="audio/3gpp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91" r:id="rId4"/>
    <p:sldId id="288" r:id="rId5"/>
    <p:sldId id="259" r:id="rId6"/>
    <p:sldId id="262" r:id="rId7"/>
    <p:sldId id="261" r:id="rId8"/>
    <p:sldId id="260" r:id="rId9"/>
    <p:sldId id="258" r:id="rId10"/>
    <p:sldId id="263" r:id="rId11"/>
    <p:sldId id="265" r:id="rId12"/>
    <p:sldId id="264" r:id="rId13"/>
    <p:sldId id="267" r:id="rId14"/>
    <p:sldId id="278" r:id="rId15"/>
    <p:sldId id="282" r:id="rId16"/>
    <p:sldId id="284" r:id="rId17"/>
    <p:sldId id="283" r:id="rId18"/>
    <p:sldId id="285" r:id="rId19"/>
    <p:sldId id="287" r:id="rId20"/>
    <p:sldId id="286" r:id="rId21"/>
    <p:sldId id="292" r:id="rId22"/>
    <p:sldId id="293" r:id="rId23"/>
    <p:sldId id="289" r:id="rId24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Rg st="1" end="2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7247" autoAdjust="0"/>
  </p:normalViewPr>
  <p:slideViewPr>
    <p:cSldViewPr>
      <p:cViewPr varScale="1">
        <p:scale>
          <a:sx n="72" d="100"/>
          <a:sy n="72" d="100"/>
        </p:scale>
        <p:origin x="132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3gp"/><Relationship Id="rId1" Type="http://schemas.microsoft.com/office/2007/relationships/media" Target="../media/media1.3gp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openxmlformats.org/officeDocument/2006/relationships/audio" Target="../media/media2.3gp"/><Relationship Id="rId1" Type="http://schemas.microsoft.com/office/2007/relationships/media" Target="../media/media2.3gp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3.3gp"/><Relationship Id="rId1" Type="http://schemas.microsoft.com/office/2007/relationships/media" Target="../media/media3.3gp"/><Relationship Id="rId6" Type="http://schemas.openxmlformats.org/officeDocument/2006/relationships/image" Target="../media/image8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28904"/>
            <a:ext cx="6660232" cy="923330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6126146"/>
            <a:ext cx="3030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353616"/>
                </a:solidFill>
              </a:rPr>
              <a:t> </a:t>
            </a:r>
            <a:endParaRPr lang="ru-RU" sz="1200" dirty="0">
              <a:solidFill>
                <a:srgbClr val="35361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4802707"/>
            <a:ext cx="5040559" cy="1323439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r>
              <a:rPr lang="ru-RU" sz="1600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Школьный музей «Истоки»</a:t>
            </a:r>
          </a:p>
          <a:p>
            <a:r>
              <a:rPr lang="ru-RU" sz="1600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МОАУ «Средняя общеобразовательная школа </a:t>
            </a:r>
            <a:r>
              <a:rPr lang="ru-RU" sz="1600" dirty="0">
                <a:solidFill>
                  <a:schemeClr val="tx1"/>
                </a:solidFill>
                <a:ea typeface="Meiryo UI" panose="020B0604030504040204" pitchFamily="34" charset="-128"/>
                <a:cs typeface="Meiryo UI" panose="020B0604030504040204" pitchFamily="34" charset="-128"/>
              </a:rPr>
              <a:t>№</a:t>
            </a:r>
            <a:r>
              <a:rPr lang="ru-RU" sz="1600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 имени Героя Советского Союза </a:t>
            </a:r>
            <a:r>
              <a:rPr lang="ru-RU" sz="1600" dirty="0" err="1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Басманова</a:t>
            </a:r>
            <a:r>
              <a:rPr lang="ru-RU" sz="1600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Владимира Ивановича» г.Бузулук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3039055"/>
            <a:ext cx="73146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222222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По следам 348-й </a:t>
            </a:r>
            <a:r>
              <a:rPr lang="ru-RU" sz="2800" b="1" i="1" dirty="0" err="1">
                <a:solidFill>
                  <a:srgbClr val="222222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Бобруйской</a:t>
            </a:r>
            <a:r>
              <a:rPr lang="ru-RU" sz="2800" b="1" i="1" dirty="0">
                <a:solidFill>
                  <a:srgbClr val="222222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Краснознамённой ордена Кутузова 2-й степени стрелковой дивизии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500834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Руководитель -  Лилия Юрьевна Самсонова, учитель русского языка и литературы</a:t>
            </a:r>
          </a:p>
        </p:txBody>
      </p:sp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133">
        <p:blinds dir="vert"/>
      </p:transition>
    </mc:Choice>
    <mc:Fallback>
      <p:transition spd="slow" advTm="5133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илия\Desktop\DSCN6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032448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76" y="1500187"/>
            <a:ext cx="3600262" cy="51125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032448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773">
        <p:blinds dir="vert"/>
      </p:transition>
    </mc:Choice>
    <mc:Fallback>
      <p:transition spd="slow" advTm="2773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1931814"/>
          </a:xfrm>
        </p:spPr>
        <p:txBody>
          <a:bodyPr>
            <a:normAutofit/>
          </a:bodyPr>
          <a:lstStyle/>
          <a:p>
            <a:pPr algn="ctr"/>
            <a:br>
              <a:rPr lang="ru-RU" dirty="0"/>
            </a:b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28 апреля 2017 года – Встреча</a:t>
            </a:r>
            <a:b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обучающихся </a:t>
            </a:r>
            <a:b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МОАУ «СОШ </a:t>
            </a:r>
            <a:r>
              <a:rPr lang="ru-RU" i="1" dirty="0">
                <a:latin typeface="Times New Roman" pitchFamily="18" charset="0"/>
                <a:ea typeface="Meiryo UI" panose="020B0604030504040204" pitchFamily="34" charset="-128"/>
                <a:cs typeface="Times New Roman" pitchFamily="18" charset="0"/>
              </a:rPr>
              <a:t>№</a:t>
            </a: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 имени В.И. </a:t>
            </a:r>
            <a:r>
              <a:rPr lang="ru-RU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Басманова</a:t>
            </a: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» </a:t>
            </a:r>
            <a:b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с ООО «Оренбургский Сводный Поисковый Отряд»</a:t>
            </a:r>
            <a:b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(руководитель Сергей Краснов)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53781"/>
            <a:ext cx="6048672" cy="39895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487"/>
            <a:ext cx="1656184" cy="113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808">
        <p:blinds dir="vert"/>
      </p:transition>
    </mc:Choice>
    <mc:Fallback>
      <p:transition spd="slow" advTm="3808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294" y="272183"/>
            <a:ext cx="4428185" cy="2838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2183"/>
            <a:ext cx="4104456" cy="2838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294" y="3278924"/>
            <a:ext cx="4436655" cy="33099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91" y="3276194"/>
            <a:ext cx="4101886" cy="33127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157">
        <p:blinds dir="vert"/>
      </p:transition>
    </mc:Choice>
    <mc:Fallback>
      <p:transition spd="slow" advTm="3157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1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Памятные реликвии с полей сражения, </a:t>
            </a:r>
            <a:br>
              <a:rPr lang="ru-RU" sz="1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1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привезенные ООО «ОСПО» в мае 2017 года (Тверская область, </a:t>
            </a:r>
            <a:r>
              <a:rPr lang="ru-RU" sz="18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Оленинский</a:t>
            </a:r>
            <a:r>
              <a:rPr lang="ru-RU" sz="1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район, деревня </a:t>
            </a:r>
            <a:r>
              <a:rPr lang="ru-RU" sz="18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Урдом</a:t>
            </a:r>
            <a:r>
              <a:rPr lang="ru-RU" sz="1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) Калининский фронт.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998" y="1340767"/>
            <a:ext cx="3861424" cy="2287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0" y="1340768"/>
            <a:ext cx="3578198" cy="22875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0" y="4005064"/>
            <a:ext cx="3578198" cy="24510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1397"/>
            <a:ext cx="3816424" cy="24547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81">
        <p:blinds dir="vert"/>
      </p:transition>
    </mc:Choice>
    <mc:Fallback>
      <p:transition spd="slow" advTm="2881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4988"/>
            <a:ext cx="2232248" cy="2594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67400"/>
            <a:ext cx="3744416" cy="50139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816" y="3068960"/>
            <a:ext cx="2160240" cy="3087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108">
        <p:blinds dir="vert"/>
      </p:transition>
    </mc:Choice>
    <mc:Fallback>
      <p:transition spd="slow" advTm="2108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664"/>
            <a:ext cx="1872208" cy="3342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9133"/>
            <a:ext cx="4014316" cy="26579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29" y="2996952"/>
            <a:ext cx="2592288" cy="33596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3933056"/>
            <a:ext cx="44644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В 2017 году ООО «ОСПО» </a:t>
            </a:r>
            <a:r>
              <a:rPr lang="ru-RU" sz="20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г.Оренбурга</a:t>
            </a:r>
            <a:endParaRPr lang="ru-RU" sz="2000" b="1" i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algn="ctr"/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установил мемориальную памятную плиту погибшим </a:t>
            </a:r>
            <a:r>
              <a:rPr lang="ru-RU" sz="20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Оренбуржцам</a:t>
            </a:r>
            <a:endParaRPr lang="ru-RU" sz="2000" b="1" i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pPr algn="ctr"/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в </a:t>
            </a:r>
            <a:r>
              <a:rPr lang="ru-RU" sz="20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д.Молодой</a:t>
            </a:r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ru-RU" sz="20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Туд</a:t>
            </a:r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, </a:t>
            </a:r>
          </a:p>
          <a:p>
            <a:pPr algn="ctr"/>
            <a:r>
              <a:rPr lang="ru-RU" sz="2000" b="1" i="1" dirty="0" err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Оленинского</a:t>
            </a:r>
            <a:r>
              <a:rPr lang="ru-RU" sz="20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района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268">
        <p:blinds dir="vert"/>
      </p:transition>
    </mc:Choice>
    <mc:Fallback>
      <p:transition spd="slow" advTm="5268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илия\Desktop\москва\lhfEj2Hiv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87" y="1196752"/>
            <a:ext cx="2520280" cy="24507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илия\Desktop\москва\к печати\F_co0kOBRJ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390" y="5156913"/>
            <a:ext cx="1729567" cy="1442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илия\Desktop\москва\к печати\IMG_22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2996952"/>
            <a:ext cx="2801875" cy="19682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Лилия\Desktop\москва\к печати\dSEMEP5wAv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21080"/>
            <a:ext cx="4045432" cy="22716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31626"/>
            <a:ext cx="2801875" cy="17071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50276"/>
            <a:ext cx="2952328" cy="17226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07285" y="161283"/>
            <a:ext cx="50856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8-10 ноября 2017 год. </a:t>
            </a:r>
          </a:p>
          <a:p>
            <a:pPr algn="ctr"/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Поездка в столицу нашей Родины.</a:t>
            </a:r>
          </a:p>
        </p:txBody>
      </p:sp>
    </p:spTree>
    <p:extLst>
      <p:ext uri="{BB962C8B-B14F-4D97-AF65-F5344CB8AC3E}">
        <p14:creationId xmlns:p14="http://schemas.microsoft.com/office/powerpoint/2010/main" val="742216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274">
        <p:blinds dir="vert"/>
      </p:transition>
    </mc:Choice>
    <mc:Fallback>
      <p:transition spd="slow" advTm="2274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3422"/>
            <a:ext cx="2160389" cy="1990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 descr="C:\Users\Лилия\Desktop\москва\к печати\0Yy4wKdRlz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43608"/>
            <a:ext cx="5782890" cy="32473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034" y="384311"/>
            <a:ext cx="1728192" cy="22136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6409"/>
            <a:ext cx="1728192" cy="22315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2597950"/>
            <a:ext cx="5904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ГБОУ «ШКОЛА 1454 «ТИМИРЯЗЕВСКАЯ»</a:t>
            </a:r>
          </a:p>
          <a:p>
            <a:pPr algn="ctr"/>
            <a:r>
              <a:rPr lang="ru-RU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ГОРОДА МОСКВЫ</a:t>
            </a:r>
          </a:p>
        </p:txBody>
      </p:sp>
    </p:spTree>
    <p:extLst>
      <p:ext uri="{BB962C8B-B14F-4D97-AF65-F5344CB8AC3E}">
        <p14:creationId xmlns:p14="http://schemas.microsoft.com/office/powerpoint/2010/main" val="271118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656">
        <p:blinds dir="vert"/>
      </p:transition>
    </mc:Choice>
    <mc:Fallback>
      <p:transition spd="slow" advTm="2656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илия\Desktop\москва\к печати\uQrT6h6VSf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73388"/>
            <a:ext cx="2448272" cy="2196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935" y="3973388"/>
            <a:ext cx="3911055" cy="2196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89" y="1310559"/>
            <a:ext cx="1944277" cy="24784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8082"/>
            <a:ext cx="1932230" cy="3440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8082"/>
            <a:ext cx="3462303" cy="19442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34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980">
        <p:blinds dir="vert"/>
      </p:transition>
    </mc:Choice>
    <mc:Fallback>
      <p:transition spd="slow" advTm="198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илия\Desktop\2017-18\москва\музей\IMG_16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435846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илия\Desktop\2017-18\москва\музей\IMG_16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09" y="3996155"/>
            <a:ext cx="3761656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Лилия\Desktop\2017-18\москва\NnLUmcdpr_w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0403"/>
            <a:ext cx="3802613" cy="24646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22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970">
        <p:blinds dir="vert"/>
      </p:transition>
    </mc:Choice>
    <mc:Fallback>
      <p:transition spd="slow" advTm="197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134672" cy="2522711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/>
              <a:t>1.	</a:t>
            </a: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Из истории школы.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2.	Мы родом не из детства – из войны.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3.	 Ветераны педагогического труда.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4.	 Из одного металла льют  медаль за бой,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медаль за труд.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5.	Директора школы.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6.	Учителя школы - ее выпускники.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7.	</a:t>
            </a:r>
            <a:r>
              <a:rPr lang="ru-RU" sz="2000" b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Владимир Иванович </a:t>
            </a:r>
            <a:r>
              <a:rPr lang="ru-RU" sz="2000" b="1" dirty="0" err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Басманов</a:t>
            </a:r>
            <a:r>
              <a:rPr lang="ru-RU" sz="2000" b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– </a:t>
            </a:r>
            <a:br>
              <a:rPr lang="ru-RU" sz="2000" b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Герой СССР. Его имя носит школа.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8.	Алексей Гуляев-выпускник школы, 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трагически погибший в Афганистане.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9.	Славный путь 348 стрелковой дивизии.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10.	«Есть такая профессия – Родину защищать».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11.	Такими они были – такими они стали.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12.	Учителями славится Россия, ученики приносят славу ей.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13.	Незабвенная малая Родина.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14.	Многонациональное Оренбуржье.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15.	Быт русских крестьян 19-20 века.</a:t>
            </a:r>
            <a:br>
              <a:rPr lang="ru-RU" sz="2000" b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endParaRPr lang="ru-RU" sz="2000" b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илия\Desktop\2015-2016\музей\Для Л.Ю\Basmanov_VladimIvan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781984"/>
            <a:ext cx="22860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4866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230">
        <p:blinds dir="vert"/>
      </p:transition>
    </mc:Choice>
    <mc:Fallback>
      <p:transition spd="slow" advTm="623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Лилия\Desktop\2017-18\москва\um0Z7bQHM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892" y="3717032"/>
            <a:ext cx="4231699" cy="25922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Лилия\Desktop\2017-18\москва\москва\DSCN83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892" y="548680"/>
            <a:ext cx="4193172" cy="29292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илия\Desktop\2017-18\москва\москва\DSCN838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3315006" cy="23602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Лилия\Desktop\2017-18\москва\москва\ne2sjZn4aY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3312366" cy="33123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85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436">
        <p:blinds dir="vert"/>
      </p:transition>
    </mc:Choice>
    <mc:Fallback>
      <p:transition spd="slow" advTm="2436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44016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br>
              <a:rPr lang="ru-RU" sz="1800" b="1" i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1800" b="1" i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Областной образовательный форум «Музейная педагогика как эффективная социальная технология формирования образовательной и воспитывающей среды в образовательной организации»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2506986" cy="446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36912"/>
            <a:ext cx="4041775" cy="3031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0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807">
        <p:blinds dir="vert"/>
      </p:transition>
    </mc:Choice>
    <mc:Fallback>
      <p:transition spd="slow" advTm="5807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Оренбург</a:t>
            </a:r>
            <a:br>
              <a:rPr lang="ru-RU" b="1" dirty="0"/>
            </a:br>
            <a:r>
              <a:rPr lang="ru-RU" b="1" dirty="0"/>
              <a:t>февраль, 2019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61" y="2174875"/>
            <a:ext cx="2963466" cy="3951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79" y="2174875"/>
            <a:ext cx="2963466" cy="3951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14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997">
        <p:blinds dir="vert"/>
      </p:transition>
    </mc:Choice>
    <mc:Fallback>
      <p:transition spd="slow" advTm="1997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илия\Desktop\img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5173">
            <a:off x="1535100" y="556792"/>
            <a:ext cx="1904420" cy="2666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Лилия\Desktop\img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917484"/>
            <a:ext cx="1824518" cy="2586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Лилия\Desktop\img0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0097">
            <a:off x="1509441" y="3699665"/>
            <a:ext cx="1919652" cy="2679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Лилия\Desktop\img0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053">
            <a:off x="5634430" y="609749"/>
            <a:ext cx="1828768" cy="2560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3" name="Picture 9" descr="C:\Users\Лилия\Desktop\2015-2016\музей\img0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1" y="1716059"/>
            <a:ext cx="1888082" cy="251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984">
            <a:off x="5821300" y="3557207"/>
            <a:ext cx="1931513" cy="29640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144" y="3516388"/>
            <a:ext cx="2074592" cy="2943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408" y="306034"/>
            <a:ext cx="1871056" cy="273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309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419">
        <p:blinds dir="vert"/>
      </p:transition>
    </mc:Choice>
    <mc:Fallback>
      <p:transition spd="slow" advTm="3419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br>
              <a:rPr lang="ru-RU" sz="2400" b="1" i="1" dirty="0">
                <a:solidFill>
                  <a:srgbClr val="FF0000"/>
                </a:solidFill>
                <a:ea typeface="+mn-ea"/>
                <a:cs typeface="+mn-cs"/>
              </a:rPr>
            </a:br>
            <a:br>
              <a:rPr lang="ru-RU" sz="2400" b="1" i="1" dirty="0">
                <a:solidFill>
                  <a:srgbClr val="FF0000"/>
                </a:solidFill>
                <a:ea typeface="+mn-ea"/>
                <a:cs typeface="+mn-cs"/>
              </a:rPr>
            </a:br>
            <a:br>
              <a:rPr lang="ru-RU" sz="2400" b="1" i="1" dirty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348-я стрелковая</a:t>
            </a:r>
            <a:b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Бобруйская</a:t>
            </a:r>
            <a: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Краснознамённая </a:t>
            </a:r>
            <a:b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орденоносная</a:t>
            </a:r>
            <a:b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дивизия</a:t>
            </a:r>
            <a:br>
              <a:rPr lang="ru-RU" sz="24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endParaRPr lang="ru-RU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3" y="2364236"/>
            <a:ext cx="4035902" cy="35725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48880"/>
            <a:ext cx="4041775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08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489">
        <p:blinds dir="vert"/>
      </p:transition>
    </mc:Choice>
    <mc:Fallback>
      <p:transition spd="slow" advTm="2489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latin typeface="Trebuchet MS" panose="020B0603020202020204"/>
                <a:ea typeface="+mn-ea"/>
                <a:cs typeface="+mn-cs"/>
              </a:rPr>
              <a:t> </a:t>
            </a:r>
            <a:br>
              <a:rPr lang="ru-RU" sz="2800" b="1" dirty="0">
                <a:latin typeface="Trebuchet MS" panose="020B0603020202020204"/>
                <a:ea typeface="+mn-ea"/>
                <a:cs typeface="+mn-cs"/>
              </a:rPr>
            </a:br>
            <a:r>
              <a:rPr lang="ru-RU" sz="2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Командир – Греков Михаил Андреевич</a:t>
            </a:r>
            <a:br>
              <a:rPr lang="ru-RU" sz="2800" b="1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</a:br>
            <a:endParaRPr lang="ru-RU" i="1" dirty="0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024392" cy="3218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4" y="1268760"/>
            <a:ext cx="6264696" cy="2287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	В середине августа 1944 года Греков М.А. вступил в командование 348 стрелковой дивизии.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	Операции «</a:t>
            </a:r>
            <a:r>
              <a:rPr lang="ru-RU" sz="2000" b="1" i="1" dirty="0" err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Бобруйская</a:t>
            </a:r>
            <a:r>
              <a:rPr lang="ru-RU" sz="20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» и «Багратион».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20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В этих операциях дивизия действовала активно, энергично и успешно.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024"/>
            <a:ext cx="4601479" cy="25936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Голос_190211_11.3g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60779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1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4328">
        <p:blinds dir="vert"/>
      </p:transition>
    </mc:Choice>
    <mc:Fallback>
      <p:transition spd="slow" advTm="4432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942" objId="5"/>
        <p14:stopEvt time="44099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581" y="770178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i="1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    Начало пути                    исследования - 1969 год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5" y="2276872"/>
            <a:ext cx="3455112" cy="28045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20688"/>
            <a:ext cx="4032448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C:\Users\Лилия\Desktop\F-vwOoC4Nd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064790" cy="25922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49">
        <p:blinds dir="vert"/>
      </p:transition>
    </mc:Choice>
    <mc:Fallback>
      <p:transition spd="slow" advTm="3049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99571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  </a:t>
            </a:r>
            <a:r>
              <a:rPr lang="ru-RU" sz="2800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Рукописные источники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4259587" cy="30996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2484661" cy="39807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035" y="188641"/>
            <a:ext cx="2253452" cy="27981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Голос_190211_10.3g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83568" y="593578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12">
        <p:blinds dir="vert"/>
      </p:transition>
    </mc:Choice>
    <mc:Fallback>
      <p:transition spd="slow" advTm="25012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347" objId="3"/>
        <p14:stopEvt time="24233" objId="3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229200"/>
            <a:ext cx="4286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Переписка </a:t>
            </a:r>
          </a:p>
          <a:p>
            <a:pPr algn="ctr"/>
            <a:r>
              <a:rPr lang="ru-RU" sz="28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с ветеранами 348 стрелковой дивизии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32656"/>
            <a:ext cx="3710996" cy="28447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17185"/>
            <a:ext cx="3638989" cy="26461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Голос_190211_14(1).3g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270892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dmin\Desktop\348сд\e1pASXZrg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764704"/>
            <a:ext cx="3240360" cy="24258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admin\Desktop\348сд\w5KOQEgUUq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3429000"/>
            <a:ext cx="3296929" cy="18818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7633">
        <p:blinds dir="vert"/>
      </p:transition>
    </mc:Choice>
    <mc:Fallback>
      <p:transition spd="slow" advTm="2763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119" objId="2"/>
        <p14:stopEvt time="26978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436188" cy="32258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24" y="3895909"/>
            <a:ext cx="3285213" cy="24637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 descr="C:\Users\Лилия\Desktop\deb-foXmXt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442693" cy="24637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1" y="980728"/>
            <a:ext cx="4211961" cy="2941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1973 год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1978 год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1981 год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1985 год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Встречи с ветеранами 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348 СД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967">
        <p:blinds dir="vert"/>
      </p:transition>
    </mc:Choice>
    <mc:Fallback>
      <p:transition spd="slow" advTm="4967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715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Рукописи Коновалова Павла Ильича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89680"/>
            <a:ext cx="3330452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89680"/>
            <a:ext cx="3347417" cy="44830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751">
        <p:blinds dir="vert"/>
      </p:transition>
    </mc:Choice>
    <mc:Fallback>
      <p:transition spd="slow" advTm="3751">
        <p:blinds dir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450</Words>
  <Application>Microsoft Office PowerPoint</Application>
  <PresentationFormat>Экран (4:3)</PresentationFormat>
  <Paragraphs>36</Paragraphs>
  <Slides>23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Meiryo UI</vt:lpstr>
      <vt:lpstr>Arial</vt:lpstr>
      <vt:lpstr>Calibri</vt:lpstr>
      <vt:lpstr>Monotype Corsiva</vt:lpstr>
      <vt:lpstr>Times New Roman</vt:lpstr>
      <vt:lpstr>Trebuchet MS</vt:lpstr>
      <vt:lpstr>Тема Office</vt:lpstr>
      <vt:lpstr>Презентация PowerPoint</vt:lpstr>
      <vt:lpstr>1. Из истории школы. 2. Мы родом не из детства – из войны. 3.  Ветераны педагогического труда. 4.  Из одного металла льют  медаль за бой,  медаль за труд. 5. Директора школы. 6. Учителя школы - ее выпускники. 7. Владимир Иванович Басманов –  Герой СССР. Его имя носит школа. 8. Алексей Гуляев-выпускник школы,  трагически погибший в Афганистане. 9. Славный путь 348 стрелковой дивизии. 10. «Есть такая профессия – Родину защищать». 11. Такими они были – такими они стали. 12. Учителями славится Россия, ученики приносят славу ей. 13. Незабвенная малая Родина. 14. Многонациональное Оренбуржье. 15. Быт русских крестьян 19-20 века. </vt:lpstr>
      <vt:lpstr>   348-я стрелковая  Бобруйская Краснознамённая  орденоносная  дивизия </vt:lpstr>
      <vt:lpstr>  Командир – Греков Михаил Андреевич </vt:lpstr>
      <vt:lpstr>       Начало пути                    исследования - 1969 год</vt:lpstr>
      <vt:lpstr>          Рукописные источники</vt:lpstr>
      <vt:lpstr>Презентация PowerPoint</vt:lpstr>
      <vt:lpstr>Презентация PowerPoint</vt:lpstr>
      <vt:lpstr>Рукописи Коновалова Павла Ильича</vt:lpstr>
      <vt:lpstr>Презентация PowerPoint</vt:lpstr>
      <vt:lpstr> 28 апреля 2017 года – Встреча  обучающихся  МОАУ «СОШ №1 имени В.И. Басманова»  с ООО «Оренбургский Сводный Поисковый Отряд»  (руководитель Сергей Краснов)</vt:lpstr>
      <vt:lpstr>Презентация PowerPoint</vt:lpstr>
      <vt:lpstr>Памятные реликвии с полей сражения,  привезенные ООО «ОСПО» в мае 2017 года (Тверская область, Оленинский район, деревня Урдом) Калининский фронт.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Областной образовательный форум «Музейная педагогика как эффективная социальная технология формирования образовательной и воспитывающей среды в образовательной организации» </vt:lpstr>
      <vt:lpstr>Оренбург февраль, 2019</vt:lpstr>
      <vt:lpstr>Презентация PowerPoint</vt:lpstr>
    </vt:vector>
  </TitlesOfParts>
  <Company>Интернат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Lili</cp:lastModifiedBy>
  <cp:revision>115</cp:revision>
  <cp:lastPrinted>2019-02-06T18:22:33Z</cp:lastPrinted>
  <dcterms:created xsi:type="dcterms:W3CDTF">2015-02-17T08:35:42Z</dcterms:created>
  <dcterms:modified xsi:type="dcterms:W3CDTF">2023-02-19T19:15:19Z</dcterms:modified>
</cp:coreProperties>
</file>