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1" r:id="rId7"/>
    <p:sldId id="259" r:id="rId8"/>
    <p:sldId id="264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62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2.2901981010386308E-2"/>
          <c:y val="5.2622564997845407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Проветривание комнаты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6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Прогулка перед сном 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14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Занятия спортом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5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Ужин перед сном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</c:v>
                </c:pt>
                <c:pt idx="1">
                  <c:v>10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Выключение света и телевизора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7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9423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2248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9641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4981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66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448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6990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912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1189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405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359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C1D1A-F132-4197-B914-40D0CD10EA7B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163A8-049E-454A-98D9-C94FA81A8D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549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76" y="476672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Всемирный день сна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540568" y="3933056"/>
            <a:ext cx="6400800" cy="13457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ЖИЗНЬ – ЭТО СОН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9604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6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780928"/>
            <a:ext cx="9252520" cy="11430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2800" dirty="0"/>
              <a:t>Дети (от пяти до 12-ти лет) </a:t>
            </a:r>
            <a:r>
              <a:rPr lang="ru-RU" sz="2800" dirty="0" smtClean="0"/>
              <a:t>должны </a:t>
            </a:r>
            <a:r>
              <a:rPr lang="ru-RU" sz="2800" dirty="0"/>
              <a:t>спать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от </a:t>
            </a:r>
            <a:r>
              <a:rPr lang="ru-RU" sz="2800" b="1" dirty="0"/>
              <a:t>10-ти до 11-ти часов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Если </a:t>
            </a:r>
            <a:r>
              <a:rPr lang="ru-RU" sz="2800" dirty="0"/>
              <a:t>эта цифра значительно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меньше</a:t>
            </a:r>
            <a:r>
              <a:rPr lang="ru-RU" sz="2800" dirty="0"/>
              <a:t>, </a:t>
            </a:r>
            <a:r>
              <a:rPr lang="ru-RU" sz="2800" dirty="0" smtClean="0"/>
              <a:t>то </a:t>
            </a:r>
            <a:r>
              <a:rPr lang="ru-RU" sz="2800" dirty="0"/>
              <a:t>происходит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стремительное </a:t>
            </a:r>
            <a:r>
              <a:rPr lang="ru-RU" sz="2800" b="1" dirty="0"/>
              <a:t>снижение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умственных </a:t>
            </a:r>
            <a:r>
              <a:rPr lang="ru-RU" sz="2800" b="1" dirty="0"/>
              <a:t>и физических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способностей</a:t>
            </a:r>
            <a:r>
              <a:rPr lang="ru-RU" sz="2800" b="1" dirty="0"/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Е</a:t>
            </a:r>
            <a:r>
              <a:rPr lang="ru-RU" sz="2800" dirty="0" smtClean="0"/>
              <a:t>сли ребенок засыпает </a:t>
            </a:r>
            <a:r>
              <a:rPr lang="ru-RU" sz="2800" dirty="0"/>
              <a:t>и </a:t>
            </a:r>
            <a:r>
              <a:rPr lang="ru-RU" sz="2800" dirty="0" smtClean="0"/>
              <a:t>просыпается </a:t>
            </a:r>
            <a:r>
              <a:rPr lang="ru-RU" sz="2800" dirty="0"/>
              <a:t>в одно и то же время на протяжении нескольких дней, то внутренние часы подстраиваются под этот график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Вот почему так </a:t>
            </a:r>
            <a:r>
              <a:rPr lang="ru-RU" sz="2800" b="1" dirty="0" smtClean="0"/>
              <a:t>важен режим</a:t>
            </a:r>
            <a:r>
              <a:rPr lang="ru-RU" sz="2800" dirty="0" smtClean="0"/>
              <a:t>!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687447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934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532440" cy="5328592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Презентация:  Для  чего  нужен  сон?</a:t>
            </a: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Курдюкова</a:t>
            </a:r>
            <a:r>
              <a:rPr lang="ru-RU" sz="2800" dirty="0" smtClean="0"/>
              <a:t> Светлана Анатольевна</a:t>
            </a:r>
            <a:br>
              <a:rPr lang="ru-RU" sz="2800" dirty="0" smtClean="0"/>
            </a:br>
            <a:r>
              <a:rPr lang="ru-RU" sz="2800" dirty="0" smtClean="0"/>
              <a:t>Педагог-психолог МБДОУ ЦРР </a:t>
            </a:r>
            <a:r>
              <a:rPr lang="ru-RU" sz="2800" dirty="0" err="1" smtClean="0"/>
              <a:t>д</a:t>
            </a:r>
            <a:r>
              <a:rPr lang="ru-RU" sz="2800" dirty="0" smtClean="0"/>
              <a:t>/с «Танюша»</a:t>
            </a:r>
            <a:br>
              <a:rPr lang="ru-RU" sz="2800" dirty="0" smtClean="0"/>
            </a:br>
            <a:r>
              <a:rPr lang="ru-RU" sz="2800" dirty="0" err="1" smtClean="0"/>
              <a:t>пгт</a:t>
            </a:r>
            <a:r>
              <a:rPr lang="ru-RU" sz="2800" dirty="0" smtClean="0"/>
              <a:t>. Федоровский, </a:t>
            </a:r>
            <a:r>
              <a:rPr lang="ru-RU" sz="2800" dirty="0" err="1" smtClean="0"/>
              <a:t>Сургутского</a:t>
            </a:r>
            <a:r>
              <a:rPr lang="ru-RU" sz="2800" dirty="0" smtClean="0"/>
              <a:t> района, </a:t>
            </a:r>
            <a:r>
              <a:rPr lang="ru-RU" sz="2800" dirty="0" err="1" smtClean="0"/>
              <a:t>ХМАО-Югра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68328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924944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ru-RU" dirty="0" smtClean="0">
                <a:solidFill>
                  <a:srgbClr val="FFFF00"/>
                </a:solidFill>
              </a:rPr>
              <a:t>                                 </a:t>
            </a:r>
            <a:r>
              <a:rPr lang="ru-RU" b="1" dirty="0" smtClean="0">
                <a:solidFill>
                  <a:srgbClr val="FFFF00"/>
                </a:solidFill>
              </a:rPr>
              <a:t>ЧТО ТАКОЕ СОН?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     </a:t>
            </a:r>
            <a:r>
              <a:rPr lang="ru-RU" b="1" dirty="0" smtClean="0">
                <a:solidFill>
                  <a:srgbClr val="002060"/>
                </a:solidFill>
              </a:rPr>
              <a:t>ДЛЯ </a:t>
            </a:r>
            <a:r>
              <a:rPr lang="ru-RU" b="1" dirty="0">
                <a:solidFill>
                  <a:srgbClr val="002060"/>
                </a:solidFill>
              </a:rPr>
              <a:t>ЧЕГО НУЖЕН СОН</a:t>
            </a:r>
            <a:r>
              <a:rPr lang="ru-RU" b="1" dirty="0" smtClean="0">
                <a:solidFill>
                  <a:srgbClr val="002060"/>
                </a:solidFill>
              </a:rPr>
              <a:t>?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                    </a:t>
            </a:r>
            <a:r>
              <a:rPr lang="ru-RU" b="1" dirty="0" smtClean="0">
                <a:solidFill>
                  <a:srgbClr val="FF0000"/>
                </a:solidFill>
              </a:rPr>
              <a:t>ОТКУДА </a:t>
            </a:r>
            <a:r>
              <a:rPr lang="ru-RU" b="1" dirty="0">
                <a:solidFill>
                  <a:srgbClr val="FF0000"/>
                </a:solidFill>
              </a:rPr>
              <a:t>БЕРУТСЯ СНЫ?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СКОЛЬКО НА САМОМ ДЕЛЕ ДОЛЖЕН СПАТЬ РЕБЕНОК?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1084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Сон</a:t>
            </a:r>
            <a:r>
              <a:rPr lang="ru-RU" sz="3600" b="1" dirty="0">
                <a:solidFill>
                  <a:srgbClr val="C00000"/>
                </a:solidFill>
              </a:rPr>
              <a:t> - это один из самых необходимых </a:t>
            </a:r>
            <a:r>
              <a:rPr lang="ru-RU" sz="3600" b="1" dirty="0" smtClean="0">
                <a:solidFill>
                  <a:srgbClr val="C00000"/>
                </a:solidFill>
              </a:rPr>
              <a:t>          компонентов </a:t>
            </a:r>
            <a:r>
              <a:rPr lang="ru-RU" sz="3600" b="1" dirty="0">
                <a:solidFill>
                  <a:srgbClr val="C00000"/>
                </a:solidFill>
              </a:rPr>
              <a:t>здоровой и полноценной жизни</a:t>
            </a:r>
            <a:r>
              <a:rPr lang="ru-RU" sz="3600" b="1" dirty="0" smtClean="0">
                <a:solidFill>
                  <a:srgbClr val="C00000"/>
                </a:solidFill>
              </a:rPr>
              <a:t>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    Сон – это естественный физиологический процесс, когда снижается мозговая деятельность и понижается реакция на окружающий мир.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Его </a:t>
            </a:r>
            <a:r>
              <a:rPr lang="ru-RU" sz="3600" b="1" dirty="0">
                <a:solidFill>
                  <a:srgbClr val="C00000"/>
                </a:solidFill>
              </a:rPr>
              <a:t>роль </a:t>
            </a:r>
            <a:r>
              <a:rPr lang="ru-RU" sz="3600" b="1" dirty="0" smtClean="0">
                <a:solidFill>
                  <a:srgbClr val="C00000"/>
                </a:solidFill>
              </a:rPr>
              <a:t>- сохранение </a:t>
            </a:r>
            <a:r>
              <a:rPr lang="ru-RU" sz="3600" b="1" dirty="0">
                <a:solidFill>
                  <a:srgbClr val="C00000"/>
                </a:solidFill>
              </a:rPr>
              <a:t>и </a:t>
            </a:r>
            <a:r>
              <a:rPr lang="ru-RU" sz="3600" b="1" dirty="0" smtClean="0">
                <a:solidFill>
                  <a:srgbClr val="C00000"/>
                </a:solidFill>
              </a:rPr>
              <a:t>восстановление </a:t>
            </a:r>
            <a:r>
              <a:rPr lang="ru-RU" sz="3600" b="1" dirty="0">
                <a:solidFill>
                  <a:srgbClr val="C00000"/>
                </a:solidFill>
              </a:rPr>
              <a:t>здоровья, работоспособности и душевного </a:t>
            </a:r>
            <a:r>
              <a:rPr lang="ru-RU" sz="3600" b="1" dirty="0" smtClean="0">
                <a:solidFill>
                  <a:srgbClr val="C00000"/>
                </a:solidFill>
              </a:rPr>
              <a:t>равновесия.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769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06896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solidFill>
                  <a:srgbClr val="FFFF00"/>
                </a:solidFill>
              </a:rPr>
              <a:t>                       На </a:t>
            </a:r>
            <a:r>
              <a:rPr lang="ru-RU" sz="2800" dirty="0">
                <a:solidFill>
                  <a:srgbClr val="FFFF00"/>
                </a:solidFill>
              </a:rPr>
              <a:t>вопрос: для чего нужен сон? — большинство ответит: для отдыха.</a:t>
            </a:r>
            <a:br>
              <a:rPr lang="ru-RU" sz="2800" dirty="0">
                <a:solidFill>
                  <a:srgbClr val="FFFF00"/>
                </a:solidFill>
              </a:rPr>
            </a:br>
            <a:r>
              <a:rPr lang="ru-RU" sz="2800" dirty="0">
                <a:solidFill>
                  <a:srgbClr val="FFFF00"/>
                </a:solidFill>
              </a:rPr>
              <a:t/>
            </a:r>
            <a:br>
              <a:rPr lang="ru-RU" sz="2800" dirty="0">
                <a:solidFill>
                  <a:srgbClr val="FFFF00"/>
                </a:solidFill>
              </a:rPr>
            </a:br>
            <a:r>
              <a:rPr lang="ru-RU" sz="2800" dirty="0"/>
              <a:t>Однако выяснилось, что организм во сне и                                            не думает отдыхать. Многие органы продолжают работать, но в другом режиме. Что же происходит?</a:t>
            </a:r>
            <a:br>
              <a:rPr lang="ru-RU" sz="2800" dirty="0"/>
            </a:br>
            <a:r>
              <a:rPr lang="ru-RU" sz="2800" dirty="0">
                <a:solidFill>
                  <a:srgbClr val="CC0066"/>
                </a:solidFill>
              </a:rPr>
              <a:t>           </a:t>
            </a:r>
            <a:br>
              <a:rPr lang="ru-RU" sz="2800" dirty="0">
                <a:solidFill>
                  <a:srgbClr val="CC0066"/>
                </a:solidFill>
              </a:rPr>
            </a:br>
            <a:r>
              <a:rPr lang="ru-RU" sz="2800" dirty="0">
                <a:solidFill>
                  <a:srgbClr val="CC0066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Отключаются только те органы, которые помогают общаться с окружающим миром. Мы как бы углубляемся в себя и запираем все окна и двери. Просто потому, что возможности мозга ограничены. Приняв за день множество сигналов, мозг ночью сортирует их: что-то откладывает в долговременную память, а что-то выбрасывает.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233218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000" t="-10000" r="-3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340768"/>
            <a:ext cx="8229600" cy="1728192"/>
          </a:xfrm>
        </p:spPr>
        <p:txBody>
          <a:bodyPr>
            <a:normAutofit fontScale="90000"/>
          </a:bodyPr>
          <a:lstStyle/>
          <a:p>
            <a:pPr algn="r">
              <a:lnSpc>
                <a:spcPct val="200000"/>
              </a:lnSpc>
            </a:pPr>
            <a:r>
              <a:rPr lang="ru-RU" sz="2800" b="1" dirty="0" smtClean="0">
                <a:solidFill>
                  <a:srgbClr val="00B050"/>
                </a:solidFill>
              </a:rPr>
              <a:t>                          </a:t>
            </a:r>
            <a:r>
              <a:rPr lang="ru-RU" sz="2800" b="1" dirty="0" smtClean="0"/>
              <a:t>В </a:t>
            </a:r>
            <a:r>
              <a:rPr lang="ru-RU" sz="2800" b="1" dirty="0"/>
              <a:t>наших снах мы </a:t>
            </a:r>
            <a:r>
              <a:rPr lang="ru-RU" sz="2800" b="1" dirty="0" smtClean="0"/>
              <a:t>видим людей</a:t>
            </a:r>
            <a:r>
              <a:rPr lang="ru-RU" sz="2800" b="1" dirty="0"/>
              <a:t>, </a:t>
            </a:r>
            <a:r>
              <a:rPr lang="ru-RU" sz="2800" b="1" dirty="0" smtClean="0"/>
              <a:t>которых  </a:t>
            </a:r>
            <a:r>
              <a:rPr lang="ru-RU" sz="2800" b="1" dirty="0"/>
              <a:t>мы видели в течение жизни, но не </a:t>
            </a:r>
            <a:r>
              <a:rPr lang="ru-RU" sz="2800" b="1" dirty="0" smtClean="0"/>
              <a:t>запомнили.</a:t>
            </a:r>
            <a:br>
              <a:rPr lang="ru-RU" sz="2800" b="1" dirty="0" smtClean="0"/>
            </a:br>
            <a:r>
              <a:rPr lang="ru-RU" sz="2800" b="1" dirty="0" smtClean="0"/>
              <a:t>Нам снится то, что мы выдели или пережили.</a:t>
            </a:r>
            <a:br>
              <a:rPr lang="ru-RU" sz="2800" b="1" dirty="0" smtClean="0"/>
            </a:br>
            <a:r>
              <a:rPr lang="ru-RU" sz="2800" b="1" dirty="0" smtClean="0"/>
              <a:t>Наши сновидения длятся от 5 до 30 минут</a:t>
            </a:r>
            <a:br>
              <a:rPr lang="ru-RU" sz="2800" b="1" dirty="0" smtClean="0"/>
            </a:br>
            <a:r>
              <a:rPr lang="ru-RU" sz="2800" b="1" dirty="0" smtClean="0"/>
              <a:t>за </a:t>
            </a:r>
            <a:r>
              <a:rPr lang="ru-RU" sz="2800" b="1" dirty="0"/>
              <a:t>н</a:t>
            </a:r>
            <a:r>
              <a:rPr lang="ru-RU" sz="2800" b="1" dirty="0" smtClean="0"/>
              <a:t>очь мы видим как минимум 5 снов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610214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76872"/>
            <a:ext cx="8280920" cy="1512168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/>
              <a:t>Нам </a:t>
            </a:r>
            <a:r>
              <a:rPr lang="ru-RU" sz="3200" b="1" dirty="0"/>
              <a:t>обычно кажется, что </a:t>
            </a:r>
            <a:r>
              <a:rPr lang="ru-RU" sz="3200" b="1" dirty="0" smtClean="0"/>
              <a:t>когда мы спим, глаза в </a:t>
            </a:r>
            <a:r>
              <a:rPr lang="ru-RU" sz="3200" b="1" dirty="0"/>
              <a:t>это время «отключены» и отдыхают</a:t>
            </a:r>
            <a:r>
              <a:rPr lang="ru-RU" sz="3200" b="1" dirty="0" smtClean="0"/>
              <a:t>.</a:t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А </a:t>
            </a:r>
            <a:r>
              <a:rPr lang="ru-RU" sz="3200" b="1" dirty="0" smtClean="0"/>
              <a:t>оказывается: </a:t>
            </a:r>
            <a:r>
              <a:rPr lang="ru-RU" sz="3200" b="1" dirty="0"/>
              <a:t>мы смотрим сны, как кино! Глаза быстро движутся под закрытыми веками... А вот слепым от рождения людям снятся только звуки и ощущения. Глаза их при этом неподвижны.</a:t>
            </a:r>
          </a:p>
        </p:txBody>
      </p:sp>
    </p:spTree>
    <p:extLst>
      <p:ext uri="{BB962C8B-B14F-4D97-AF65-F5344CB8AC3E}">
        <p14:creationId xmlns="" xmlns:p14="http://schemas.microsoft.com/office/powerpoint/2010/main" val="4060934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60848"/>
            <a:ext cx="9144000" cy="243428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/>
              <a:t>Почему нужно высыпаться?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Детям, нужно много спать, чтобы восполнить ту энергию, которую они затратили, бегая и играя весь день.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Ведь </a:t>
            </a:r>
            <a:r>
              <a:rPr lang="ru-RU" sz="2800" dirty="0"/>
              <a:t>после активно проведенного дня устают не только мышцы, но и многие важные органы, такие как легкие, сердце и печень.</a:t>
            </a:r>
            <a:br>
              <a:rPr lang="ru-RU" sz="2800" dirty="0"/>
            </a:br>
            <a:r>
              <a:rPr lang="ru-RU" sz="2800" dirty="0"/>
              <a:t>А особенно нужен отдых мозгу, чтобы на следующий день он мог быстро и хорошо соображать.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124584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4000" dirty="0" smtClean="0"/>
              <a:t>Правильно ли вы спите?</a:t>
            </a:r>
            <a:br>
              <a:rPr lang="ru-RU" sz="4000" dirty="0" smtClean="0"/>
            </a:br>
            <a:r>
              <a:rPr lang="ru-RU" sz="2400" dirty="0">
                <a:solidFill>
                  <a:srgbClr val="000000"/>
                </a:solidFill>
                <a:latin typeface="Helvetica Neue"/>
              </a:rPr>
              <a:t>ПЛОХО                                      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ХОРОШО</a:t>
            </a:r>
            <a:br>
              <a:rPr lang="ru-RU" sz="2400" dirty="0" smtClean="0">
                <a:solidFill>
                  <a:srgbClr val="000000"/>
                </a:solidFill>
                <a:latin typeface="Helvetica Neue"/>
              </a:rPr>
            </a:b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уроки перед сном; 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          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прогулка 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перед сном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;</a:t>
            </a:r>
            <a:br>
              <a:rPr lang="ru-RU" sz="2400" dirty="0">
                <a:solidFill>
                  <a:srgbClr val="000000"/>
                </a:solidFill>
                <a:latin typeface="Helvetica Neue"/>
              </a:rPr>
            </a:br>
            <a:r>
              <a:rPr lang="ru-RU" sz="2400" dirty="0">
                <a:solidFill>
                  <a:srgbClr val="000000"/>
                </a:solidFill>
                <a:latin typeface="Helvetica Neue"/>
              </a:rPr>
              <a:t>— свет в окне;                     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 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открытая форточка;</a:t>
            </a:r>
            <a:br>
              <a:rPr lang="ru-RU" sz="2400" dirty="0">
                <a:solidFill>
                  <a:srgbClr val="000000"/>
                </a:solidFill>
                <a:latin typeface="Helvetica Neue"/>
              </a:rPr>
            </a:br>
            <a:r>
              <a:rPr lang="ru-RU" sz="2400" dirty="0">
                <a:solidFill>
                  <a:srgbClr val="000000"/>
                </a:solidFill>
                <a:latin typeface="Helvetica Neue"/>
              </a:rPr>
              <a:t>— шум;                   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              — 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физическая усталость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Helvetica Neue"/>
              </a:rPr>
            </a:br>
            <a:r>
              <a:rPr lang="ru-RU" sz="2400" dirty="0">
                <a:solidFill>
                  <a:srgbClr val="000000"/>
                </a:solidFill>
                <a:latin typeface="Helvetica Neue"/>
              </a:rPr>
              <a:t>                           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                     (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занимайтесь спортом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!);</a:t>
            </a:r>
            <a:br>
              <a:rPr lang="ru-RU" sz="2400" dirty="0" smtClean="0">
                <a:solidFill>
                  <a:srgbClr val="000000"/>
                </a:solidFill>
                <a:latin typeface="Helvetica Neue"/>
              </a:rPr>
            </a:b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— резкие запахи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;                       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чистая постель;</a:t>
            </a:r>
            <a:br>
              <a:rPr lang="ru-RU" sz="2400" dirty="0">
                <a:solidFill>
                  <a:srgbClr val="000000"/>
                </a:solidFill>
                <a:latin typeface="Helvetica Neue"/>
              </a:rPr>
            </a:b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душная комната; 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  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     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просторная 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одежда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;</a:t>
            </a: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 </a:t>
            </a:r>
            <a:br>
              <a:rPr lang="ru-RU" sz="2400" dirty="0" smtClean="0">
                <a:solidFill>
                  <a:srgbClr val="000000"/>
                </a:solidFill>
                <a:latin typeface="Helvetica Neue"/>
              </a:rPr>
            </a:br>
            <a:r>
              <a:rPr lang="ru-RU" sz="2400" dirty="0" smtClean="0">
                <a:solidFill>
                  <a:srgbClr val="000000"/>
                </a:solidFill>
                <a:latin typeface="Helvetica Neue"/>
              </a:rPr>
              <a:t>— </a:t>
            </a:r>
            <a:r>
              <a:rPr lang="ru-RU" sz="2400" dirty="0">
                <a:solidFill>
                  <a:srgbClr val="000000"/>
                </a:solidFill>
                <a:latin typeface="Helvetica Neue"/>
              </a:rPr>
              <a:t>плотный ужин;</a:t>
            </a:r>
            <a:br>
              <a:rPr lang="ru-RU" sz="2400" dirty="0">
                <a:solidFill>
                  <a:srgbClr val="000000"/>
                </a:solidFill>
                <a:latin typeface="Helvetica Neue"/>
              </a:rPr>
            </a:b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333532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939852802"/>
              </p:ext>
            </p:extLst>
          </p:nvPr>
        </p:nvGraphicFramePr>
        <p:xfrm>
          <a:off x="21994" y="17185"/>
          <a:ext cx="3901934" cy="2691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206155664"/>
              </p:ext>
            </p:extLst>
          </p:nvPr>
        </p:nvGraphicFramePr>
        <p:xfrm>
          <a:off x="5087888" y="0"/>
          <a:ext cx="4056112" cy="254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3608452821"/>
              </p:ext>
            </p:extLst>
          </p:nvPr>
        </p:nvGraphicFramePr>
        <p:xfrm>
          <a:off x="2483768" y="1916832"/>
          <a:ext cx="410445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280815110"/>
              </p:ext>
            </p:extLst>
          </p:nvPr>
        </p:nvGraphicFramePr>
        <p:xfrm>
          <a:off x="179512" y="4149080"/>
          <a:ext cx="3905128" cy="28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1766375983"/>
              </p:ext>
            </p:extLst>
          </p:nvPr>
        </p:nvGraphicFramePr>
        <p:xfrm>
          <a:off x="5183560" y="3933056"/>
          <a:ext cx="396044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="" xmlns:p14="http://schemas.microsoft.com/office/powerpoint/2010/main" val="4030581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1321</TotalTime>
  <Words>87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Всемирный день сна</vt:lpstr>
      <vt:lpstr>                                 ЧТО ТАКОЕ СОН?      ДЛЯ ЧЕГО НУЖЕН СОН?                      ОТКУДА БЕРУТСЯ СНЫ?  СКОЛЬКО НА САМОМ ДЕЛЕ ДОЛЖЕН СПАТЬ РЕБЕНОК?</vt:lpstr>
      <vt:lpstr>             Сон - это один из самых необходимых           компонентов здоровой и полноценной жизни.      Сон – это естественный физиологический процесс, когда снижается мозговая деятельность и понижается реакция на окружающий мир.  Его роль - сохранение и восстановление здоровья, работоспособности и душевного равновесия. </vt:lpstr>
      <vt:lpstr>                       На вопрос: для чего нужен сон? — большинство ответит: для отдыха.  Однако выяснилось, что организм во сне и                                            не думает отдыхать. Многие органы продолжают работать, но в другом режиме. Что же происходит?              Отключаются только те органы, которые помогают общаться с окружающим миром. Мы как бы углубляемся в себя и запираем все окна и двери. Просто потому, что возможности мозга ограничены. Приняв за день множество сигналов, мозг ночью сортирует их: что-то откладывает в долговременную память, а что-то выбрасывает.</vt:lpstr>
      <vt:lpstr>                          В наших снах мы видим людей, которых  мы видели в течение жизни, но не запомнили. Нам снится то, что мы выдели или пережили. Наши сновидения длятся от 5 до 30 минут за ночь мы видим как минимум 5 снов</vt:lpstr>
      <vt:lpstr> Нам обычно кажется, что когда мы спим, глаза в это время «отключены» и отдыхают.  А оказывается: мы смотрим сны, как кино! Глаза быстро движутся под закрытыми веками... А вот слепым от рождения людям снятся только звуки и ощущения. Глаза их при этом неподвижны.</vt:lpstr>
      <vt:lpstr>Почему нужно высыпаться? Детям, нужно много спать, чтобы восполнить ту энергию, которую они затратили, бегая и играя весь день.  Ведь после активно проведенного дня устают не только мышцы, но и многие важные органы, такие как легкие, сердце и печень. А особенно нужен отдых мозгу, чтобы на следующий день он мог быстро и хорошо соображать. </vt:lpstr>
      <vt:lpstr>Правильно ли вы спите? ПЛОХО                                           ХОРОШО — уроки перед сном;                 — прогулка перед сном; — свет в окне;                            — открытая форточка; — шум;                                        — физическая усталость                                                       (занимайтесь спортом!);  — резкие запахи;                       — чистая постель; — душная комната;                    — просторная одежда;  — плотный ужин; </vt:lpstr>
      <vt:lpstr>Слайд 9</vt:lpstr>
      <vt:lpstr>Дети (от пяти до 12-ти лет) должны спать  от 10-ти до 11-ти часов. Если эта цифра значительно  меньше, то происходит  стремительное снижение  умственных и физических  способностей.  Если ребенок засыпает и просыпается в одно и то же время на протяжении нескольких дней, то внутренние часы подстраиваются под этот график. Вот почему так важен режим!</vt:lpstr>
      <vt:lpstr>Слайд 11</vt:lpstr>
      <vt:lpstr>Презентация:  Для  чего  нужен  сон?   Курдюкова Светлана Анатольевна Педагог-психолог МБДОУ ЦРР д/с «Танюша» пгт. Федоровский, Сургутского района, ХМАО-Югра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Всемирный день сна</dc:title>
  <dc:creator>Ильины</dc:creator>
  <cp:lastModifiedBy>Светлана Анатольевна</cp:lastModifiedBy>
  <cp:revision>31</cp:revision>
  <dcterms:created xsi:type="dcterms:W3CDTF">2019-03-03T13:31:37Z</dcterms:created>
  <dcterms:modified xsi:type="dcterms:W3CDTF">2019-10-21T06:51:37Z</dcterms:modified>
</cp:coreProperties>
</file>