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1" r:id="rId1"/>
  </p:sldMasterIdLst>
  <p:notesMasterIdLst>
    <p:notesMasterId r:id="rId36"/>
  </p:notesMasterIdLst>
  <p:sldIdLst>
    <p:sldId id="257" r:id="rId2"/>
    <p:sldId id="258" r:id="rId3"/>
    <p:sldId id="259" r:id="rId4"/>
    <p:sldId id="286" r:id="rId5"/>
    <p:sldId id="260" r:id="rId6"/>
    <p:sldId id="287" r:id="rId7"/>
    <p:sldId id="261" r:id="rId8"/>
    <p:sldId id="288" r:id="rId9"/>
    <p:sldId id="262" r:id="rId10"/>
    <p:sldId id="307" r:id="rId11"/>
    <p:sldId id="264" r:id="rId12"/>
    <p:sldId id="290" r:id="rId13"/>
    <p:sldId id="265" r:id="rId14"/>
    <p:sldId id="294" r:id="rId15"/>
    <p:sldId id="266" r:id="rId16"/>
    <p:sldId id="292" r:id="rId17"/>
    <p:sldId id="305" r:id="rId18"/>
    <p:sldId id="308" r:id="rId19"/>
    <p:sldId id="270" r:id="rId20"/>
    <p:sldId id="295" r:id="rId21"/>
    <p:sldId id="269" r:id="rId22"/>
    <p:sldId id="296" r:id="rId23"/>
    <p:sldId id="271" r:id="rId24"/>
    <p:sldId id="297" r:id="rId25"/>
    <p:sldId id="272" r:id="rId26"/>
    <p:sldId id="298" r:id="rId27"/>
    <p:sldId id="274" r:id="rId28"/>
    <p:sldId id="299" r:id="rId29"/>
    <p:sldId id="275" r:id="rId30"/>
    <p:sldId id="300" r:id="rId31"/>
    <p:sldId id="276" r:id="rId32"/>
    <p:sldId id="301" r:id="rId33"/>
    <p:sldId id="277" r:id="rId34"/>
    <p:sldId id="302" r:id="rId3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E329E"/>
    <a:srgbClr val="7030A0"/>
    <a:srgbClr val="009900"/>
    <a:srgbClr val="990099"/>
    <a:srgbClr val="800080"/>
    <a:srgbClr val="660066"/>
    <a:srgbClr val="9900CC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8" autoAdjust="0"/>
    <p:restoredTop sz="94622" autoAdjust="0"/>
  </p:normalViewPr>
  <p:slideViewPr>
    <p:cSldViewPr>
      <p:cViewPr>
        <p:scale>
          <a:sx n="64" d="100"/>
          <a:sy n="64" d="100"/>
        </p:scale>
        <p:origin x="-1572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6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E9AD388-7FC4-4178-B319-7AB0344489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33138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 smtClean="0"/>
              <a:t>Кнопка для ответа - смайлик</a:t>
            </a:r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DB82FCD-0A49-4BBA-862D-B43AF9497D5A}" type="slidenum">
              <a:rPr lang="ru-RU" altLang="ru-RU" smtClean="0"/>
              <a:pPr eaLnBrk="1" hangingPunct="1">
                <a:spcBef>
                  <a:spcPct val="0"/>
                </a:spcBef>
              </a:pPr>
              <a:t>1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FD19451-D6CA-446D-AE6E-7ACF7398C6C4}" type="slidenum">
              <a:rPr lang="ru-RU" altLang="ru-RU" smtClean="0"/>
              <a:pPr eaLnBrk="1" hangingPunct="1">
                <a:spcBef>
                  <a:spcPct val="0"/>
                </a:spcBef>
              </a:pPr>
              <a:t>2</a:t>
            </a:fld>
            <a:endParaRPr lang="ru-RU" altLang="ru-RU" smtClean="0"/>
          </a:p>
        </p:txBody>
      </p:sp>
      <p:sp>
        <p:nvSpPr>
          <p:cNvPr id="4301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A1FA91E-E98C-40F9-BD4D-E7F7A33AE296}" type="slidenum">
              <a:rPr lang="ru-RU" altLang="ru-RU" smtClean="0"/>
              <a:pPr eaLnBrk="1" hangingPunct="1">
                <a:spcBef>
                  <a:spcPct val="0"/>
                </a:spcBef>
              </a:pPr>
              <a:t>3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4506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6E64D13-247B-464B-8A42-1ED9DF6B8552}" type="slidenum">
              <a:rPr lang="ru-RU" altLang="ru-RU" smtClean="0"/>
              <a:pPr eaLnBrk="1" hangingPunct="1">
                <a:spcBef>
                  <a:spcPct val="0"/>
                </a:spcBef>
              </a:pPr>
              <a:t>4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B21716-4F07-4B4F-96CF-8D4A8A591B0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9770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780FDC-3030-40D8-A138-B3B42662A5B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07117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6814E6-9DDC-4D8C-9FD8-E451A1DC583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45505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E68902-BA2D-4E30-A5A2-99DE3EFD4A5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9446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649F66-2852-47AA-A8BA-A1E8A1B15DE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450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EA274-D27A-4DA7-8F1F-399D298F6FD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959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F1BECE-2435-4254-93C4-A2B177BC779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7509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D7AFA7-A625-4A21-BE29-AE146E30D17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685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B49CB3-7B8B-4AD1-8B25-A2CD6B9614D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498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F12D1A-096E-4FF1-B7EC-F24D7F1CFD4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8527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6AA779-567A-46ED-8467-889304EE9F5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4681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D63D77F-BD48-40A4-8F96-EDDCFEBE681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2098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803" r:id="rId2"/>
    <p:sldLayoutId id="2147483804" r:id="rId3"/>
    <p:sldLayoutId id="2147483805" r:id="rId4"/>
    <p:sldLayoutId id="2147483806" r:id="rId5"/>
    <p:sldLayoutId id="2147483807" r:id="rId6"/>
    <p:sldLayoutId id="2147483808" r:id="rId7"/>
    <p:sldLayoutId id="2147483809" r:id="rId8"/>
    <p:sldLayoutId id="2147483810" r:id="rId9"/>
    <p:sldLayoutId id="2147483811" r:id="rId10"/>
    <p:sldLayoutId id="214748381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audio" Target="../media/audio3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3.wav"/><Relationship Id="rId4" Type="http://schemas.openxmlformats.org/officeDocument/2006/relationships/audio" Target="../media/audio2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21.xml"/><Relationship Id="rId18" Type="http://schemas.openxmlformats.org/officeDocument/2006/relationships/slide" Target="slide31.xml"/><Relationship Id="rId3" Type="http://schemas.openxmlformats.org/officeDocument/2006/relationships/image" Target="../media/image3.gif"/><Relationship Id="rId7" Type="http://schemas.openxmlformats.org/officeDocument/2006/relationships/slide" Target="slide9.xml"/><Relationship Id="rId12" Type="http://schemas.openxmlformats.org/officeDocument/2006/relationships/slide" Target="slide19.xml"/><Relationship Id="rId17" Type="http://schemas.openxmlformats.org/officeDocument/2006/relationships/slide" Target="slide29.xml"/><Relationship Id="rId2" Type="http://schemas.openxmlformats.org/officeDocument/2006/relationships/notesSlide" Target="../notesSlides/notesSlide2.xml"/><Relationship Id="rId16" Type="http://schemas.openxmlformats.org/officeDocument/2006/relationships/slide" Target="slide2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11" Type="http://schemas.openxmlformats.org/officeDocument/2006/relationships/slide" Target="slide17.xml"/><Relationship Id="rId5" Type="http://schemas.openxmlformats.org/officeDocument/2006/relationships/slide" Target="slide5.xml"/><Relationship Id="rId15" Type="http://schemas.openxmlformats.org/officeDocument/2006/relationships/slide" Target="slide25.xml"/><Relationship Id="rId10" Type="http://schemas.openxmlformats.org/officeDocument/2006/relationships/slide" Target="slide15.xml"/><Relationship Id="rId19" Type="http://schemas.openxmlformats.org/officeDocument/2006/relationships/slide" Target="slide33.xml"/><Relationship Id="rId4" Type="http://schemas.openxmlformats.org/officeDocument/2006/relationships/slide" Target="slide3.xml"/><Relationship Id="rId9" Type="http://schemas.openxmlformats.org/officeDocument/2006/relationships/slide" Target="slide13.xml"/><Relationship Id="rId14" Type="http://schemas.openxmlformats.org/officeDocument/2006/relationships/slide" Target="slide2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audio" Target="../media/audio2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audio" Target="../media/audio2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audio" Target="../media/audio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3.xml"/><Relationship Id="rId7" Type="http://schemas.openxmlformats.org/officeDocument/2006/relationships/slide" Target="slide4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audio" Target="../media/audio2.wav"/><Relationship Id="rId5" Type="http://schemas.openxmlformats.org/officeDocument/2006/relationships/slide" Target="slide2.xml"/><Relationship Id="rId4" Type="http://schemas.openxmlformats.org/officeDocument/2006/relationships/image" Target="../media/image4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3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3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audio" Target="../media/audio2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audio" Target="../media/audio2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" Target="slide2.xml"/><Relationship Id="rId7" Type="http://schemas.openxmlformats.org/officeDocument/2006/relationships/audio" Target="../media/audio2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audio" Target="../media/audio3.wav"/><Relationship Id="rId4" Type="http://schemas.openxmlformats.org/officeDocument/2006/relationships/image" Target="../media/image4.gif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1285875" y="928688"/>
            <a:ext cx="6481763" cy="1943100"/>
          </a:xfrm>
          <a:prstGeom prst="rect">
            <a:avLst/>
          </a:prstGeom>
        </p:spPr>
        <p:txBody>
          <a:bodyPr wrap="none" fromWordArt="1">
            <a:prstTxWarp prst="textChevron">
              <a:avLst>
                <a:gd name="adj" fmla="val 36356"/>
              </a:avLst>
            </a:prstTxWarp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>
              <a:defRPr/>
            </a:pPr>
            <a:endParaRPr lang="ru-RU" sz="3600" kern="10" dirty="0">
              <a:ln w="9525">
                <a:noFill/>
                <a:round/>
                <a:headEnd/>
                <a:tailEnd/>
              </a:ln>
              <a:solidFill>
                <a:srgbClr val="00990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prstShdw prst="shdw13" dist="85194" dir="12393903">
                  <a:srgbClr val="808080">
                    <a:alpha val="50000"/>
                  </a:srgbClr>
                </a:prstShdw>
              </a:effectLst>
              <a:latin typeface="Arial Black"/>
            </a:endParaRPr>
          </a:p>
        </p:txBody>
      </p:sp>
      <p:sp>
        <p:nvSpPr>
          <p:cNvPr id="6147" name="Text Box 4"/>
          <p:cNvSpPr txBox="1">
            <a:spLocks noChangeArrowheads="1"/>
          </p:cNvSpPr>
          <p:nvPr/>
        </p:nvSpPr>
        <p:spPr bwMode="auto">
          <a:xfrm>
            <a:off x="47268" y="5100042"/>
            <a:ext cx="5292080" cy="1538883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200" i="1" dirty="0">
                <a:latin typeface="Times New Roman" pitchFamily="18" charset="0"/>
              </a:rPr>
              <a:t>Выполнили:</a:t>
            </a:r>
            <a:r>
              <a:rPr lang="ru-RU" altLang="ru-RU" sz="2400" i="1" dirty="0">
                <a:latin typeface="Times New Roman" pitchFamily="18" charset="0"/>
              </a:rPr>
              <a:t> </a:t>
            </a:r>
            <a:r>
              <a:rPr lang="ru-RU" altLang="ru-RU" sz="2200" i="1" dirty="0">
                <a:latin typeface="Times New Roman" pitchFamily="18" charset="0"/>
              </a:rPr>
              <a:t>учителя начальных </a:t>
            </a:r>
            <a:r>
              <a:rPr lang="ru-RU" altLang="ru-RU" sz="2200" i="1" dirty="0" smtClean="0">
                <a:latin typeface="Times New Roman" pitchFamily="18" charset="0"/>
              </a:rPr>
              <a:t>классов ГБОУ </a:t>
            </a:r>
            <a:r>
              <a:rPr lang="ru-RU" altLang="ru-RU" sz="2200" i="1" dirty="0">
                <a:latin typeface="Times New Roman" pitchFamily="18" charset="0"/>
              </a:rPr>
              <a:t>ООШ №4 города Похвистнево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i="1" dirty="0" err="1">
                <a:latin typeface="Times New Roman" pitchFamily="18" charset="0"/>
              </a:rPr>
              <a:t>Иванякова</a:t>
            </a:r>
            <a:r>
              <a:rPr lang="ru-RU" altLang="ru-RU" sz="2400" b="1" i="1" dirty="0">
                <a:latin typeface="Times New Roman" pitchFamily="18" charset="0"/>
              </a:rPr>
              <a:t> Наталья Александровна,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i="1" dirty="0" err="1">
                <a:latin typeface="Times New Roman" pitchFamily="18" charset="0"/>
              </a:rPr>
              <a:t>Чуракова</a:t>
            </a:r>
            <a:r>
              <a:rPr lang="ru-RU" altLang="ru-RU" sz="2400" b="1" i="1" dirty="0">
                <a:latin typeface="Times New Roman" pitchFamily="18" charset="0"/>
              </a:rPr>
              <a:t> Елена Алексеевна</a:t>
            </a:r>
          </a:p>
        </p:txBody>
      </p:sp>
      <p:pic>
        <p:nvPicPr>
          <p:cNvPr id="6148" name="Picture 1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5" t="11057" r="6395" b="-246"/>
          <a:stretch>
            <a:fillRect/>
          </a:stretch>
        </p:blipFill>
        <p:spPr bwMode="auto">
          <a:xfrm>
            <a:off x="6227763" y="6092825"/>
            <a:ext cx="252095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75656" y="1736229"/>
            <a:ext cx="5736827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effectLst/>
                <a:latin typeface="Times New Roman"/>
                <a:ea typeface="Calibri"/>
              </a:rPr>
              <a:t>Интерактивная игра</a:t>
            </a:r>
          </a:p>
          <a:p>
            <a:pPr algn="ctr"/>
            <a:endParaRPr lang="ru-RU" sz="3200" dirty="0" smtClean="0">
              <a:effectLst/>
              <a:latin typeface="Times New Roman"/>
              <a:ea typeface="Calibri"/>
            </a:endParaRPr>
          </a:p>
          <a:p>
            <a:pPr algn="ctr"/>
            <a:r>
              <a:rPr lang="ru-RU" sz="4000" b="1" i="1" dirty="0" smtClean="0">
                <a:effectLst/>
                <a:latin typeface="Times New Roman"/>
                <a:ea typeface="Calibri"/>
              </a:rPr>
              <a:t>«Знатоки родного края»</a:t>
            </a:r>
            <a:endParaRPr lang="ru-RU" sz="4000" b="1" i="1" dirty="0"/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6750" y="6072188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pic>
        <p:nvPicPr>
          <p:cNvPr id="15363" name="Picture 13" descr="C:\Documents and Settings\Елена\Мои документы\Мои рисунки\анимированные\знаки\c6aad6abc112aee1d382b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989138"/>
            <a:ext cx="5715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8358214" y="214290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CC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</a:p>
        </p:txBody>
      </p:sp>
      <p:pic>
        <p:nvPicPr>
          <p:cNvPr id="15367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3644900"/>
            <a:ext cx="3743325" cy="250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708688">
                      <a:alpha val="50000"/>
                    </a:srgbClr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89060" y="1613119"/>
            <a:ext cx="64807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altLang="ru-RU" sz="3200" b="1" i="1" dirty="0">
                <a:solidFill>
                  <a:prstClr val="black"/>
                </a:solidFill>
                <a:latin typeface="Georgia" pitchFamily="18" charset="0"/>
              </a:rPr>
              <a:t>Символом национального парка Самарская Лука является</a:t>
            </a:r>
            <a:endParaRPr lang="ru-RU" altLang="ru-RU" sz="3200" b="1" i="1" dirty="0">
              <a:solidFill>
                <a:prstClr val="black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5"/>
          <p:cNvSpPr txBox="1">
            <a:spLocks noChangeArrowheads="1"/>
          </p:cNvSpPr>
          <p:nvPr/>
        </p:nvSpPr>
        <p:spPr bwMode="auto">
          <a:xfrm>
            <a:off x="285750" y="1571625"/>
            <a:ext cx="55721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i="1" dirty="0">
                <a:latin typeface="Georgia" pitchFamily="18" charset="0"/>
              </a:rPr>
              <a:t>Какая птица семейства ястребиные питается змеями, за что и получила своё название</a:t>
            </a:r>
          </a:p>
        </p:txBody>
      </p:sp>
      <p:sp>
        <p:nvSpPr>
          <p:cNvPr id="1638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41337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CC0066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358214" y="214290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FF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</a:p>
        </p:txBody>
      </p:sp>
      <p:sp>
        <p:nvSpPr>
          <p:cNvPr id="15" name="Прямоугольник 14">
            <a:hlinkClick r:id="" action="ppaction://noaction">
              <a:snd r:embed="rId3" name="push.wav"/>
            </a:hlinkClick>
          </p:cNvPr>
          <p:cNvSpPr/>
          <p:nvPr/>
        </p:nvSpPr>
        <p:spPr>
          <a:xfrm>
            <a:off x="928662" y="4929198"/>
            <a:ext cx="607223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Змеешейка</a:t>
            </a:r>
          </a:p>
        </p:txBody>
      </p:sp>
      <p:sp>
        <p:nvSpPr>
          <p:cNvPr id="16" name="Прямоугольник 15">
            <a:hlinkClick r:id="" action="ppaction://noaction">
              <a:snd r:embed="rId3" name="push.wav"/>
            </a:hlinkClick>
          </p:cNvPr>
          <p:cNvSpPr/>
          <p:nvPr/>
        </p:nvSpPr>
        <p:spPr>
          <a:xfrm>
            <a:off x="928662" y="5857892"/>
            <a:ext cx="607223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Птица -секретарь</a:t>
            </a:r>
          </a:p>
        </p:txBody>
      </p:sp>
      <p:sp>
        <p:nvSpPr>
          <p:cNvPr id="17" name="Прямоугольник 16">
            <a:hlinkClick r:id="" action="ppaction://hlinkshowjump?jump=nextslide">
              <a:snd r:embed="rId4" name="j0214098.wav"/>
            </a:hlinkClick>
          </p:cNvPr>
          <p:cNvSpPr/>
          <p:nvPr/>
        </p:nvSpPr>
        <p:spPr>
          <a:xfrm>
            <a:off x="928662" y="4000504"/>
            <a:ext cx="607223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Змееяд</a:t>
            </a:r>
          </a:p>
        </p:txBody>
      </p:sp>
      <p:pic>
        <p:nvPicPr>
          <p:cNvPr id="16399" name="Picture 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30" t="16525" r="16824"/>
          <a:stretch>
            <a:fillRect/>
          </a:stretch>
        </p:blipFill>
        <p:spPr bwMode="auto">
          <a:xfrm>
            <a:off x="6012160" y="548680"/>
            <a:ext cx="2516187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708688">
                      <a:alpha val="50000"/>
                    </a:srgb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5"/>
          <p:cNvSpPr txBox="1">
            <a:spLocks noChangeArrowheads="1"/>
          </p:cNvSpPr>
          <p:nvPr/>
        </p:nvSpPr>
        <p:spPr bwMode="auto">
          <a:xfrm>
            <a:off x="285750" y="1268413"/>
            <a:ext cx="788670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i="1" dirty="0">
                <a:latin typeface="Georgia" pitchFamily="18" charset="0"/>
              </a:rPr>
              <a:t>Змееяд - исключительно редкий гнездящийся вид Самарской области.. Основными угрозами являются </a:t>
            </a:r>
            <a:r>
              <a:rPr lang="ru-RU" altLang="ru-RU" sz="2400" b="1" i="1" dirty="0" err="1">
                <a:latin typeface="Georgia" pitchFamily="18" charset="0"/>
              </a:rPr>
              <a:t>перевыпас</a:t>
            </a:r>
            <a:r>
              <a:rPr lang="ru-RU" altLang="ru-RU" sz="2400" b="1" i="1" dirty="0">
                <a:latin typeface="Georgia" pitchFamily="18" charset="0"/>
              </a:rPr>
              <a:t>, ведущий к сокращению численности змей на степных пастбищах, и вырубка старых сосен на боровых опушках, ведущая к </a:t>
            </a:r>
            <a:r>
              <a:rPr lang="ru-RU" altLang="ru-RU" sz="2400" b="1" i="1" dirty="0" err="1">
                <a:latin typeface="Georgia" pitchFamily="18" charset="0"/>
              </a:rPr>
              <a:t>оскуднению</a:t>
            </a:r>
            <a:r>
              <a:rPr lang="ru-RU" altLang="ru-RU" sz="2400" b="1" i="1" dirty="0">
                <a:latin typeface="Georgia" pitchFamily="18" charset="0"/>
              </a:rPr>
              <a:t> фонда </a:t>
            </a:r>
            <a:r>
              <a:rPr lang="ru-RU" altLang="ru-RU" sz="2400" b="1" i="1" dirty="0" err="1">
                <a:latin typeface="Georgia" pitchFamily="18" charset="0"/>
              </a:rPr>
              <a:t>гнездопригодных</a:t>
            </a:r>
            <a:r>
              <a:rPr lang="ru-RU" altLang="ru-RU" sz="2400" b="1" i="1" dirty="0">
                <a:latin typeface="Georgia" pitchFamily="18" charset="0"/>
              </a:rPr>
              <a:t> </a:t>
            </a:r>
            <a:r>
              <a:rPr lang="ru-RU" altLang="ru-RU" sz="2400" b="1" i="1" dirty="0" err="1">
                <a:latin typeface="Georgia" pitchFamily="18" charset="0"/>
              </a:rPr>
              <a:t>деревьевв</a:t>
            </a:r>
            <a:r>
              <a:rPr lang="ru-RU" altLang="ru-RU" sz="2400" b="1" i="1" dirty="0">
                <a:latin typeface="Georgia" pitchFamily="18" charset="0"/>
              </a:rPr>
              <a:t> наиболее оптимальных </a:t>
            </a:r>
            <a:r>
              <a:rPr lang="ru-RU" altLang="ru-RU" sz="2400" b="1" i="1" dirty="0" err="1">
                <a:latin typeface="Georgia" pitchFamily="18" charset="0"/>
              </a:rPr>
              <a:t>гнездообитаниях</a:t>
            </a:r>
            <a:r>
              <a:rPr lang="ru-RU" altLang="ru-RU" sz="2400" b="1" i="1" dirty="0">
                <a:solidFill>
                  <a:srgbClr val="7030A0"/>
                </a:solidFill>
                <a:latin typeface="Georgia" pitchFamily="18" charset="0"/>
              </a:rPr>
              <a:t>.</a:t>
            </a:r>
          </a:p>
        </p:txBody>
      </p:sp>
      <p:sp>
        <p:nvSpPr>
          <p:cNvPr id="1741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41337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CC0066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358214" y="214290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FF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</a:p>
        </p:txBody>
      </p:sp>
      <p:sp>
        <p:nvSpPr>
          <p:cNvPr id="17" name="Прямоугольник 16">
            <a:hlinkClick r:id="" action="ppaction://hlinkshowjump?jump=nextslide">
              <a:snd r:embed="rId3" name="j0214098.wav"/>
            </a:hlinkClick>
          </p:cNvPr>
          <p:cNvSpPr/>
          <p:nvPr/>
        </p:nvSpPr>
        <p:spPr>
          <a:xfrm>
            <a:off x="1907704" y="494678"/>
            <a:ext cx="468052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Змееяд</a:t>
            </a: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5"/>
          <p:cNvSpPr txBox="1">
            <a:spLocks noChangeArrowheads="1"/>
          </p:cNvSpPr>
          <p:nvPr/>
        </p:nvSpPr>
        <p:spPr bwMode="auto">
          <a:xfrm>
            <a:off x="1285875" y="1571625"/>
            <a:ext cx="6815138" cy="225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dirty="0">
                <a:latin typeface="Georgia" pitchFamily="18" charset="0"/>
              </a:rPr>
              <a:t>Длинноногий, длинноносый,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dirty="0">
                <a:latin typeface="Georgia" pitchFamily="18" charset="0"/>
              </a:rPr>
              <a:t>Длинношеий, безголосый.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dirty="0">
                <a:latin typeface="Georgia" pitchFamily="18" charset="0"/>
              </a:rPr>
              <a:t>Он летает на охоту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dirty="0">
                <a:latin typeface="Georgia" pitchFamily="18" charset="0"/>
              </a:rPr>
              <a:t>За лягушками к болоту.</a:t>
            </a:r>
          </a:p>
        </p:txBody>
      </p:sp>
      <p:sp>
        <p:nvSpPr>
          <p:cNvPr id="1843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41337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CC0066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429652" y="142852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FF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</a:p>
        </p:txBody>
      </p:sp>
      <p:sp>
        <p:nvSpPr>
          <p:cNvPr id="15" name="Прямоугольник 14">
            <a:hlinkClick r:id="" action="ppaction://noaction">
              <a:snd r:embed="rId3" name="push.wav"/>
            </a:hlinkClick>
          </p:cNvPr>
          <p:cNvSpPr/>
          <p:nvPr/>
        </p:nvSpPr>
        <p:spPr>
          <a:xfrm>
            <a:off x="357158" y="4929198"/>
            <a:ext cx="607223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Цапля</a:t>
            </a:r>
          </a:p>
        </p:txBody>
      </p:sp>
      <p:sp>
        <p:nvSpPr>
          <p:cNvPr id="16" name="Прямоугольник 15">
            <a:hlinkClick r:id="" action="ppaction://noaction">
              <a:snd r:embed="rId3" name="push.wav"/>
            </a:hlinkClick>
          </p:cNvPr>
          <p:cNvSpPr/>
          <p:nvPr/>
        </p:nvSpPr>
        <p:spPr>
          <a:xfrm>
            <a:off x="357158" y="4000504"/>
            <a:ext cx="607223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Утка</a:t>
            </a:r>
          </a:p>
        </p:txBody>
      </p:sp>
      <p:sp>
        <p:nvSpPr>
          <p:cNvPr id="17" name="Прямоугольник 16">
            <a:hlinkClick r:id="" action="ppaction://hlinkshowjump?jump=nextslide">
              <a:snd r:embed="rId4" name="j0214098.wav"/>
            </a:hlinkClick>
          </p:cNvPr>
          <p:cNvSpPr/>
          <p:nvPr/>
        </p:nvSpPr>
        <p:spPr>
          <a:xfrm>
            <a:off x="357158" y="5857892"/>
            <a:ext cx="607223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Аист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195736" y="743016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altLang="ru-RU" sz="2800" b="1" i="1" dirty="0" smtClean="0">
                <a:solidFill>
                  <a:prstClr val="black"/>
                </a:solidFill>
                <a:latin typeface="Georgia" pitchFamily="18" charset="0"/>
              </a:rPr>
              <a:t>Отгадайте загадку</a:t>
            </a:r>
            <a:endParaRPr lang="ru-RU" altLang="ru-RU" sz="2800" b="1" i="1" dirty="0">
              <a:solidFill>
                <a:prstClr val="black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5"/>
          <p:cNvSpPr txBox="1">
            <a:spLocks noChangeArrowheads="1"/>
          </p:cNvSpPr>
          <p:nvPr/>
        </p:nvSpPr>
        <p:spPr bwMode="auto">
          <a:xfrm>
            <a:off x="179388" y="1571625"/>
            <a:ext cx="6048375" cy="388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i="1" dirty="0"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altLang="ru-RU" sz="2800" b="1" i="1" dirty="0">
                <a:latin typeface="Georgia" pitchFamily="18" charset="0"/>
              </a:rPr>
              <a:t>В Красную книгу Самарской области занесен Аист чёрный. Редкая птица из отряда </a:t>
            </a:r>
            <a:r>
              <a:rPr lang="ru-RU" altLang="ru-RU" sz="2800" b="1" i="1" dirty="0" err="1">
                <a:latin typeface="Georgia" pitchFamily="18" charset="0"/>
              </a:rPr>
              <a:t>аистообразные</a:t>
            </a:r>
            <a:r>
              <a:rPr lang="ru-RU" altLang="ru-RU" sz="2800" b="1" i="1" dirty="0">
                <a:latin typeface="Georgia" pitchFamily="18" charset="0"/>
              </a:rPr>
              <a:t>. Основные местообитания в России - старые леса вблизи рек, стариц, лесных болот и озер</a:t>
            </a:r>
          </a:p>
        </p:txBody>
      </p:sp>
      <p:sp>
        <p:nvSpPr>
          <p:cNvPr id="1945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41337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CC0066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429652" y="142852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FF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</a:p>
        </p:txBody>
      </p:sp>
      <p:sp>
        <p:nvSpPr>
          <p:cNvPr id="17" name="Прямоугольник 16">
            <a:hlinkClick r:id="" action="ppaction://hlinkshowjump?jump=nextslide">
              <a:snd r:embed="rId3" name="j0214098.wav"/>
            </a:hlinkClick>
          </p:cNvPr>
          <p:cNvSpPr/>
          <p:nvPr/>
        </p:nvSpPr>
        <p:spPr>
          <a:xfrm>
            <a:off x="1547664" y="744711"/>
            <a:ext cx="5616624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>
                <a:solidFill>
                  <a:srgbClr val="7030A0"/>
                </a:solidFill>
                <a:latin typeface="a_AlbionicExp" pitchFamily="34" charset="-52"/>
              </a:rPr>
              <a:t>Аист</a:t>
            </a:r>
            <a:endParaRPr lang="ru-RU" sz="3600" b="1" dirty="0">
              <a:solidFill>
                <a:srgbClr val="7030A0"/>
              </a:solidFill>
              <a:latin typeface="a_AlbionicExp" pitchFamily="34" charset="-52"/>
            </a:endParaRPr>
          </a:p>
        </p:txBody>
      </p:sp>
      <p:pic>
        <p:nvPicPr>
          <p:cNvPr id="19465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31" r="23863"/>
          <a:stretch>
            <a:fillRect/>
          </a:stretch>
        </p:blipFill>
        <p:spPr bwMode="auto">
          <a:xfrm>
            <a:off x="6078538" y="1773238"/>
            <a:ext cx="2797175" cy="368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708688">
                      <a:alpha val="50000"/>
                    </a:srgb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41337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CC0066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358214" y="214290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FF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</a:p>
        </p:txBody>
      </p:sp>
      <p:sp>
        <p:nvSpPr>
          <p:cNvPr id="20485" name="Прямоугольник 1"/>
          <p:cNvSpPr>
            <a:spLocks noChangeArrowheads="1"/>
          </p:cNvSpPr>
          <p:nvPr/>
        </p:nvSpPr>
        <p:spPr bwMode="auto">
          <a:xfrm>
            <a:off x="684213" y="1268760"/>
            <a:ext cx="7416800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i="1" dirty="0">
                <a:latin typeface="Georgia" pitchFamily="18" charset="0"/>
              </a:rPr>
              <a:t>О какой птице в народе говорят: «… прилетает-хвостом лёд разбивает».</a:t>
            </a:r>
            <a:endParaRPr lang="ru-RU" altLang="ru-RU" sz="1800" dirty="0">
              <a:latin typeface="Arial" charset="0"/>
            </a:endParaRPr>
          </a:p>
        </p:txBody>
      </p:sp>
      <p:sp>
        <p:nvSpPr>
          <p:cNvPr id="15" name="Прямоугольник 14">
            <a:hlinkClick r:id="" action="ppaction://noaction">
              <a:snd r:embed="rId3" name="push.wav"/>
            </a:hlinkClick>
          </p:cNvPr>
          <p:cNvSpPr/>
          <p:nvPr/>
        </p:nvSpPr>
        <p:spPr>
          <a:xfrm>
            <a:off x="954339" y="5536421"/>
            <a:ext cx="607223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Грач</a:t>
            </a:r>
          </a:p>
        </p:txBody>
      </p:sp>
      <p:sp>
        <p:nvSpPr>
          <p:cNvPr id="18" name="Прямоугольник 17">
            <a:hlinkClick r:id="" action="ppaction://noaction">
              <a:snd r:embed="rId3" name="push.wav"/>
            </a:hlinkClick>
          </p:cNvPr>
          <p:cNvSpPr/>
          <p:nvPr/>
        </p:nvSpPr>
        <p:spPr>
          <a:xfrm>
            <a:off x="936827" y="3573016"/>
            <a:ext cx="607223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Ласточка </a:t>
            </a:r>
          </a:p>
        </p:txBody>
      </p:sp>
      <p:pic>
        <p:nvPicPr>
          <p:cNvPr id="20492" name="Picture 9">
            <a:hlinkClick r:id="" action="ppaction://hlinkshowjump?jump=nextslide">
              <a:snd r:embed="rId4" name="applause.wav"/>
            </a:hlinkClick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650" y="4476750"/>
            <a:ext cx="6181725" cy="106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41337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CC0066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21507" name="Text Box 5"/>
          <p:cNvSpPr txBox="1">
            <a:spLocks noChangeArrowheads="1"/>
          </p:cNvSpPr>
          <p:nvPr/>
        </p:nvSpPr>
        <p:spPr bwMode="auto">
          <a:xfrm>
            <a:off x="1571625" y="1700213"/>
            <a:ext cx="73215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ru-RU" altLang="ru-RU" sz="3200" b="1" i="1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358214" y="214290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FF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</a:p>
        </p:txBody>
      </p:sp>
      <p:pic>
        <p:nvPicPr>
          <p:cNvPr id="21510" name="Picture 10" descr="https://birds.kz/blocks/photos_photoresize.php?a=000801040&amp;n=7&amp;w=975&amp;h=73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1" r="15778"/>
          <a:stretch>
            <a:fillRect/>
          </a:stretch>
        </p:blipFill>
        <p:spPr bwMode="auto">
          <a:xfrm>
            <a:off x="5184775" y="1557338"/>
            <a:ext cx="2982913" cy="324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Прямоугольник 2"/>
          <p:cNvSpPr>
            <a:spLocks noChangeArrowheads="1"/>
          </p:cNvSpPr>
          <p:nvPr/>
        </p:nvSpPr>
        <p:spPr bwMode="auto">
          <a:xfrm>
            <a:off x="215560" y="1690402"/>
            <a:ext cx="4824536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i="1" dirty="0">
                <a:latin typeface="Georgia" pitchFamily="18" charset="0"/>
              </a:rPr>
              <a:t>Есть  в народе поговорка: 'Трясогузка прилетает - хвостом лед разбивает'. И на самом деле трясогузка появляются тогда, когда реки начинают освобождаться ото льда (конец марта - начало апреля).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800" b="1" i="1" dirty="0">
              <a:solidFill>
                <a:srgbClr val="7030A0"/>
              </a:solidFill>
              <a:latin typeface="Georgia" pitchFamily="18" charset="0"/>
            </a:endParaRPr>
          </a:p>
        </p:txBody>
      </p:sp>
      <p:pic>
        <p:nvPicPr>
          <p:cNvPr id="21512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96888"/>
            <a:ext cx="6181725" cy="106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41337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CC0066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358214" y="214290"/>
            <a:ext cx="57580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FF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</a:p>
        </p:txBody>
      </p:sp>
      <p:sp>
        <p:nvSpPr>
          <p:cNvPr id="22533" name="Прямоугольник 2"/>
          <p:cNvSpPr>
            <a:spLocks noChangeArrowheads="1"/>
          </p:cNvSpPr>
          <p:nvPr/>
        </p:nvSpPr>
        <p:spPr bwMode="auto">
          <a:xfrm>
            <a:off x="2339752" y="1137620"/>
            <a:ext cx="4572000" cy="593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i="1" dirty="0">
                <a:latin typeface="Georgia" pitchFamily="18" charset="0"/>
              </a:rPr>
              <a:t>Узнай птицу</a:t>
            </a:r>
          </a:p>
        </p:txBody>
      </p:sp>
      <p:pic>
        <p:nvPicPr>
          <p:cNvPr id="2253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7766" y="2042812"/>
            <a:ext cx="3602038" cy="3325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5B7715">
                      <a:alpha val="50000"/>
                    </a:srgbClr>
                  </a:outerShdw>
                </a:effectLst>
              </a14:hiddenEffects>
            </a:ext>
          </a:extLst>
        </p:spPr>
      </p:pic>
      <p:sp>
        <p:nvSpPr>
          <p:cNvPr id="11" name="Прямоугольник 10">
            <a:hlinkClick r:id="" action="ppaction://noaction">
              <a:snd r:embed="rId4" name="push.wav"/>
            </a:hlinkClick>
          </p:cNvPr>
          <p:cNvSpPr/>
          <p:nvPr/>
        </p:nvSpPr>
        <p:spPr>
          <a:xfrm>
            <a:off x="201737" y="2042811"/>
            <a:ext cx="4802311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Глухарь </a:t>
            </a:r>
          </a:p>
        </p:txBody>
      </p:sp>
      <p:sp>
        <p:nvSpPr>
          <p:cNvPr id="14" name="Прямоугольник 13">
            <a:hlinkClick r:id="" action="ppaction://noaction">
              <a:snd r:embed="rId4" name="push.wav"/>
            </a:hlinkClick>
          </p:cNvPr>
          <p:cNvSpPr/>
          <p:nvPr/>
        </p:nvSpPr>
        <p:spPr>
          <a:xfrm>
            <a:off x="190976" y="3356992"/>
            <a:ext cx="4813072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Скопа </a:t>
            </a:r>
          </a:p>
        </p:txBody>
      </p:sp>
      <p:sp>
        <p:nvSpPr>
          <p:cNvPr id="15" name="Прямоугольник 14">
            <a:hlinkClick r:id="" action="ppaction://hlinkshowjump?jump=nextslide">
              <a:snd r:embed="rId5" name="applause.wav"/>
            </a:hlinkClick>
          </p:cNvPr>
          <p:cNvSpPr/>
          <p:nvPr/>
        </p:nvSpPr>
        <p:spPr>
          <a:xfrm>
            <a:off x="190976" y="4725144"/>
            <a:ext cx="4813072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Дрофа 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41337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CC0066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358214" y="214290"/>
            <a:ext cx="57580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FF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</a:p>
        </p:txBody>
      </p:sp>
      <p:sp>
        <p:nvSpPr>
          <p:cNvPr id="23557" name="Прямоугольник 2"/>
          <p:cNvSpPr>
            <a:spLocks noChangeArrowheads="1"/>
          </p:cNvSpPr>
          <p:nvPr/>
        </p:nvSpPr>
        <p:spPr bwMode="auto">
          <a:xfrm>
            <a:off x="179388" y="1484784"/>
            <a:ext cx="4572000" cy="435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just"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i="1" dirty="0">
                <a:latin typeface="Georgia" pitchFamily="18" charset="0"/>
              </a:rPr>
              <a:t>Редкая степная птица из отряда </a:t>
            </a:r>
            <a:r>
              <a:rPr lang="ru-RU" altLang="ru-RU" sz="2800" b="1" i="1" dirty="0" err="1">
                <a:latin typeface="Georgia" pitchFamily="18" charset="0"/>
              </a:rPr>
              <a:t>журавлеобразные</a:t>
            </a:r>
            <a:r>
              <a:rPr lang="ru-RU" altLang="ru-RU" sz="2800" b="1" i="1" dirty="0">
                <a:latin typeface="Georgia" pitchFamily="18" charset="0"/>
              </a:rPr>
              <a:t>. Населяет злаковые степи. Встречается на самом юге Самарской области в </a:t>
            </a:r>
            <a:r>
              <a:rPr lang="ru-RU" altLang="ru-RU" sz="2800" b="1" i="1" dirty="0" err="1">
                <a:latin typeface="Georgia" pitchFamily="18" charset="0"/>
              </a:rPr>
              <a:t>Большечерниговском</a:t>
            </a:r>
            <a:r>
              <a:rPr lang="ru-RU" altLang="ru-RU" sz="2800" b="1" i="1" dirty="0">
                <a:latin typeface="Georgia" pitchFamily="18" charset="0"/>
              </a:rPr>
              <a:t> районе.</a:t>
            </a:r>
          </a:p>
        </p:txBody>
      </p:sp>
      <p:pic>
        <p:nvPicPr>
          <p:cNvPr id="23558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2060575"/>
            <a:ext cx="3065462" cy="247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5B7715">
                      <a:alpha val="50000"/>
                    </a:srgb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39750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3300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24579" name="Text Box 5"/>
          <p:cNvSpPr txBox="1">
            <a:spLocks noChangeArrowheads="1"/>
          </p:cNvSpPr>
          <p:nvPr/>
        </p:nvSpPr>
        <p:spPr bwMode="auto">
          <a:xfrm>
            <a:off x="1042988" y="1066800"/>
            <a:ext cx="6553200" cy="186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i="1" dirty="0">
                <a:latin typeface="Georgia" pitchFamily="18" charset="0"/>
              </a:rPr>
              <a:t>Какой вид дерева самый распространённый в Самарской области?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8429652" y="142852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33CC3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</a:p>
        </p:txBody>
      </p:sp>
      <p:sp>
        <p:nvSpPr>
          <p:cNvPr id="16" name="Прямоугольник 15">
            <a:hlinkClick r:id="" action="ppaction://noaction">
              <a:snd r:embed="rId3" name="push.wav"/>
            </a:hlinkClick>
          </p:cNvPr>
          <p:cNvSpPr/>
          <p:nvPr/>
        </p:nvSpPr>
        <p:spPr>
          <a:xfrm>
            <a:off x="1042988" y="3384347"/>
            <a:ext cx="607223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7030A0"/>
                </a:solidFill>
                <a:latin typeface="a_AlbionicExp" pitchFamily="34" charset="-52"/>
              </a:rPr>
              <a:t>Берёза</a:t>
            </a:r>
          </a:p>
        </p:txBody>
      </p:sp>
      <p:sp>
        <p:nvSpPr>
          <p:cNvPr id="17" name="Прямоугольник 16">
            <a:hlinkClick r:id="" action="ppaction://noaction">
              <a:snd r:embed="rId3" name="push.wav"/>
            </a:hlinkClick>
          </p:cNvPr>
          <p:cNvSpPr/>
          <p:nvPr/>
        </p:nvSpPr>
        <p:spPr>
          <a:xfrm>
            <a:off x="1042988" y="5870541"/>
            <a:ext cx="607223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7030A0"/>
                </a:solidFill>
                <a:latin typeface="a_AlbionicExp" pitchFamily="34" charset="-52"/>
              </a:rPr>
              <a:t>Сосна </a:t>
            </a:r>
          </a:p>
        </p:txBody>
      </p:sp>
      <p:sp>
        <p:nvSpPr>
          <p:cNvPr id="18" name="Прямоугольник 17">
            <a:hlinkClick r:id="" action="ppaction://hlinkshowjump?jump=nextslide">
              <a:snd r:embed="rId4" name="j0214098.wav"/>
            </a:hlinkClick>
          </p:cNvPr>
          <p:cNvSpPr/>
          <p:nvPr/>
        </p:nvSpPr>
        <p:spPr>
          <a:xfrm>
            <a:off x="1042988" y="4750603"/>
            <a:ext cx="607223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7030A0"/>
                </a:solidFill>
                <a:latin typeface="a_AlbionicExp" pitchFamily="34" charset="-52"/>
              </a:rPr>
              <a:t>Дуб</a:t>
            </a: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3" descr="C:\Documents and Settings\Елена\Мои документы\Мои рисунки\анимированные\школа\2c9d6992d5104c401eb8a30c0ba2f711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60350"/>
            <a:ext cx="74612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19" name="AutoShape 4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286250" y="1857375"/>
            <a:ext cx="719138" cy="719138"/>
          </a:xfrm>
          <a:prstGeom prst="bevel">
            <a:avLst>
              <a:gd name="adj" fmla="val 7727"/>
            </a:avLst>
          </a:prstGeom>
          <a:solidFill>
            <a:srgbClr val="FF99FF"/>
          </a:solidFill>
          <a:ln>
            <a:noFill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dirty="0" smtClean="0">
                <a:latin typeface="Arial" charset="0"/>
              </a:rPr>
              <a:t>10</a:t>
            </a:r>
            <a:endParaRPr lang="ru-RU" altLang="ru-RU" sz="3200" b="1" dirty="0">
              <a:latin typeface="Arial" charset="0"/>
            </a:endParaRPr>
          </a:p>
        </p:txBody>
      </p:sp>
      <p:sp>
        <p:nvSpPr>
          <p:cNvPr id="3121" name="AutoShape 4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357813" y="1857375"/>
            <a:ext cx="719137" cy="719138"/>
          </a:xfrm>
          <a:prstGeom prst="bevel">
            <a:avLst>
              <a:gd name="adj" fmla="val 7727"/>
            </a:avLst>
          </a:prstGeom>
          <a:solidFill>
            <a:srgbClr val="FF99FF"/>
          </a:solidFill>
          <a:ln>
            <a:noFill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dirty="0" smtClean="0">
                <a:latin typeface="Arial" charset="0"/>
              </a:rPr>
              <a:t>20</a:t>
            </a:r>
            <a:endParaRPr lang="ru-RU" altLang="ru-RU" sz="3200" b="1" dirty="0">
              <a:latin typeface="Arial" charset="0"/>
            </a:endParaRPr>
          </a:p>
        </p:txBody>
      </p:sp>
      <p:sp>
        <p:nvSpPr>
          <p:cNvPr id="3122" name="AutoShape 5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500813" y="1857375"/>
            <a:ext cx="719137" cy="719138"/>
          </a:xfrm>
          <a:prstGeom prst="bevel">
            <a:avLst>
              <a:gd name="adj" fmla="val 7727"/>
            </a:avLst>
          </a:prstGeom>
          <a:solidFill>
            <a:srgbClr val="FF99FF"/>
          </a:solidFill>
          <a:ln>
            <a:noFill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dirty="0" smtClean="0">
                <a:latin typeface="Arial" charset="0"/>
              </a:rPr>
              <a:t>30</a:t>
            </a:r>
            <a:endParaRPr lang="ru-RU" altLang="ru-RU" sz="3200" b="1" dirty="0">
              <a:latin typeface="Arial" charset="0"/>
            </a:endParaRPr>
          </a:p>
        </p:txBody>
      </p:sp>
      <p:sp>
        <p:nvSpPr>
          <p:cNvPr id="3123" name="AutoShape 5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643813" y="1857375"/>
            <a:ext cx="719137" cy="719138"/>
          </a:xfrm>
          <a:prstGeom prst="bevel">
            <a:avLst>
              <a:gd name="adj" fmla="val 7727"/>
            </a:avLst>
          </a:prstGeom>
          <a:solidFill>
            <a:srgbClr val="FF99FF"/>
          </a:solidFill>
          <a:ln>
            <a:noFill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dirty="0" smtClean="0">
                <a:latin typeface="Arial" charset="0"/>
              </a:rPr>
              <a:t>40</a:t>
            </a:r>
            <a:endParaRPr lang="ru-RU" altLang="ru-RU" sz="3200" b="1" dirty="0">
              <a:latin typeface="Arial" charset="0"/>
            </a:endParaRPr>
          </a:p>
        </p:txBody>
      </p:sp>
      <p:sp>
        <p:nvSpPr>
          <p:cNvPr id="3125" name="AutoShape 53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4286250" y="2786063"/>
            <a:ext cx="719138" cy="719137"/>
          </a:xfrm>
          <a:prstGeom prst="bevel">
            <a:avLst>
              <a:gd name="adj" fmla="val 7727"/>
            </a:avLst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779674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dirty="0" smtClean="0">
                <a:latin typeface="Arial" charset="0"/>
              </a:rPr>
              <a:t>10</a:t>
            </a:r>
            <a:endParaRPr lang="ru-RU" altLang="ru-RU" sz="3200" b="1" dirty="0">
              <a:latin typeface="Arial" charset="0"/>
            </a:endParaRPr>
          </a:p>
        </p:txBody>
      </p:sp>
      <p:sp>
        <p:nvSpPr>
          <p:cNvPr id="3126" name="AutoShape 54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5357813" y="2786063"/>
            <a:ext cx="719137" cy="719137"/>
          </a:xfrm>
          <a:prstGeom prst="bevel">
            <a:avLst>
              <a:gd name="adj" fmla="val 7727"/>
            </a:avLst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779674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dirty="0" smtClean="0">
                <a:latin typeface="Arial" charset="0"/>
              </a:rPr>
              <a:t>20</a:t>
            </a:r>
            <a:endParaRPr lang="ru-RU" altLang="ru-RU" sz="3200" b="1" dirty="0">
              <a:latin typeface="Arial" charset="0"/>
            </a:endParaRPr>
          </a:p>
        </p:txBody>
      </p:sp>
      <p:sp>
        <p:nvSpPr>
          <p:cNvPr id="3127" name="AutoShape 55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6500813" y="2786063"/>
            <a:ext cx="719137" cy="719137"/>
          </a:xfrm>
          <a:prstGeom prst="bevel">
            <a:avLst>
              <a:gd name="adj" fmla="val 7727"/>
            </a:avLst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779674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dirty="0" smtClean="0">
                <a:latin typeface="Arial" charset="0"/>
              </a:rPr>
              <a:t>30</a:t>
            </a:r>
            <a:endParaRPr lang="ru-RU" altLang="ru-RU" sz="3200" b="1" dirty="0">
              <a:latin typeface="Arial" charset="0"/>
            </a:endParaRPr>
          </a:p>
        </p:txBody>
      </p:sp>
      <p:sp>
        <p:nvSpPr>
          <p:cNvPr id="3128" name="AutoShape 56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7643813" y="2786063"/>
            <a:ext cx="719137" cy="719137"/>
          </a:xfrm>
          <a:prstGeom prst="bevel">
            <a:avLst>
              <a:gd name="adj" fmla="val 7727"/>
            </a:avLst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779674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dirty="0" smtClean="0">
                <a:latin typeface="Arial" charset="0"/>
              </a:rPr>
              <a:t>40</a:t>
            </a:r>
            <a:endParaRPr lang="ru-RU" altLang="ru-RU" sz="3200" b="1" dirty="0">
              <a:latin typeface="Arial" charset="0"/>
            </a:endParaRPr>
          </a:p>
        </p:txBody>
      </p:sp>
      <p:sp>
        <p:nvSpPr>
          <p:cNvPr id="3130" name="AutoShape 58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357688" y="3786188"/>
            <a:ext cx="719137" cy="719137"/>
          </a:xfrm>
          <a:prstGeom prst="bevel">
            <a:avLst>
              <a:gd name="adj" fmla="val 7727"/>
            </a:avLst>
          </a:prstGeom>
          <a:solidFill>
            <a:srgbClr val="92D050"/>
          </a:solidFill>
          <a:ln>
            <a:noFill/>
          </a:ln>
          <a:effectLst>
            <a:prstShdw prst="shdw17" dist="17961" dir="2700000">
              <a:srgbClr val="996969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dirty="0" smtClean="0">
                <a:latin typeface="Arial" charset="0"/>
              </a:rPr>
              <a:t>10</a:t>
            </a:r>
            <a:endParaRPr lang="ru-RU" altLang="ru-RU" sz="3200" b="1" dirty="0">
              <a:latin typeface="Arial" charset="0"/>
            </a:endParaRPr>
          </a:p>
        </p:txBody>
      </p:sp>
      <p:sp>
        <p:nvSpPr>
          <p:cNvPr id="3131" name="AutoShape 59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5429250" y="3786188"/>
            <a:ext cx="719138" cy="719137"/>
          </a:xfrm>
          <a:prstGeom prst="bevel">
            <a:avLst>
              <a:gd name="adj" fmla="val 7727"/>
            </a:avLst>
          </a:prstGeom>
          <a:solidFill>
            <a:srgbClr val="92D050"/>
          </a:solidFill>
          <a:ln>
            <a:noFill/>
          </a:ln>
          <a:effectLst>
            <a:prstShdw prst="shdw17" dist="17961" dir="2700000">
              <a:srgbClr val="996969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dirty="0" smtClean="0">
                <a:latin typeface="Arial" charset="0"/>
              </a:rPr>
              <a:t>20</a:t>
            </a:r>
            <a:endParaRPr lang="ru-RU" altLang="ru-RU" sz="3200" b="1" dirty="0">
              <a:latin typeface="Arial" charset="0"/>
            </a:endParaRPr>
          </a:p>
        </p:txBody>
      </p:sp>
      <p:sp>
        <p:nvSpPr>
          <p:cNvPr id="3132" name="AutoShape 60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6500813" y="3786188"/>
            <a:ext cx="719137" cy="719137"/>
          </a:xfrm>
          <a:prstGeom prst="bevel">
            <a:avLst>
              <a:gd name="adj" fmla="val 7727"/>
            </a:avLst>
          </a:prstGeom>
          <a:solidFill>
            <a:srgbClr val="92D050"/>
          </a:solidFill>
          <a:ln>
            <a:noFill/>
          </a:ln>
          <a:effectLst>
            <a:prstShdw prst="shdw17" dist="17961" dir="2700000">
              <a:srgbClr val="996969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dirty="0" smtClean="0">
                <a:latin typeface="Arial" charset="0"/>
              </a:rPr>
              <a:t>30</a:t>
            </a:r>
            <a:endParaRPr lang="ru-RU" altLang="ru-RU" sz="3200" b="1" dirty="0">
              <a:latin typeface="Arial" charset="0"/>
            </a:endParaRPr>
          </a:p>
        </p:txBody>
      </p:sp>
      <p:sp>
        <p:nvSpPr>
          <p:cNvPr id="3133" name="AutoShape 6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7572375" y="3786188"/>
            <a:ext cx="719138" cy="719137"/>
          </a:xfrm>
          <a:prstGeom prst="bevel">
            <a:avLst>
              <a:gd name="adj" fmla="val 7727"/>
            </a:avLst>
          </a:prstGeom>
          <a:solidFill>
            <a:srgbClr val="92D050"/>
          </a:solidFill>
          <a:ln>
            <a:noFill/>
          </a:ln>
          <a:effectLst>
            <a:prstShdw prst="shdw17" dist="17961" dir="2700000">
              <a:srgbClr val="996969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dirty="0" smtClean="0">
                <a:latin typeface="Arial" charset="0"/>
              </a:rPr>
              <a:t>40</a:t>
            </a:r>
            <a:endParaRPr lang="ru-RU" altLang="ru-RU" sz="3200" b="1" dirty="0">
              <a:latin typeface="Arial" charset="0"/>
            </a:endParaRPr>
          </a:p>
        </p:txBody>
      </p:sp>
      <p:sp>
        <p:nvSpPr>
          <p:cNvPr id="3135" name="AutoShape 63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357688" y="4714875"/>
            <a:ext cx="719137" cy="719138"/>
          </a:xfrm>
          <a:prstGeom prst="bevel">
            <a:avLst>
              <a:gd name="adj" fmla="val 772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prstShdw prst="shdw17" dist="17961" dir="2700000">
              <a:srgbClr val="99995D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10</a:t>
            </a:r>
            <a:endParaRPr lang="ru-RU" sz="3200" b="1" dirty="0"/>
          </a:p>
        </p:txBody>
      </p:sp>
      <p:sp>
        <p:nvSpPr>
          <p:cNvPr id="3136" name="AutoShape 64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429250" y="4714875"/>
            <a:ext cx="719138" cy="719138"/>
          </a:xfrm>
          <a:prstGeom prst="bevel">
            <a:avLst>
              <a:gd name="adj" fmla="val 772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prstShdw prst="shdw17" dist="17961" dir="2700000">
              <a:srgbClr val="99995D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20</a:t>
            </a:r>
            <a:endParaRPr lang="ru-RU" sz="3200" b="1" dirty="0"/>
          </a:p>
        </p:txBody>
      </p:sp>
      <p:sp>
        <p:nvSpPr>
          <p:cNvPr id="3137" name="AutoShape 65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500813" y="4714875"/>
            <a:ext cx="719137" cy="719138"/>
          </a:xfrm>
          <a:prstGeom prst="bevel">
            <a:avLst>
              <a:gd name="adj" fmla="val 772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prstShdw prst="shdw17" dist="17961" dir="2700000">
              <a:srgbClr val="99995D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30</a:t>
            </a:r>
            <a:endParaRPr lang="ru-RU" sz="3200" b="1" dirty="0"/>
          </a:p>
        </p:txBody>
      </p:sp>
      <p:sp>
        <p:nvSpPr>
          <p:cNvPr id="3138" name="AutoShape 66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572375" y="4714875"/>
            <a:ext cx="719138" cy="719138"/>
          </a:xfrm>
          <a:prstGeom prst="bevel">
            <a:avLst>
              <a:gd name="adj" fmla="val 772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prstShdw prst="shdw17" dist="17961" dir="2700000">
              <a:srgbClr val="99995D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40</a:t>
            </a:r>
            <a:endParaRPr lang="ru-RU" sz="3200" b="1" dirty="0"/>
          </a:p>
        </p:txBody>
      </p:sp>
      <p:sp>
        <p:nvSpPr>
          <p:cNvPr id="2" name="AutoShape 47"/>
          <p:cNvSpPr>
            <a:spLocks noChangeArrowheads="1"/>
          </p:cNvSpPr>
          <p:nvPr/>
        </p:nvSpPr>
        <p:spPr bwMode="auto">
          <a:xfrm>
            <a:off x="468313" y="1844675"/>
            <a:ext cx="3246437" cy="719138"/>
          </a:xfrm>
          <a:prstGeom prst="bevel">
            <a:avLst>
              <a:gd name="adj" fmla="val 7727"/>
            </a:avLst>
          </a:prstGeom>
          <a:solidFill>
            <a:srgbClr val="FF0000"/>
          </a:solidFill>
          <a:ln>
            <a:noFill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8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</a:rPr>
              <a:t>Заповедные места</a:t>
            </a:r>
          </a:p>
        </p:txBody>
      </p:sp>
      <p:sp>
        <p:nvSpPr>
          <p:cNvPr id="4" name="AutoShape 47"/>
          <p:cNvSpPr>
            <a:spLocks noChangeArrowheads="1"/>
          </p:cNvSpPr>
          <p:nvPr/>
        </p:nvSpPr>
        <p:spPr bwMode="auto">
          <a:xfrm>
            <a:off x="468313" y="4652963"/>
            <a:ext cx="3246437" cy="847725"/>
          </a:xfrm>
          <a:prstGeom prst="bevel">
            <a:avLst>
              <a:gd name="adj" fmla="val 772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Животные</a:t>
            </a:r>
          </a:p>
        </p:txBody>
      </p:sp>
      <p:sp>
        <p:nvSpPr>
          <p:cNvPr id="7190" name="AutoShape 47"/>
          <p:cNvSpPr>
            <a:spLocks noChangeArrowheads="1"/>
          </p:cNvSpPr>
          <p:nvPr/>
        </p:nvSpPr>
        <p:spPr bwMode="auto">
          <a:xfrm>
            <a:off x="468313" y="2781300"/>
            <a:ext cx="3246437" cy="719138"/>
          </a:xfrm>
          <a:prstGeom prst="bevel">
            <a:avLst>
              <a:gd name="adj" fmla="val 7727"/>
            </a:avLst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</a:rPr>
              <a:t>Птицы </a:t>
            </a:r>
          </a:p>
        </p:txBody>
      </p:sp>
      <p:sp>
        <p:nvSpPr>
          <p:cNvPr id="6" name="AutoShape 47"/>
          <p:cNvSpPr>
            <a:spLocks noChangeArrowheads="1"/>
          </p:cNvSpPr>
          <p:nvPr/>
        </p:nvSpPr>
        <p:spPr bwMode="auto">
          <a:xfrm>
            <a:off x="468313" y="3716338"/>
            <a:ext cx="3246437" cy="719137"/>
          </a:xfrm>
          <a:prstGeom prst="bevel">
            <a:avLst>
              <a:gd name="adj" fmla="val 7727"/>
            </a:avLst>
          </a:prstGeom>
          <a:solidFill>
            <a:srgbClr val="009900"/>
          </a:solidFill>
          <a:ln>
            <a:noFill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800" b="1" dirty="0" smtClean="0">
                <a:solidFill>
                  <a:schemeClr val="accent5"/>
                </a:solidFill>
                <a:latin typeface="Times New Roman" pitchFamily="18" charset="0"/>
              </a:rPr>
              <a:t>Растения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792436" y="764704"/>
            <a:ext cx="326858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solidFill>
                  <a:prstClr val="black"/>
                </a:solidFill>
                <a:latin typeface="Times New Roman"/>
                <a:ea typeface="Calibri"/>
              </a:rPr>
              <a:t>Игровое поле </a:t>
            </a:r>
            <a:endParaRPr lang="ru-RU" dirty="0"/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3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3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5" dur="indefinite"/>
                                        <p:tgtEl>
                                          <p:spTgt spid="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1" dur="indefinite"/>
                                        <p:tgtEl>
                                          <p:spTgt spid="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1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7" dur="indefinite"/>
                                        <p:tgtEl>
                                          <p:spTgt spid="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31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3" dur="indefinite"/>
                                        <p:tgtEl>
                                          <p:spTgt spid="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31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9" dur="indefinite"/>
                                        <p:tgtEl>
                                          <p:spTgt spid="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31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55" dur="indefinite"/>
                                        <p:tgtEl>
                                          <p:spTgt spid="3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0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 nodeType="clickPar">
                      <p:stCondLst>
                        <p:cond delay="0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31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1" dur="indefinite"/>
                                        <p:tgtEl>
                                          <p:spTgt spid="3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6" dur="indefinite"/>
                                        <p:tgtEl>
                                          <p:spTgt spid="31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7" dur="indefinite"/>
                                        <p:tgtEl>
                                          <p:spTgt spid="3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2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 nodeType="clickPar">
                      <p:stCondLst>
                        <p:cond delay="0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2" dur="indefinite"/>
                                        <p:tgtEl>
                                          <p:spTgt spid="31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3" dur="indefinite"/>
                                        <p:tgtEl>
                                          <p:spTgt spid="3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3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8" dur="indefinite"/>
                                        <p:tgtEl>
                                          <p:spTgt spid="31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9" dur="indefinite"/>
                                        <p:tgtEl>
                                          <p:spTgt spid="3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5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 nodeType="clickPar">
                      <p:stCondLst>
                        <p:cond delay="0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31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85" dur="indefinite"/>
                                        <p:tgtEl>
                                          <p:spTgt spid="3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6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 nodeType="clickPar">
                      <p:stCondLst>
                        <p:cond delay="0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0" dur="indefinite"/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1" dur="indefinite"/>
                                        <p:tgtEl>
                                          <p:spTgt spid="3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7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 nodeType="clickPar">
                      <p:stCondLst>
                        <p:cond delay="0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6" dur="indefinite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7" dur="indefinite"/>
                                        <p:tgtEl>
                                          <p:spTgt spid="3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8"/>
                  </p:tgtEl>
                </p:cond>
              </p:nextCondLst>
            </p:seq>
          </p:childTnLst>
        </p:cTn>
      </p:par>
    </p:tnLst>
    <p:bldLst>
      <p:bldP spid="3119" grpId="0" animBg="1"/>
      <p:bldP spid="3121" grpId="0" animBg="1"/>
      <p:bldP spid="3122" grpId="0" animBg="1"/>
      <p:bldP spid="3123" grpId="0" animBg="1"/>
      <p:bldP spid="3125" grpId="0" animBg="1"/>
      <p:bldP spid="3126" grpId="0" animBg="1"/>
      <p:bldP spid="3127" grpId="0" animBg="1"/>
      <p:bldP spid="3128" grpId="0" animBg="1"/>
      <p:bldP spid="3130" grpId="0" animBg="1"/>
      <p:bldP spid="3131" grpId="0" animBg="1"/>
      <p:bldP spid="3132" grpId="0" animBg="1"/>
      <p:bldP spid="3133" grpId="0" animBg="1"/>
      <p:bldP spid="3135" grpId="0" animBg="1"/>
      <p:bldP spid="3136" grpId="0" animBg="1"/>
      <p:bldP spid="3137" grpId="0" animBg="1"/>
      <p:bldP spid="313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39750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3300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25603" name="Text Box 5"/>
          <p:cNvSpPr txBox="1">
            <a:spLocks noChangeArrowheads="1"/>
          </p:cNvSpPr>
          <p:nvPr/>
        </p:nvSpPr>
        <p:spPr bwMode="auto">
          <a:xfrm>
            <a:off x="467544" y="1066182"/>
            <a:ext cx="5018088" cy="422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i="1" dirty="0">
                <a:latin typeface="Georgia" pitchFamily="18" charset="0"/>
              </a:rPr>
              <a:t>Леса из дуба занимают самую большую площадь среди всех лесов Самарского края. В лесах встречаются также такие деревья береза, тополь, клен, липа, сосна.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8429652" y="142852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33CC3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</a:p>
        </p:txBody>
      </p:sp>
      <p:sp>
        <p:nvSpPr>
          <p:cNvPr id="18" name="Прямоугольник 17">
            <a:hlinkClick r:id="" action="ppaction://hlinkshowjump?jump=nextslide">
              <a:snd r:embed="rId3" name="j0214098.wav"/>
            </a:hlinkClick>
          </p:cNvPr>
          <p:cNvSpPr/>
          <p:nvPr/>
        </p:nvSpPr>
        <p:spPr>
          <a:xfrm>
            <a:off x="251520" y="5589240"/>
            <a:ext cx="607223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7030A0"/>
                </a:solidFill>
                <a:latin typeface="a_AlbionicExp" pitchFamily="34" charset="-52"/>
              </a:rPr>
              <a:t>Дуб</a:t>
            </a:r>
          </a:p>
        </p:txBody>
      </p:sp>
      <p:pic>
        <p:nvPicPr>
          <p:cNvPr id="25609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638" y="1282169"/>
            <a:ext cx="2892425" cy="433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5B7715">
                      <a:alpha val="50000"/>
                    </a:srgb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5"/>
          <p:cNvSpPr txBox="1">
            <a:spLocks noChangeArrowheads="1"/>
          </p:cNvSpPr>
          <p:nvPr/>
        </p:nvSpPr>
        <p:spPr bwMode="auto">
          <a:xfrm>
            <a:off x="2051720" y="243279"/>
            <a:ext cx="4648200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i="1" dirty="0">
                <a:latin typeface="Georgia" pitchFamily="18" charset="0"/>
              </a:rPr>
              <a:t>Этот очаровательный цветок, занесённый в Красную книгу Самарской области. Как он называется?</a:t>
            </a:r>
          </a:p>
        </p:txBody>
      </p:sp>
      <p:sp>
        <p:nvSpPr>
          <p:cNvPr id="2662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39750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3300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358188" y="214313"/>
            <a:ext cx="576262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33CC3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</a:p>
        </p:txBody>
      </p:sp>
      <p:sp>
        <p:nvSpPr>
          <p:cNvPr id="14" name="Прямоугольник 13">
            <a:hlinkClick r:id="" action="ppaction://noaction">
              <a:snd r:embed="rId3" name="push.wav"/>
            </a:hlinkClick>
          </p:cNvPr>
          <p:cNvSpPr/>
          <p:nvPr/>
        </p:nvSpPr>
        <p:spPr>
          <a:xfrm>
            <a:off x="0" y="2437615"/>
            <a:ext cx="4788024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Донник</a:t>
            </a:r>
          </a:p>
        </p:txBody>
      </p:sp>
      <p:sp>
        <p:nvSpPr>
          <p:cNvPr id="15" name="Прямоугольник 14">
            <a:hlinkClick r:id="" action="ppaction://noaction">
              <a:snd r:embed="rId3" name="push.wav"/>
            </a:hlinkClick>
          </p:cNvPr>
          <p:cNvSpPr/>
          <p:nvPr/>
        </p:nvSpPr>
        <p:spPr>
          <a:xfrm>
            <a:off x="0" y="3558966"/>
            <a:ext cx="4788024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Кипрей</a:t>
            </a:r>
          </a:p>
        </p:txBody>
      </p:sp>
      <p:sp>
        <p:nvSpPr>
          <p:cNvPr id="16" name="Прямоугольник 15">
            <a:hlinkClick r:id="" action="ppaction://hlinkshowjump?jump=nextslide">
              <a:snd r:embed="rId4" name="j0214098.wav"/>
            </a:hlinkClick>
          </p:cNvPr>
          <p:cNvSpPr/>
          <p:nvPr/>
        </p:nvSpPr>
        <p:spPr>
          <a:xfrm>
            <a:off x="0" y="4679165"/>
            <a:ext cx="4788024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Рябчик русский</a:t>
            </a:r>
          </a:p>
        </p:txBody>
      </p:sp>
      <p:pic>
        <p:nvPicPr>
          <p:cNvPr id="26639" name="Picture 1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9262" y="2437615"/>
            <a:ext cx="3669201" cy="2884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5B7715">
                      <a:alpha val="50000"/>
                    </a:srgb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39750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3300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358188" y="214313"/>
            <a:ext cx="576262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33CC3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</a:p>
        </p:txBody>
      </p:sp>
      <p:sp>
        <p:nvSpPr>
          <p:cNvPr id="16" name="Прямоугольник 15">
            <a:hlinkClick r:id="" action="ppaction://hlinkshowjump?jump=nextslide">
              <a:snd r:embed="rId3" name="j0214098.wav"/>
            </a:hlinkClick>
          </p:cNvPr>
          <p:cNvSpPr/>
          <p:nvPr/>
        </p:nvSpPr>
        <p:spPr>
          <a:xfrm>
            <a:off x="1331640" y="354804"/>
            <a:ext cx="607223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Рябчик русский</a:t>
            </a:r>
          </a:p>
        </p:txBody>
      </p:sp>
      <p:pic>
        <p:nvPicPr>
          <p:cNvPr id="27656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6975" y="1989138"/>
            <a:ext cx="3931862" cy="2952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5B7715">
                      <a:alpha val="50000"/>
                    </a:srgbClr>
                  </a:outerShdw>
                </a:effectLst>
              </a14:hiddenEffects>
            </a:ext>
          </a:extLst>
        </p:spPr>
      </p:pic>
      <p:sp>
        <p:nvSpPr>
          <p:cNvPr id="27657" name="Прямоугольник 1"/>
          <p:cNvSpPr>
            <a:spLocks noChangeArrowheads="1"/>
          </p:cNvSpPr>
          <p:nvPr/>
        </p:nvSpPr>
        <p:spPr bwMode="auto">
          <a:xfrm>
            <a:off x="233363" y="1238250"/>
            <a:ext cx="469900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i="1" dirty="0">
                <a:latin typeface="Georgia" pitchFamily="18" charset="0"/>
              </a:rPr>
              <a:t>Это луковичное многолетние растение. Зацветает в мае – на нем распускаются крупные цветки, которые похожи на колокольчики. Чтобы придать себе устойчивости под весом бутонов, он тонкими усиками цепляется за стебли соседних растений.</a:t>
            </a:r>
            <a:endParaRPr lang="ru-RU" altLang="ru-RU" sz="1800" dirty="0">
              <a:latin typeface="Arial" charset="0"/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6"/>
          <p:cNvSpPr txBox="1">
            <a:spLocks noChangeArrowheads="1"/>
          </p:cNvSpPr>
          <p:nvPr/>
        </p:nvSpPr>
        <p:spPr bwMode="auto">
          <a:xfrm>
            <a:off x="539552" y="1137620"/>
            <a:ext cx="7381875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000" b="1" i="1" dirty="0">
                <a:latin typeface="Georgia" pitchFamily="18" charset="0"/>
              </a:rPr>
              <a:t>Цветёт он майскою порой,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000" b="1" i="1" dirty="0">
                <a:latin typeface="Georgia" pitchFamily="18" charset="0"/>
              </a:rPr>
              <a:t>Его найдёшь в тени лесной: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000" b="1" i="1" dirty="0">
                <a:latin typeface="Georgia" pitchFamily="18" charset="0"/>
              </a:rPr>
              <a:t>На стебельке, как бусы в ряд,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000" b="1" i="1" dirty="0">
                <a:latin typeface="Georgia" pitchFamily="18" charset="0"/>
              </a:rPr>
              <a:t>Цветы душистые висят.</a:t>
            </a:r>
          </a:p>
        </p:txBody>
      </p:sp>
      <p:sp>
        <p:nvSpPr>
          <p:cNvPr id="28675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39750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3300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358214" y="214290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33CC3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</a:p>
        </p:txBody>
      </p:sp>
      <p:sp>
        <p:nvSpPr>
          <p:cNvPr id="13" name="Прямоугольник 12">
            <a:hlinkClick r:id="" action="ppaction://noaction">
              <a:snd r:embed="rId4" name="push.wav"/>
            </a:hlinkClick>
          </p:cNvPr>
          <p:cNvSpPr/>
          <p:nvPr/>
        </p:nvSpPr>
        <p:spPr>
          <a:xfrm>
            <a:off x="1643042" y="4572008"/>
            <a:ext cx="607223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Купена</a:t>
            </a:r>
          </a:p>
        </p:txBody>
      </p:sp>
      <p:sp>
        <p:nvSpPr>
          <p:cNvPr id="14" name="Прямоугольник 13">
            <a:hlinkClick r:id="" action="ppaction://noaction">
              <a:snd r:embed="rId4" name="push.wav"/>
            </a:hlinkClick>
          </p:cNvPr>
          <p:cNvSpPr/>
          <p:nvPr/>
        </p:nvSpPr>
        <p:spPr>
          <a:xfrm>
            <a:off x="1643042" y="5643578"/>
            <a:ext cx="607223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Колокольчик</a:t>
            </a:r>
          </a:p>
        </p:txBody>
      </p:sp>
      <p:sp>
        <p:nvSpPr>
          <p:cNvPr id="15" name="Прямоугольник 14">
            <a:hlinkClick r:id="" action="ppaction://hlinkshowjump?jump=nextslide">
              <a:snd r:embed="rId5" name="j0214098.wav"/>
            </a:hlinkClick>
          </p:cNvPr>
          <p:cNvSpPr/>
          <p:nvPr/>
        </p:nvSpPr>
        <p:spPr>
          <a:xfrm>
            <a:off x="1643042" y="3500438"/>
            <a:ext cx="607223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Ландыш</a:t>
            </a: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6"/>
          <p:cNvSpPr txBox="1">
            <a:spLocks noChangeArrowheads="1"/>
          </p:cNvSpPr>
          <p:nvPr/>
        </p:nvSpPr>
        <p:spPr bwMode="auto">
          <a:xfrm>
            <a:off x="179388" y="1245394"/>
            <a:ext cx="4897437" cy="424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i="1" dirty="0">
                <a:latin typeface="Georgia" pitchFamily="18" charset="0"/>
              </a:rPr>
              <a:t>Ландыш майский, занесенный в Красную книгу, известен как чрезвычайно популярный цветок, воспетый в песнях, сказаниях, легендах и мифах, издавна является символом весны и любви. Народная любовь привела к тому, что его популяции начали быстро исчезать</a:t>
            </a:r>
            <a:r>
              <a:rPr lang="ru-RU" altLang="ru-RU" sz="3000" b="1" i="1" dirty="0">
                <a:latin typeface="Georgia" pitchFamily="18" charset="0"/>
              </a:rPr>
              <a:t>.</a:t>
            </a:r>
          </a:p>
        </p:txBody>
      </p:sp>
      <p:sp>
        <p:nvSpPr>
          <p:cNvPr id="29699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39750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3300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358214" y="214290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33CC3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</a:p>
        </p:txBody>
      </p:sp>
      <p:sp>
        <p:nvSpPr>
          <p:cNvPr id="15" name="Прямоугольник 14">
            <a:hlinkClick r:id="" action="ppaction://hlinkshowjump?jump=nextslide">
              <a:snd r:embed="rId4" name="j0214098.wav"/>
            </a:hlinkClick>
          </p:cNvPr>
          <p:cNvSpPr/>
          <p:nvPr/>
        </p:nvSpPr>
        <p:spPr>
          <a:xfrm>
            <a:off x="1475656" y="465825"/>
            <a:ext cx="5688632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Ландыш</a:t>
            </a:r>
          </a:p>
        </p:txBody>
      </p:sp>
      <p:pic>
        <p:nvPicPr>
          <p:cNvPr id="29705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801"/>
          <a:stretch>
            <a:fillRect/>
          </a:stretch>
        </p:blipFill>
        <p:spPr bwMode="auto">
          <a:xfrm>
            <a:off x="5292724" y="1412776"/>
            <a:ext cx="3605213" cy="3846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5B7715">
                      <a:alpha val="50000"/>
                    </a:srgb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6"/>
          <p:cNvSpPr txBox="1">
            <a:spLocks noChangeArrowheads="1"/>
          </p:cNvSpPr>
          <p:nvPr/>
        </p:nvSpPr>
        <p:spPr bwMode="auto">
          <a:xfrm>
            <a:off x="842963" y="1268413"/>
            <a:ext cx="72564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000" b="1" i="1" dirty="0">
                <a:latin typeface="Georgia" pitchFamily="18" charset="0"/>
              </a:rPr>
              <a:t>Какое растение является ядовитым?</a:t>
            </a:r>
          </a:p>
        </p:txBody>
      </p:sp>
      <p:sp>
        <p:nvSpPr>
          <p:cNvPr id="30723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39750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3300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358214" y="214290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33CC3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</a:p>
        </p:txBody>
      </p:sp>
      <p:sp>
        <p:nvSpPr>
          <p:cNvPr id="13" name="Прямоугольник 12">
            <a:hlinkClick r:id="" action="ppaction://noaction">
              <a:snd r:embed="rId4" name="push.wav"/>
            </a:hlinkClick>
          </p:cNvPr>
          <p:cNvSpPr/>
          <p:nvPr/>
        </p:nvSpPr>
        <p:spPr>
          <a:xfrm>
            <a:off x="1714480" y="4293096"/>
            <a:ext cx="607223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в</a:t>
            </a: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асилёк  синий</a:t>
            </a:r>
            <a:endParaRPr lang="ru-RU" sz="3600" b="1" dirty="0">
              <a:solidFill>
                <a:srgbClr val="7030A0"/>
              </a:solidFill>
              <a:latin typeface="a_AlbionicExp" pitchFamily="34" charset="-52"/>
            </a:endParaRPr>
          </a:p>
        </p:txBody>
      </p:sp>
      <p:sp>
        <p:nvSpPr>
          <p:cNvPr id="15" name="Прямоугольник 14">
            <a:hlinkClick r:id="" action="ppaction://noaction">
              <a:snd r:embed="rId4" name="push.wav"/>
            </a:hlinkClick>
          </p:cNvPr>
          <p:cNvSpPr/>
          <p:nvPr/>
        </p:nvSpPr>
        <p:spPr>
          <a:xfrm>
            <a:off x="1714480" y="3212976"/>
            <a:ext cx="607223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зверобой</a:t>
            </a:r>
            <a:endParaRPr lang="ru-RU" sz="3600" b="1" dirty="0">
              <a:solidFill>
                <a:srgbClr val="7030A0"/>
              </a:solidFill>
              <a:latin typeface="a_AlbionicExp" pitchFamily="34" charset="-52"/>
            </a:endParaRPr>
          </a:p>
        </p:txBody>
      </p:sp>
      <p:sp>
        <p:nvSpPr>
          <p:cNvPr id="16" name="Прямоугольник 15">
            <a:hlinkClick r:id="" action="ppaction://hlinkshowjump?jump=nextslide">
              <a:snd r:embed="rId5" name="j0214098.wav"/>
            </a:hlinkClick>
          </p:cNvPr>
          <p:cNvSpPr/>
          <p:nvPr/>
        </p:nvSpPr>
        <p:spPr>
          <a:xfrm>
            <a:off x="1714480" y="5429246"/>
            <a:ext cx="607223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б</a:t>
            </a: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елена черная</a:t>
            </a:r>
            <a:endParaRPr lang="ru-RU" sz="3600" b="1" dirty="0">
              <a:solidFill>
                <a:srgbClr val="7030A0"/>
              </a:solidFill>
              <a:latin typeface="a_AlbionicExp" pitchFamily="34" charset="-52"/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6"/>
          <p:cNvSpPr txBox="1">
            <a:spLocks noChangeArrowheads="1"/>
          </p:cNvSpPr>
          <p:nvPr/>
        </p:nvSpPr>
        <p:spPr bwMode="auto">
          <a:xfrm>
            <a:off x="136274" y="1392896"/>
            <a:ext cx="5184775" cy="469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300" b="1" i="1" dirty="0">
                <a:latin typeface="Georgia" pitchFamily="18" charset="0"/>
              </a:rPr>
              <a:t>Белена растёт на пустырях, вдоль дорог, у жилья почти по всей стране. Это растение с неприятным запахом, высотой 20-60 см. Стебель прямой, толстый, ветвистый. Листья серовато-зелёные или тёмно-зелёные, продолговатые, с крупными зубчиками. Всё растение покрыто белыми мягкими и клейкими волосками.</a:t>
            </a:r>
          </a:p>
        </p:txBody>
      </p:sp>
      <p:sp>
        <p:nvSpPr>
          <p:cNvPr id="31747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39750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3300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358214" y="214290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33CC3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</a:p>
        </p:txBody>
      </p:sp>
      <p:sp>
        <p:nvSpPr>
          <p:cNvPr id="16" name="Прямоугольник 15">
            <a:hlinkClick r:id="" action="ppaction://hlinkshowjump?jump=nextslide">
              <a:snd r:embed="rId4" name="j0214098.wav"/>
            </a:hlinkClick>
          </p:cNvPr>
          <p:cNvSpPr/>
          <p:nvPr/>
        </p:nvSpPr>
        <p:spPr>
          <a:xfrm>
            <a:off x="1259632" y="675955"/>
            <a:ext cx="607223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белена чёрная </a:t>
            </a:r>
            <a:endParaRPr lang="ru-RU" sz="3600" b="1" dirty="0">
              <a:solidFill>
                <a:srgbClr val="7030A0"/>
              </a:solidFill>
              <a:latin typeface="a_AlbionicExp" pitchFamily="34" charset="-52"/>
            </a:endParaRPr>
          </a:p>
        </p:txBody>
      </p:sp>
      <p:pic>
        <p:nvPicPr>
          <p:cNvPr id="31753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4" y="2060574"/>
            <a:ext cx="3851275" cy="3353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5B7715">
                      <a:alpha val="50000"/>
                    </a:srgb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39750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00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32771" name="Text Box 5"/>
          <p:cNvSpPr txBox="1">
            <a:spLocks noChangeArrowheads="1"/>
          </p:cNvSpPr>
          <p:nvPr/>
        </p:nvSpPr>
        <p:spPr bwMode="auto">
          <a:xfrm>
            <a:off x="588184" y="0"/>
            <a:ext cx="7431088" cy="206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i="1" dirty="0">
                <a:latin typeface="Georgia" pitchFamily="18" charset="0"/>
              </a:rPr>
              <a:t> Какой зверь, ранее обитавший на территории Самарской Луки, был полностью истреблен к XX веку?</a:t>
            </a:r>
            <a:endParaRPr lang="ru-RU" altLang="ru-RU" sz="3000" b="1" i="1" dirty="0">
              <a:latin typeface="Georgia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358214" y="214290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</a:p>
        </p:txBody>
      </p:sp>
      <p:sp>
        <p:nvSpPr>
          <p:cNvPr id="14" name="Прямоугольник 13">
            <a:hlinkClick r:id="" action="ppaction://noaction">
              <a:snd r:embed="rId3" name="push.wav"/>
            </a:hlinkClick>
          </p:cNvPr>
          <p:cNvSpPr/>
          <p:nvPr/>
        </p:nvSpPr>
        <p:spPr>
          <a:xfrm>
            <a:off x="1785918" y="2924944"/>
            <a:ext cx="607223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волк</a:t>
            </a:r>
            <a:endParaRPr lang="ru-RU" sz="3600" b="1" dirty="0">
              <a:solidFill>
                <a:srgbClr val="7030A0"/>
              </a:solidFill>
              <a:latin typeface="a_AlbionicExp" pitchFamily="34" charset="-52"/>
            </a:endParaRPr>
          </a:p>
        </p:txBody>
      </p:sp>
      <p:sp>
        <p:nvSpPr>
          <p:cNvPr id="15" name="Прямоугольник 14">
            <a:hlinkClick r:id="" action="ppaction://noaction">
              <a:snd r:embed="rId3" name="push.wav"/>
            </a:hlinkClick>
          </p:cNvPr>
          <p:cNvSpPr/>
          <p:nvPr/>
        </p:nvSpPr>
        <p:spPr>
          <a:xfrm>
            <a:off x="1814518" y="5429246"/>
            <a:ext cx="607223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рысь</a:t>
            </a:r>
            <a:endParaRPr lang="ru-RU" sz="3600" b="1" dirty="0">
              <a:solidFill>
                <a:srgbClr val="7030A0"/>
              </a:solidFill>
              <a:latin typeface="a_AlbionicExp" pitchFamily="34" charset="-52"/>
            </a:endParaRPr>
          </a:p>
        </p:txBody>
      </p:sp>
      <p:sp>
        <p:nvSpPr>
          <p:cNvPr id="16" name="Прямоугольник 15">
            <a:hlinkClick r:id="" action="ppaction://hlinkshowjump?jump=nextslide">
              <a:snd r:embed="rId4" name="j0214098.wav"/>
            </a:hlinkClick>
          </p:cNvPr>
          <p:cNvSpPr/>
          <p:nvPr/>
        </p:nvSpPr>
        <p:spPr>
          <a:xfrm>
            <a:off x="1794194" y="4149080"/>
            <a:ext cx="607223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медведь</a:t>
            </a:r>
            <a:endParaRPr lang="ru-RU" sz="3600" b="1" dirty="0">
              <a:solidFill>
                <a:srgbClr val="7030A0"/>
              </a:solidFill>
              <a:latin typeface="a_AlbionicExp" pitchFamily="34" charset="-52"/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39750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00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33795" name="Text Box 5"/>
          <p:cNvSpPr txBox="1">
            <a:spLocks noChangeArrowheads="1"/>
          </p:cNvSpPr>
          <p:nvPr/>
        </p:nvSpPr>
        <p:spPr bwMode="auto">
          <a:xfrm>
            <a:off x="179388" y="1333501"/>
            <a:ext cx="5400675" cy="473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i="1" dirty="0">
                <a:latin typeface="Georgia" pitchFamily="18" charset="0"/>
              </a:rPr>
              <a:t>С территории Самарской Луки последние медведи исчезли в конце XIX — начале XX века. Виной тому была не только интенсивная охота, но и активное заселение этой территории, а также добыча полезных ископаемых и вырубка лесов</a:t>
            </a:r>
            <a:r>
              <a:rPr lang="ru-RU" altLang="ru-RU" sz="1800" b="1" i="1" dirty="0" smtClean="0">
                <a:latin typeface="Georgia" pitchFamily="18" charset="0"/>
              </a:rPr>
              <a:t>. Несколько </a:t>
            </a:r>
            <a:r>
              <a:rPr lang="ru-RU" altLang="ru-RU" sz="1800" b="1" i="1" dirty="0">
                <a:latin typeface="Georgia" pitchFamily="18" charset="0"/>
              </a:rPr>
              <a:t>лет назад руководство национального парка «Самарская Лука» рассматривало возможность возвращения медведей в свои прежние владения. Планировалось, что несколько особей будут «поселены» в закрытых для туристах территориях — </a:t>
            </a:r>
            <a:r>
              <a:rPr lang="ru-RU" altLang="ru-RU" sz="1800" b="1" i="1" dirty="0" err="1">
                <a:latin typeface="Georgia" pitchFamily="18" charset="0"/>
              </a:rPr>
              <a:t>шелехметском</a:t>
            </a:r>
            <a:r>
              <a:rPr lang="ru-RU" altLang="ru-RU" sz="1800" b="1" i="1" dirty="0">
                <a:latin typeface="Georgia" pitchFamily="18" charset="0"/>
              </a:rPr>
              <a:t> и </a:t>
            </a:r>
            <a:r>
              <a:rPr lang="ru-RU" altLang="ru-RU" sz="1800" b="1" i="1" dirty="0" err="1">
                <a:latin typeface="Georgia" pitchFamily="18" charset="0"/>
              </a:rPr>
              <a:t>чарокаевском</a:t>
            </a:r>
            <a:r>
              <a:rPr lang="ru-RU" altLang="ru-RU" sz="1800" b="1" i="1" dirty="0">
                <a:latin typeface="Georgia" pitchFamily="18" charset="0"/>
              </a:rPr>
              <a:t> лесах, однако это проект так и не был воплощен в реальность</a:t>
            </a:r>
            <a:r>
              <a:rPr lang="ru-RU" altLang="ru-RU" sz="3200" b="1" i="1" dirty="0">
                <a:latin typeface="Georgia" pitchFamily="18" charset="0"/>
              </a:rPr>
              <a:t>. </a:t>
            </a:r>
            <a:endParaRPr lang="ru-RU" altLang="ru-RU" sz="3000" b="1" i="1" dirty="0">
              <a:latin typeface="Georgia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358214" y="214290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</a:p>
        </p:txBody>
      </p:sp>
      <p:sp>
        <p:nvSpPr>
          <p:cNvPr id="16" name="Прямоугольник 15">
            <a:hlinkClick r:id="" action="ppaction://hlinkshowjump?jump=nextslide">
              <a:snd r:embed="rId3" name="j0214098.wav"/>
            </a:hlinkClick>
          </p:cNvPr>
          <p:cNvSpPr/>
          <p:nvPr/>
        </p:nvSpPr>
        <p:spPr>
          <a:xfrm>
            <a:off x="1331640" y="214290"/>
            <a:ext cx="607223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Медведь</a:t>
            </a:r>
            <a:endParaRPr lang="ru-RU" sz="3600" b="1" dirty="0">
              <a:solidFill>
                <a:srgbClr val="7030A0"/>
              </a:solidFill>
              <a:latin typeface="a_AlbionicExp" pitchFamily="34" charset="-52"/>
            </a:endParaRPr>
          </a:p>
        </p:txBody>
      </p:sp>
      <p:pic>
        <p:nvPicPr>
          <p:cNvPr id="33801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168"/>
          <a:stretch>
            <a:fillRect/>
          </a:stretch>
        </p:blipFill>
        <p:spPr bwMode="auto">
          <a:xfrm>
            <a:off x="5651500" y="1988840"/>
            <a:ext cx="3392846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5B7715">
                      <a:alpha val="50000"/>
                    </a:srgb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39750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00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358214" y="214290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</a:p>
        </p:txBody>
      </p:sp>
      <p:sp>
        <p:nvSpPr>
          <p:cNvPr id="34821" name="Прямоугольник 16"/>
          <p:cNvSpPr>
            <a:spLocks noChangeArrowheads="1"/>
          </p:cNvSpPr>
          <p:nvPr/>
        </p:nvSpPr>
        <p:spPr bwMode="auto">
          <a:xfrm>
            <a:off x="1714480" y="214290"/>
            <a:ext cx="5089767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i="1" dirty="0"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altLang="ru-RU" sz="2400" b="1" i="1" dirty="0">
                <a:latin typeface="Georgia" pitchFamily="18" charset="0"/>
              </a:rPr>
              <a:t>Древнейшее млекопитающее, сохранившееся только в нескольких местах нашей страны, в т. ч. в Самарской области? </a:t>
            </a:r>
          </a:p>
        </p:txBody>
      </p:sp>
      <p:sp>
        <p:nvSpPr>
          <p:cNvPr id="22" name="Прямоугольник 21">
            <a:hlinkClick r:id="" action="ppaction://noaction">
              <a:snd r:embed="rId3" name="push.wav"/>
            </a:hlinkClick>
          </p:cNvPr>
          <p:cNvSpPr/>
          <p:nvPr/>
        </p:nvSpPr>
        <p:spPr>
          <a:xfrm>
            <a:off x="29152" y="2853531"/>
            <a:ext cx="4614856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ехидна</a:t>
            </a:r>
            <a:endParaRPr lang="ru-RU" sz="3600" b="1" dirty="0">
              <a:solidFill>
                <a:srgbClr val="7030A0"/>
              </a:solidFill>
              <a:latin typeface="a_AlbionicExp" pitchFamily="34" charset="-52"/>
            </a:endParaRPr>
          </a:p>
        </p:txBody>
      </p:sp>
      <p:sp>
        <p:nvSpPr>
          <p:cNvPr id="23" name="Прямоугольник 22">
            <a:hlinkClick r:id="" action="ppaction://noaction">
              <a:snd r:embed="rId3" name="push.wav"/>
            </a:hlinkClick>
          </p:cNvPr>
          <p:cNvSpPr/>
          <p:nvPr/>
        </p:nvSpPr>
        <p:spPr>
          <a:xfrm>
            <a:off x="29152" y="3861048"/>
            <a:ext cx="4614856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слепыш</a:t>
            </a:r>
            <a:endParaRPr lang="ru-RU" sz="3600" b="1" dirty="0">
              <a:solidFill>
                <a:srgbClr val="7030A0"/>
              </a:solidFill>
              <a:latin typeface="a_AlbionicExp" pitchFamily="34" charset="-52"/>
            </a:endParaRPr>
          </a:p>
        </p:txBody>
      </p:sp>
      <p:sp>
        <p:nvSpPr>
          <p:cNvPr id="24" name="Прямоугольник 23">
            <a:hlinkClick r:id="" action="ppaction://hlinkshowjump?jump=nextslide">
              <a:snd r:embed="rId4" name="j0214098.wav"/>
            </a:hlinkClick>
          </p:cNvPr>
          <p:cNvSpPr/>
          <p:nvPr/>
        </p:nvSpPr>
        <p:spPr>
          <a:xfrm>
            <a:off x="29152" y="4941168"/>
            <a:ext cx="4614856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выхухоль</a:t>
            </a:r>
            <a:endParaRPr lang="ru-RU" sz="3600" b="1" dirty="0">
              <a:solidFill>
                <a:srgbClr val="7030A0"/>
              </a:solidFill>
              <a:latin typeface="a_AlbionicExp" pitchFamily="34" charset="-52"/>
            </a:endParaRPr>
          </a:p>
        </p:txBody>
      </p:sp>
      <p:pic>
        <p:nvPicPr>
          <p:cNvPr id="34831" name="Picture 2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0946" y="2853531"/>
            <a:ext cx="3836992" cy="287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5B7715">
                      <a:alpha val="50000"/>
                    </a:srgb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3" descr="C:\Documents and Settings\Елена\Мои документы\Мои рисунки\анимированные\знаки\c6aad6abc112aee1d382b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1989138"/>
            <a:ext cx="5715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AutoShape 2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6750" y="6072188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196" name="Text Box 5"/>
          <p:cNvSpPr txBox="1">
            <a:spLocks noChangeArrowheads="1"/>
          </p:cNvSpPr>
          <p:nvPr/>
        </p:nvSpPr>
        <p:spPr bwMode="auto">
          <a:xfrm>
            <a:off x="844550" y="1450181"/>
            <a:ext cx="731837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Tx/>
              <a:buSzTx/>
              <a:buFontTx/>
              <a:buNone/>
            </a:pPr>
            <a:r>
              <a:rPr lang="ru-RU" altLang="ru-RU" sz="3200" b="1" i="1" dirty="0">
                <a:latin typeface="Georgia" pitchFamily="18" charset="0"/>
              </a:rPr>
              <a:t>Как называется заповедник в Самарской области?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8358214" y="214290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CC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</a:p>
        </p:txBody>
      </p:sp>
      <p:sp>
        <p:nvSpPr>
          <p:cNvPr id="13" name="Прямоугольник 12">
            <a:hlinkClick r:id="" action="ppaction://noaction">
              <a:snd r:embed="rId6" name="push.wav"/>
            </a:hlinkClick>
          </p:cNvPr>
          <p:cNvSpPr/>
          <p:nvPr/>
        </p:nvSpPr>
        <p:spPr>
          <a:xfrm>
            <a:off x="1500166" y="2928934"/>
            <a:ext cx="6072230" cy="64294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err="1">
                <a:solidFill>
                  <a:srgbClr val="7030A0"/>
                </a:solidFill>
                <a:latin typeface="a_AlbionicExp" pitchFamily="34" charset="-52"/>
              </a:rPr>
              <a:t>Баргузинский</a:t>
            </a:r>
            <a:endParaRPr lang="ru-RU" sz="3600" b="1" dirty="0">
              <a:solidFill>
                <a:srgbClr val="7030A0"/>
              </a:solidFill>
              <a:latin typeface="a_AlbionicExp" pitchFamily="34" charset="-52"/>
            </a:endParaRPr>
          </a:p>
        </p:txBody>
      </p:sp>
      <p:sp>
        <p:nvSpPr>
          <p:cNvPr id="14" name="Прямоугольник 13">
            <a:hlinkClick r:id="rId7" action="ppaction://hlinksldjump">
              <a:snd r:embed="rId1" name="j0214098.wav"/>
            </a:hlinkClick>
          </p:cNvPr>
          <p:cNvSpPr/>
          <p:nvPr/>
        </p:nvSpPr>
        <p:spPr>
          <a:xfrm>
            <a:off x="1475634" y="5003811"/>
            <a:ext cx="6072230" cy="64294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Жигулёвский</a:t>
            </a:r>
          </a:p>
        </p:txBody>
      </p:sp>
      <p:sp>
        <p:nvSpPr>
          <p:cNvPr id="15" name="Прямоугольник 14">
            <a:hlinkClick r:id="" action="ppaction://noaction">
              <a:snd r:embed="rId6" name="push.wav"/>
            </a:hlinkClick>
          </p:cNvPr>
          <p:cNvSpPr/>
          <p:nvPr/>
        </p:nvSpPr>
        <p:spPr>
          <a:xfrm>
            <a:off x="1500166" y="3929066"/>
            <a:ext cx="6072230" cy="64294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Брянский лес</a:t>
            </a:r>
          </a:p>
        </p:txBody>
      </p:sp>
      <p:pic>
        <p:nvPicPr>
          <p:cNvPr id="16" name="j0213415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25" y="528637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39750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00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358214" y="214290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</a:p>
        </p:txBody>
      </p:sp>
      <p:sp>
        <p:nvSpPr>
          <p:cNvPr id="35845" name="Прямоугольник 16"/>
          <p:cNvSpPr>
            <a:spLocks noChangeArrowheads="1"/>
          </p:cNvSpPr>
          <p:nvPr/>
        </p:nvSpPr>
        <p:spPr bwMode="auto">
          <a:xfrm>
            <a:off x="250825" y="1600200"/>
            <a:ext cx="4500563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i="1" dirty="0">
                <a:latin typeface="Georgia" pitchFamily="18" charset="0"/>
              </a:rPr>
              <a:t>Русская выхухоль - современница мамонта. Животное из Красной книги Международного союза охраны природы. Нигде в мире, кроме как в нашей стране, это животное более не встречается. </a:t>
            </a:r>
          </a:p>
        </p:txBody>
      </p:sp>
      <p:sp>
        <p:nvSpPr>
          <p:cNvPr id="24" name="Прямоугольник 23">
            <a:hlinkClick r:id="" action="ppaction://hlinkshowjump?jump=nextslide">
              <a:snd r:embed="rId3" name="j0214098.wav"/>
            </a:hlinkClick>
          </p:cNvPr>
          <p:cNvSpPr/>
          <p:nvPr/>
        </p:nvSpPr>
        <p:spPr>
          <a:xfrm>
            <a:off x="1547664" y="730225"/>
            <a:ext cx="5496892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выхухоль</a:t>
            </a:r>
            <a:endParaRPr lang="ru-RU" sz="3600" b="1" dirty="0">
              <a:solidFill>
                <a:srgbClr val="7030A0"/>
              </a:solidFill>
              <a:latin typeface="a_AlbionicExp" pitchFamily="34" charset="-52"/>
            </a:endParaRPr>
          </a:p>
        </p:txBody>
      </p:sp>
      <p:pic>
        <p:nvPicPr>
          <p:cNvPr id="35849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799" y="1878012"/>
            <a:ext cx="3814233" cy="3138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5B7715">
                      <a:alpha val="50000"/>
                    </a:srgb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39750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00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358214" y="142852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</a:p>
        </p:txBody>
      </p:sp>
      <p:sp>
        <p:nvSpPr>
          <p:cNvPr id="36869" name="Прямоугольник 12"/>
          <p:cNvSpPr>
            <a:spLocks noChangeArrowheads="1"/>
          </p:cNvSpPr>
          <p:nvPr/>
        </p:nvSpPr>
        <p:spPr bwMode="auto">
          <a:xfrm>
            <a:off x="1187624" y="1268760"/>
            <a:ext cx="62865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i="1" dirty="0"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altLang="ru-RU" sz="3200" b="1" i="1" dirty="0">
                <a:latin typeface="Georgia" pitchFamily="18" charset="0"/>
              </a:rPr>
              <a:t>Какой вид ядовитых змей встречается в Самарской области?</a:t>
            </a:r>
          </a:p>
        </p:txBody>
      </p:sp>
      <p:sp>
        <p:nvSpPr>
          <p:cNvPr id="17" name="Прямоугольник 16">
            <a:hlinkClick r:id="" action="ppaction://noaction">
              <a:snd r:embed="rId3" name="push.wav"/>
            </a:hlinkClick>
          </p:cNvPr>
          <p:cNvSpPr/>
          <p:nvPr/>
        </p:nvSpPr>
        <p:spPr>
          <a:xfrm>
            <a:off x="1970055" y="4223729"/>
            <a:ext cx="607223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кобра</a:t>
            </a:r>
            <a:endParaRPr lang="ru-RU" sz="3600" b="1" dirty="0">
              <a:solidFill>
                <a:srgbClr val="7030A0"/>
              </a:solidFill>
              <a:latin typeface="a_AlbionicExp" pitchFamily="34" charset="-52"/>
            </a:endParaRPr>
          </a:p>
        </p:txBody>
      </p:sp>
      <p:sp>
        <p:nvSpPr>
          <p:cNvPr id="18" name="Прямоугольник 17">
            <a:hlinkClick r:id="" action="ppaction://noaction">
              <a:snd r:embed="rId3" name="push.wav"/>
            </a:hlinkClick>
          </p:cNvPr>
          <p:cNvSpPr/>
          <p:nvPr/>
        </p:nvSpPr>
        <p:spPr>
          <a:xfrm>
            <a:off x="1970055" y="5301208"/>
            <a:ext cx="607223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гюрза</a:t>
            </a:r>
            <a:endParaRPr lang="ru-RU" sz="3600" b="1" dirty="0">
              <a:solidFill>
                <a:srgbClr val="7030A0"/>
              </a:solidFill>
              <a:latin typeface="a_AlbionicExp" pitchFamily="34" charset="-52"/>
            </a:endParaRPr>
          </a:p>
        </p:txBody>
      </p:sp>
      <p:sp>
        <p:nvSpPr>
          <p:cNvPr id="19" name="Прямоугольник 18">
            <a:hlinkClick r:id="" action="ppaction://hlinkshowjump?jump=nextslide">
              <a:snd r:embed="rId4" name="applause.wav"/>
            </a:hlinkClick>
          </p:cNvPr>
          <p:cNvSpPr/>
          <p:nvPr/>
        </p:nvSpPr>
        <p:spPr>
          <a:xfrm>
            <a:off x="1979712" y="3140968"/>
            <a:ext cx="607223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гадюка</a:t>
            </a:r>
            <a:endParaRPr lang="ru-RU" sz="3600" b="1" dirty="0">
              <a:solidFill>
                <a:srgbClr val="7030A0"/>
              </a:solidFill>
              <a:latin typeface="a_AlbionicExp" pitchFamily="34" charset="-52"/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39750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00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358214" y="142852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</a:p>
        </p:txBody>
      </p:sp>
      <p:sp>
        <p:nvSpPr>
          <p:cNvPr id="37893" name="Прямоугольник 12"/>
          <p:cNvSpPr>
            <a:spLocks noChangeArrowheads="1"/>
          </p:cNvSpPr>
          <p:nvPr/>
        </p:nvSpPr>
        <p:spPr bwMode="auto">
          <a:xfrm>
            <a:off x="223838" y="1484784"/>
            <a:ext cx="4635500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b="1" i="1" dirty="0">
                <a:latin typeface="Georgia" pitchFamily="18" charset="0"/>
              </a:rPr>
              <a:t>В Самарской области обитает всего 6 видов змей: обыкновенный уж, водяной уж, обыкновенная медянка, узорчатый полоз, обыкновенная гадюка и степная гадюка. Ядовиты только два последних вида, но при этом гадюки имеют небольшие размеры (около 80 см) и неагрессивны. К тому же, все виды наших змей являются достаточно редкими и занесены в Красную книгу области.  </a:t>
            </a:r>
          </a:p>
        </p:txBody>
      </p:sp>
      <p:sp>
        <p:nvSpPr>
          <p:cNvPr id="19" name="Прямоугольник 18">
            <a:hlinkClick r:id="" action="ppaction://hlinkshowjump?jump=nextslide">
              <a:snd r:embed="rId3" name="j0214098.wav"/>
            </a:hlinkClick>
          </p:cNvPr>
          <p:cNvSpPr/>
          <p:nvPr/>
        </p:nvSpPr>
        <p:spPr>
          <a:xfrm>
            <a:off x="1835696" y="654566"/>
            <a:ext cx="4902349" cy="642942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гадюка</a:t>
            </a:r>
            <a:endParaRPr lang="ru-RU" sz="3600" b="1" dirty="0">
              <a:solidFill>
                <a:srgbClr val="7030A0"/>
              </a:solidFill>
              <a:latin typeface="a_AlbionicExp" pitchFamily="34" charset="-52"/>
            </a:endParaRPr>
          </a:p>
        </p:txBody>
      </p:sp>
      <p:pic>
        <p:nvPicPr>
          <p:cNvPr id="37897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7" y="1628800"/>
            <a:ext cx="4128393" cy="444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5B7715">
                      <a:alpha val="50000"/>
                    </a:srgb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39750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00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358214" y="142852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</a:p>
        </p:txBody>
      </p:sp>
      <p:sp>
        <p:nvSpPr>
          <p:cNvPr id="38917" name="Прямоугольник 13"/>
          <p:cNvSpPr>
            <a:spLocks noChangeArrowheads="1"/>
          </p:cNvSpPr>
          <p:nvPr/>
        </p:nvSpPr>
        <p:spPr bwMode="auto">
          <a:xfrm>
            <a:off x="971549" y="1096266"/>
            <a:ext cx="6500813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i="1" dirty="0">
                <a:latin typeface="Georgia" pitchFamily="18" charset="0"/>
              </a:rPr>
              <a:t>Какой зверёк Самарской области легко перелетает с дерева на дерево? </a:t>
            </a:r>
          </a:p>
        </p:txBody>
      </p:sp>
      <p:sp>
        <p:nvSpPr>
          <p:cNvPr id="16" name="Прямоугольник 15">
            <a:hlinkClick r:id="" action="ppaction://noaction">
              <a:snd r:embed="rId3" name="push.wav"/>
            </a:hlinkClick>
          </p:cNvPr>
          <p:cNvSpPr/>
          <p:nvPr/>
        </p:nvSpPr>
        <p:spPr>
          <a:xfrm>
            <a:off x="1701881" y="3140968"/>
            <a:ext cx="607223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лемуры</a:t>
            </a:r>
            <a:endParaRPr lang="ru-RU" sz="3600" b="1" dirty="0">
              <a:solidFill>
                <a:srgbClr val="7030A0"/>
              </a:solidFill>
              <a:latin typeface="a_AlbionicExp" pitchFamily="34" charset="-52"/>
            </a:endParaRPr>
          </a:p>
        </p:txBody>
      </p:sp>
      <p:sp>
        <p:nvSpPr>
          <p:cNvPr id="17" name="Прямоугольник 16">
            <a:hlinkClick r:id="" action="ppaction://noaction">
              <a:snd r:embed="rId3" name="push.wav"/>
            </a:hlinkClick>
          </p:cNvPr>
          <p:cNvSpPr/>
          <p:nvPr/>
        </p:nvSpPr>
        <p:spPr>
          <a:xfrm>
            <a:off x="1766899" y="5214950"/>
            <a:ext cx="607223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обезьяны</a:t>
            </a:r>
            <a:endParaRPr lang="ru-RU" sz="3600" b="1" dirty="0">
              <a:solidFill>
                <a:srgbClr val="7030A0"/>
              </a:solidFill>
              <a:latin typeface="a_AlbionicExp" pitchFamily="34" charset="-52"/>
            </a:endParaRPr>
          </a:p>
        </p:txBody>
      </p:sp>
      <p:sp>
        <p:nvSpPr>
          <p:cNvPr id="18" name="Прямоугольник 17">
            <a:hlinkClick r:id="" action="ppaction://hlinkshowjump?jump=nextslide">
              <a:snd r:embed="rId4" name="applause.wav"/>
            </a:hlinkClick>
          </p:cNvPr>
          <p:cNvSpPr/>
          <p:nvPr/>
        </p:nvSpPr>
        <p:spPr>
          <a:xfrm>
            <a:off x="1734528" y="4149080"/>
            <a:ext cx="607223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летяга</a:t>
            </a:r>
            <a:endParaRPr lang="ru-RU" sz="3600" b="1" dirty="0">
              <a:solidFill>
                <a:srgbClr val="7030A0"/>
              </a:solidFill>
              <a:latin typeface="a_AlbionicExp" pitchFamily="34" charset="-52"/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58188" y="6072188"/>
            <a:ext cx="539750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00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358214" y="142852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</a:p>
        </p:txBody>
      </p:sp>
      <p:sp>
        <p:nvSpPr>
          <p:cNvPr id="39941" name="Прямоугольник 13"/>
          <p:cNvSpPr>
            <a:spLocks noChangeArrowheads="1"/>
          </p:cNvSpPr>
          <p:nvPr/>
        </p:nvSpPr>
        <p:spPr bwMode="auto">
          <a:xfrm>
            <a:off x="0" y="1511300"/>
            <a:ext cx="5222875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i="1" dirty="0">
                <a:latin typeface="Georgia" pitchFamily="18" charset="0"/>
              </a:rPr>
              <a:t>Белка летяга внешне очень напоминает обыкновенную белку. Главная отличительная черта летяг это кожаная перепонка между передними и задними лапками. Она помогает совершать полеты, исполняя роль парашюта.</a:t>
            </a:r>
          </a:p>
        </p:txBody>
      </p:sp>
      <p:sp>
        <p:nvSpPr>
          <p:cNvPr id="18" name="Прямоугольник 17">
            <a:hlinkClick r:id="" action="ppaction://hlinkshowjump?jump=nextslide">
              <a:snd r:embed="rId3" name="j0214098.wav"/>
            </a:hlinkClick>
          </p:cNvPr>
          <p:cNvSpPr/>
          <p:nvPr/>
        </p:nvSpPr>
        <p:spPr>
          <a:xfrm>
            <a:off x="1475656" y="454496"/>
            <a:ext cx="607223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летяга</a:t>
            </a:r>
            <a:endParaRPr lang="ru-RU" sz="3600" b="1" dirty="0">
              <a:solidFill>
                <a:srgbClr val="7030A0"/>
              </a:solidFill>
              <a:latin typeface="a_AlbionicExp" pitchFamily="34" charset="-52"/>
            </a:endParaRPr>
          </a:p>
        </p:txBody>
      </p:sp>
      <p:pic>
        <p:nvPicPr>
          <p:cNvPr id="39945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3825" y="1700808"/>
            <a:ext cx="3909854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5B7715">
                      <a:alpha val="50000"/>
                    </a:srgb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3" descr="C:\Documents and Settings\Елена\Мои документы\Мои рисунки\анимированные\знаки\c6aad6abc112aee1d382b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989138"/>
            <a:ext cx="5715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AutoShape 2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6750" y="6072188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9220" name="Text Box 5"/>
          <p:cNvSpPr txBox="1">
            <a:spLocks noChangeArrowheads="1"/>
          </p:cNvSpPr>
          <p:nvPr/>
        </p:nvSpPr>
        <p:spPr bwMode="auto">
          <a:xfrm>
            <a:off x="1059656" y="136998"/>
            <a:ext cx="695325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Tx/>
              <a:buSzTx/>
              <a:buFontTx/>
              <a:buNone/>
            </a:pPr>
            <a:r>
              <a:rPr lang="ru-RU" altLang="ru-RU" sz="3200" b="1" i="1" dirty="0">
                <a:latin typeface="Georgia" pitchFamily="18" charset="0"/>
              </a:rPr>
              <a:t>Как называется заповедник в Самарской области?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8358214" y="214290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CC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500166" y="5000636"/>
            <a:ext cx="607223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0070C0"/>
                </a:solidFill>
                <a:latin typeface="a_AlbionicExp" pitchFamily="34" charset="-52"/>
              </a:rPr>
              <a:t>Жигулёвский</a:t>
            </a:r>
          </a:p>
        </p:txBody>
      </p:sp>
      <p:pic>
        <p:nvPicPr>
          <p:cNvPr id="9227" name="Picture 11" descr="https://im0-tub-ru.yandex.net/i?id=e8fe52309b1a8ef3108c34fcc88e9302-l&amp;n=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772816"/>
            <a:ext cx="5098275" cy="2867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6750" y="6072188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683568" y="1066182"/>
            <a:ext cx="724217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Tx/>
              <a:buSzTx/>
              <a:buFontTx/>
              <a:buNone/>
            </a:pPr>
            <a:r>
              <a:rPr lang="ru-RU" altLang="ru-RU" sz="3200" b="1" i="1" dirty="0">
                <a:latin typeface="Georgia" pitchFamily="18" charset="0"/>
              </a:rPr>
              <a:t>Назовите самую высокую вершину в Жигулёвских горах?</a:t>
            </a:r>
          </a:p>
        </p:txBody>
      </p:sp>
      <p:pic>
        <p:nvPicPr>
          <p:cNvPr id="10244" name="Picture 13" descr="C:\Documents and Settings\Елена\Мои документы\Мои рисунки\анимированные\знаки\c6aad6abc112aee1d382b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989138"/>
            <a:ext cx="5715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8358214" y="142852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CC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</a:p>
        </p:txBody>
      </p:sp>
      <p:sp>
        <p:nvSpPr>
          <p:cNvPr id="17" name="Прямоугольник 16">
            <a:hlinkClick r:id="" action="ppaction://noaction">
              <a:snd r:embed="rId4" name="push.wav"/>
            </a:hlinkClick>
          </p:cNvPr>
          <p:cNvSpPr/>
          <p:nvPr/>
        </p:nvSpPr>
        <p:spPr>
          <a:xfrm>
            <a:off x="1500166" y="3143248"/>
            <a:ext cx="607223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Гора Попова</a:t>
            </a:r>
          </a:p>
        </p:txBody>
      </p:sp>
      <p:sp>
        <p:nvSpPr>
          <p:cNvPr id="18" name="Прямоугольник 17">
            <a:hlinkClick r:id="" action="ppaction://noaction">
              <a:snd r:embed="rId4" name="push.wav"/>
            </a:hlinkClick>
          </p:cNvPr>
          <p:cNvSpPr/>
          <p:nvPr/>
        </p:nvSpPr>
        <p:spPr>
          <a:xfrm>
            <a:off x="1500166" y="4214818"/>
            <a:ext cx="607223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Гора Серная</a:t>
            </a:r>
          </a:p>
        </p:txBody>
      </p:sp>
      <p:sp>
        <p:nvSpPr>
          <p:cNvPr id="19" name="Прямоугольник 18">
            <a:hlinkClick r:id="" action="ppaction://hlinkshowjump?jump=nextslide">
              <a:snd r:embed="rId5" name="j0214098.wav"/>
            </a:hlinkClick>
          </p:cNvPr>
          <p:cNvSpPr/>
          <p:nvPr/>
        </p:nvSpPr>
        <p:spPr>
          <a:xfrm>
            <a:off x="1500166" y="5143512"/>
            <a:ext cx="607223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Гора Наблюдатель</a:t>
            </a: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6750" y="6072188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649817" y="1053455"/>
            <a:ext cx="724217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Tx/>
              <a:buSzTx/>
              <a:buFontTx/>
              <a:buNone/>
            </a:pPr>
            <a:r>
              <a:rPr lang="ru-RU" altLang="ru-RU" sz="3200" b="1" i="1" dirty="0">
                <a:latin typeface="Georgia" pitchFamily="18" charset="0"/>
              </a:rPr>
              <a:t>Назовите самую высокую вершину в Жигулёвских горах?</a:t>
            </a:r>
          </a:p>
        </p:txBody>
      </p:sp>
      <p:pic>
        <p:nvPicPr>
          <p:cNvPr id="11268" name="Picture 13" descr="C:\Documents and Settings\Елена\Мои документы\Мои рисунки\анимированные\знаки\c6aad6abc112aee1d382b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989138"/>
            <a:ext cx="5715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8358214" y="142852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CC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</a:p>
        </p:txBody>
      </p:sp>
      <p:sp>
        <p:nvSpPr>
          <p:cNvPr id="19" name="Прямоугольник 18">
            <a:hlinkClick r:id="" action="ppaction://noaction">
              <a:snd r:embed="rId4" name="j0214098.wav"/>
            </a:hlinkClick>
          </p:cNvPr>
          <p:cNvSpPr/>
          <p:nvPr/>
        </p:nvSpPr>
        <p:spPr>
          <a:xfrm>
            <a:off x="1500166" y="5143512"/>
            <a:ext cx="607223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0070C0"/>
                </a:solidFill>
                <a:latin typeface="a_AlbionicExp" pitchFamily="34" charset="-52"/>
              </a:rPr>
              <a:t>Гора Наблюдатель</a:t>
            </a:r>
          </a:p>
        </p:txBody>
      </p:sp>
      <p:pic>
        <p:nvPicPr>
          <p:cNvPr id="11274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897" y="2362200"/>
            <a:ext cx="5078338" cy="2808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accent1">
                      <a:gamma/>
                      <a:shade val="60000"/>
                      <a:invGamma/>
                      <a:alpha val="50000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3"/>
          <p:cNvSpPr txBox="1">
            <a:spLocks noChangeArrowheads="1"/>
          </p:cNvSpPr>
          <p:nvPr/>
        </p:nvSpPr>
        <p:spPr bwMode="auto">
          <a:xfrm>
            <a:off x="810234" y="1066182"/>
            <a:ext cx="723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Tx/>
              <a:buSzTx/>
              <a:buFontTx/>
              <a:buNone/>
            </a:pPr>
            <a:r>
              <a:rPr lang="ru-RU" altLang="ru-RU" sz="3200" b="1" i="1" dirty="0">
                <a:latin typeface="Georgia" pitchFamily="18" charset="0"/>
              </a:rPr>
              <a:t>В каком году был основан национальный парк «Самарская Лука»?</a:t>
            </a:r>
          </a:p>
        </p:txBody>
      </p:sp>
      <p:sp>
        <p:nvSpPr>
          <p:cNvPr id="12291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6750" y="6072188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pic>
        <p:nvPicPr>
          <p:cNvPr id="12292" name="Picture 13" descr="C:\Documents and Settings\Елена\Мои документы\Мои рисунки\анимированные\знаки\c6aad6abc112aee1d382b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989138"/>
            <a:ext cx="5715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8358214" y="142852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CC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</a:p>
        </p:txBody>
      </p:sp>
      <p:sp>
        <p:nvSpPr>
          <p:cNvPr id="13" name="Прямоугольник 12">
            <a:hlinkClick r:id="" action="ppaction://noaction">
              <a:snd r:embed="rId4" name="push.wav"/>
            </a:hlinkClick>
          </p:cNvPr>
          <p:cNvSpPr/>
          <p:nvPr/>
        </p:nvSpPr>
        <p:spPr>
          <a:xfrm>
            <a:off x="1500166" y="3643314"/>
            <a:ext cx="607223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2000</a:t>
            </a:r>
          </a:p>
        </p:txBody>
      </p:sp>
      <p:sp>
        <p:nvSpPr>
          <p:cNvPr id="14" name="Прямоугольник 13">
            <a:hlinkClick r:id="" action="ppaction://noaction">
              <a:snd r:embed="rId4" name="push.wav"/>
            </a:hlinkClick>
          </p:cNvPr>
          <p:cNvSpPr/>
          <p:nvPr/>
        </p:nvSpPr>
        <p:spPr>
          <a:xfrm>
            <a:off x="1500166" y="5572140"/>
            <a:ext cx="607223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1948</a:t>
            </a:r>
          </a:p>
        </p:txBody>
      </p:sp>
      <p:sp>
        <p:nvSpPr>
          <p:cNvPr id="16" name="Прямоугольник 15">
            <a:hlinkClick r:id="" action="ppaction://hlinkshowjump?jump=nextslide">
              <a:snd r:embed="rId5" name="j0214098.wav"/>
            </a:hlinkClick>
          </p:cNvPr>
          <p:cNvSpPr/>
          <p:nvPr/>
        </p:nvSpPr>
        <p:spPr>
          <a:xfrm>
            <a:off x="1500166" y="4643446"/>
            <a:ext cx="607223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latin typeface="a_AlbionicExp" pitchFamily="34" charset="-52"/>
              </a:rPr>
              <a:t>1984</a:t>
            </a: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3"/>
          <p:cNvSpPr txBox="1">
            <a:spLocks noChangeArrowheads="1"/>
          </p:cNvSpPr>
          <p:nvPr/>
        </p:nvSpPr>
        <p:spPr bwMode="auto">
          <a:xfrm>
            <a:off x="825500" y="165783"/>
            <a:ext cx="7239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Tx/>
              <a:buSzTx/>
              <a:buFontTx/>
              <a:buNone/>
            </a:pPr>
            <a:r>
              <a:rPr lang="ru-RU" altLang="ru-RU" sz="3200" b="1" i="1" dirty="0">
                <a:latin typeface="Georgia" pitchFamily="18" charset="0"/>
              </a:rPr>
              <a:t>В каком году был основан национальный парк «Самарская Лука»?</a:t>
            </a:r>
          </a:p>
        </p:txBody>
      </p:sp>
      <p:sp>
        <p:nvSpPr>
          <p:cNvPr id="13315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6750" y="6072188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pic>
        <p:nvPicPr>
          <p:cNvPr id="13316" name="Picture 13" descr="C:\Documents and Settings\Елена\Мои документы\Мои рисунки\анимированные\знаки\c6aad6abc112aee1d382b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989138"/>
            <a:ext cx="5715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8358214" y="142852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CC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</a:p>
        </p:txBody>
      </p:sp>
      <p:sp>
        <p:nvSpPr>
          <p:cNvPr id="16" name="Прямоугольник 15">
            <a:hlinkClick r:id="" action="ppaction://hlinkshowjump?jump=nextslide">
              <a:snd r:embed="rId4" name="j0214098.wav"/>
            </a:hlinkClick>
          </p:cNvPr>
          <p:cNvSpPr/>
          <p:nvPr/>
        </p:nvSpPr>
        <p:spPr>
          <a:xfrm>
            <a:off x="1500166" y="5429246"/>
            <a:ext cx="607223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0070C0"/>
                </a:solidFill>
                <a:latin typeface="a_AlbionicExp" pitchFamily="34" charset="-52"/>
              </a:rPr>
              <a:t>1984</a:t>
            </a:r>
          </a:p>
        </p:txBody>
      </p:sp>
      <p:pic>
        <p:nvPicPr>
          <p:cNvPr id="13322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989138"/>
            <a:ext cx="5616624" cy="3396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accent1">
                      <a:gamma/>
                      <a:shade val="60000"/>
                      <a:invGamma/>
                      <a:alpha val="50000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6750" y="6072188"/>
            <a:ext cx="541338" cy="539750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0066CC">
                  <a:alpha val="51999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4339" name="Text Box 2"/>
          <p:cNvSpPr txBox="1">
            <a:spLocks noChangeArrowheads="1"/>
          </p:cNvSpPr>
          <p:nvPr/>
        </p:nvSpPr>
        <p:spPr bwMode="auto">
          <a:xfrm>
            <a:off x="610685" y="1450181"/>
            <a:ext cx="75311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B77BB4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B77BB4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B77BB4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77BB4"/>
              </a:buClr>
              <a:buSzPct val="70000"/>
              <a:buFont typeface="Wingdings" pitchFamily="2" charset="2"/>
              <a:buChar char=""/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Tx/>
              <a:buSzTx/>
              <a:buFontTx/>
              <a:buNone/>
            </a:pPr>
            <a:r>
              <a:rPr lang="ru-RU" altLang="ru-RU" sz="3200" b="1" i="1" dirty="0">
                <a:latin typeface="Georgia" pitchFamily="18" charset="0"/>
              </a:rPr>
              <a:t>Символом национального парка Самарская Лука является</a:t>
            </a:r>
          </a:p>
        </p:txBody>
      </p:sp>
      <p:pic>
        <p:nvPicPr>
          <p:cNvPr id="14340" name="Picture 13" descr="C:\Documents and Settings\Елена\Мои документы\Мои рисунки\анимированные\знаки\c6aad6abc112aee1d382b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989138"/>
            <a:ext cx="5715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8358214" y="214290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CC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</a:p>
        </p:txBody>
      </p:sp>
      <p:pic>
        <p:nvPicPr>
          <p:cNvPr id="14343" name="Picture 11">
            <a:hlinkClick r:id="" action="ppaction://hlinkshowjump?jump=nextslide">
              <a:snd r:embed="rId5" name="applause.wav"/>
            </a:hlinkClick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9313" y="3644900"/>
            <a:ext cx="2295525" cy="153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708688">
                      <a:alpha val="50000"/>
                    </a:srgbClr>
                  </a:outerShdw>
                </a:effectLst>
              </a14:hiddenEffects>
            </a:ext>
          </a:extLst>
        </p:spPr>
      </p:pic>
      <p:pic>
        <p:nvPicPr>
          <p:cNvPr id="14344" name="Picture 12">
            <a:hlinkClick r:id="" action="ppaction://noaction">
              <a:snd r:embed="rId7" name="push.wav"/>
            </a:hlinkClick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3611563"/>
            <a:ext cx="2128838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708688">
                      <a:alpha val="50000"/>
                    </a:srgbClr>
                  </a:outerShdw>
                </a:effectLst>
              </a14:hiddenEffects>
            </a:ext>
          </a:extLst>
        </p:spPr>
      </p:pic>
      <p:pic>
        <p:nvPicPr>
          <p:cNvPr id="14345" name="Picture 13">
            <a:hlinkClick r:id="" action="ppaction://noaction">
              <a:snd r:embed="rId7" name="push.wav"/>
            </a:hlinkClick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3150" y="3644900"/>
            <a:ext cx="2403475" cy="150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708688">
                      <a:alpha val="50000"/>
                    </a:srgb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2766</TotalTime>
  <Words>853</Words>
  <Application>Microsoft Office PowerPoint</Application>
  <PresentationFormat>Экран (4:3)</PresentationFormat>
  <Paragraphs>160</Paragraphs>
  <Slides>34</Slides>
  <Notes>10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2" baseType="lpstr">
      <vt:lpstr>Arial</vt:lpstr>
      <vt:lpstr>Trebuchet MS</vt:lpstr>
      <vt:lpstr>Wingdings 2</vt:lpstr>
      <vt:lpstr>Wingdings</vt:lpstr>
      <vt:lpstr>Times New Roman</vt:lpstr>
      <vt:lpstr>Georgia</vt:lpstr>
      <vt:lpstr>a_AlbionicExp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Лицей №21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123</cp:lastModifiedBy>
  <cp:revision>167</cp:revision>
  <dcterms:created xsi:type="dcterms:W3CDTF">2008-11-04T10:24:53Z</dcterms:created>
  <dcterms:modified xsi:type="dcterms:W3CDTF">2021-10-19T09:56:26Z</dcterms:modified>
</cp:coreProperties>
</file>