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notesMasterIdLst>
    <p:notesMasterId r:id="rId16"/>
  </p:notesMasterIdLst>
  <p:sldIdLst>
    <p:sldId id="256" r:id="rId2"/>
    <p:sldId id="318" r:id="rId3"/>
    <p:sldId id="257" r:id="rId4"/>
    <p:sldId id="300" r:id="rId5"/>
    <p:sldId id="317" r:id="rId6"/>
    <p:sldId id="315" r:id="rId7"/>
    <p:sldId id="259" r:id="rId8"/>
    <p:sldId id="307" r:id="rId9"/>
    <p:sldId id="309" r:id="rId10"/>
    <p:sldId id="310" r:id="rId11"/>
    <p:sldId id="312" r:id="rId12"/>
    <p:sldId id="302" r:id="rId13"/>
    <p:sldId id="279" r:id="rId14"/>
    <p:sldId id="277" r:id="rId15"/>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832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037"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F2B13E-CEF3-41C8-B8BA-D62FE5F4CDF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77418CF9-D62A-4C4C-9952-F4FAC8E16616}">
      <dgm:prSet phldrT="[Текст]" custT="1"/>
      <dgm:spPr>
        <a:solidFill>
          <a:srgbClr val="92D050"/>
        </a:solidFill>
      </dgm:spPr>
      <dgm:t>
        <a:bodyPr/>
        <a:lstStyle/>
        <a:p>
          <a:r>
            <a:rPr lang="ru-RU" sz="2800" dirty="0" smtClean="0">
              <a:solidFill>
                <a:schemeClr val="tx1"/>
              </a:solidFill>
              <a:latin typeface="Times New Roman" pitchFamily="18" charset="0"/>
              <a:cs typeface="Times New Roman" pitchFamily="18" charset="0"/>
            </a:rPr>
            <a:t>удовлетворение  запросов  родителей и интересов детей</a:t>
          </a:r>
          <a:endParaRPr lang="ru-RU" sz="2800" dirty="0">
            <a:solidFill>
              <a:schemeClr val="tx1"/>
            </a:solidFill>
            <a:latin typeface="Times New Roman" pitchFamily="18" charset="0"/>
            <a:cs typeface="Times New Roman" pitchFamily="18" charset="0"/>
          </a:endParaRPr>
        </a:p>
      </dgm:t>
    </dgm:pt>
    <dgm:pt modelId="{2E6F27AD-3D35-401D-97B1-0955CB73EBD5}" type="parTrans" cxnId="{7E60A1DF-0D33-4F59-BE6B-228588D1FD1F}">
      <dgm:prSet/>
      <dgm:spPr/>
      <dgm:t>
        <a:bodyPr/>
        <a:lstStyle/>
        <a:p>
          <a:endParaRPr lang="ru-RU"/>
        </a:p>
      </dgm:t>
    </dgm:pt>
    <dgm:pt modelId="{1F209991-A74B-4AD6-BCCF-9475C52F9E12}" type="sibTrans" cxnId="{7E60A1DF-0D33-4F59-BE6B-228588D1FD1F}">
      <dgm:prSet/>
      <dgm:spPr/>
      <dgm:t>
        <a:bodyPr/>
        <a:lstStyle/>
        <a:p>
          <a:endParaRPr lang="ru-RU"/>
        </a:p>
      </dgm:t>
    </dgm:pt>
    <dgm:pt modelId="{9E80B116-76DB-4FB2-A24E-F424A0AB6878}">
      <dgm:prSet custT="1"/>
      <dgm:spPr>
        <a:solidFill>
          <a:srgbClr val="FFC000"/>
        </a:solidFill>
      </dgm:spPr>
      <dgm:t>
        <a:bodyPr/>
        <a:lstStyle/>
        <a:p>
          <a:r>
            <a:rPr lang="ru-RU" sz="2800" dirty="0" smtClean="0">
              <a:solidFill>
                <a:schemeClr val="tx1"/>
              </a:solidFill>
              <a:latin typeface="Times New Roman" pitchFamily="18" charset="0"/>
              <a:cs typeface="Times New Roman" pitchFamily="18" charset="0"/>
            </a:rPr>
            <a:t>высокое </a:t>
          </a:r>
          <a:r>
            <a:rPr lang="ru-RU" sz="2800" b="0" dirty="0" smtClean="0">
              <a:solidFill>
                <a:schemeClr val="tx1"/>
              </a:solidFill>
              <a:latin typeface="Times New Roman" pitchFamily="18" charset="0"/>
              <a:cs typeface="Times New Roman" pitchFamily="18" charset="0"/>
            </a:rPr>
            <a:t>качество</a:t>
          </a:r>
          <a:r>
            <a:rPr lang="ru-RU" sz="2800" dirty="0" smtClean="0">
              <a:solidFill>
                <a:schemeClr val="tx1"/>
              </a:solidFill>
              <a:latin typeface="Times New Roman" pitchFamily="18" charset="0"/>
              <a:cs typeface="Times New Roman" pitchFamily="18" charset="0"/>
            </a:rPr>
            <a:t> образования дошкольников </a:t>
          </a:r>
          <a:endParaRPr lang="ru-RU" sz="2800" dirty="0">
            <a:solidFill>
              <a:schemeClr val="tx1"/>
            </a:solidFill>
            <a:latin typeface="Times New Roman" pitchFamily="18" charset="0"/>
            <a:cs typeface="Times New Roman" pitchFamily="18" charset="0"/>
          </a:endParaRPr>
        </a:p>
      </dgm:t>
    </dgm:pt>
    <dgm:pt modelId="{B007B595-7036-4D6F-A4B7-21F4A8AAC44D}" type="parTrans" cxnId="{6635AB3D-ED3A-4E9D-9975-AB6F99D91D55}">
      <dgm:prSet/>
      <dgm:spPr/>
      <dgm:t>
        <a:bodyPr/>
        <a:lstStyle/>
        <a:p>
          <a:endParaRPr lang="ru-RU"/>
        </a:p>
      </dgm:t>
    </dgm:pt>
    <dgm:pt modelId="{5FF949BA-F94C-410E-87E0-714F6E31DE45}" type="sibTrans" cxnId="{6635AB3D-ED3A-4E9D-9975-AB6F99D91D55}">
      <dgm:prSet/>
      <dgm:spPr/>
      <dgm:t>
        <a:bodyPr/>
        <a:lstStyle/>
        <a:p>
          <a:endParaRPr lang="ru-RU"/>
        </a:p>
      </dgm:t>
    </dgm:pt>
    <dgm:pt modelId="{F5C5C9CF-D5B0-4776-8AD5-6B0B6FA42F34}">
      <dgm:prSet custT="1"/>
      <dgm:spPr>
        <a:solidFill>
          <a:srgbClr val="00B0F0"/>
        </a:solidFill>
      </dgm:spPr>
      <dgm:t>
        <a:bodyPr/>
        <a:lstStyle/>
        <a:p>
          <a:r>
            <a:rPr lang="ru-RU" sz="2800" dirty="0" smtClean="0">
              <a:solidFill>
                <a:schemeClr val="tx1"/>
              </a:solidFill>
              <a:latin typeface="Times New Roman" pitchFamily="18" charset="0"/>
              <a:cs typeface="Times New Roman" pitchFamily="18" charset="0"/>
            </a:rPr>
            <a:t>создание  для ребенка единого  образовательного  пространства</a:t>
          </a:r>
          <a:endParaRPr lang="ru-RU" sz="2800" dirty="0">
            <a:solidFill>
              <a:schemeClr val="tx1"/>
            </a:solidFill>
            <a:latin typeface="Times New Roman" pitchFamily="18" charset="0"/>
            <a:cs typeface="Times New Roman" pitchFamily="18" charset="0"/>
          </a:endParaRPr>
        </a:p>
      </dgm:t>
    </dgm:pt>
    <dgm:pt modelId="{0C32E2DD-2545-4C02-A3FC-3503E3B99D6B}" type="parTrans" cxnId="{463FE75F-7C1C-4841-93BC-1749B0D8333B}">
      <dgm:prSet/>
      <dgm:spPr/>
      <dgm:t>
        <a:bodyPr/>
        <a:lstStyle/>
        <a:p>
          <a:endParaRPr lang="ru-RU"/>
        </a:p>
      </dgm:t>
    </dgm:pt>
    <dgm:pt modelId="{930333A6-1284-486A-9758-E3272FA4F5B8}" type="sibTrans" cxnId="{463FE75F-7C1C-4841-93BC-1749B0D8333B}">
      <dgm:prSet/>
      <dgm:spPr/>
      <dgm:t>
        <a:bodyPr/>
        <a:lstStyle/>
        <a:p>
          <a:endParaRPr lang="ru-RU"/>
        </a:p>
      </dgm:t>
    </dgm:pt>
    <dgm:pt modelId="{00C5C80A-C66F-490D-9D13-B9378A703C43}" type="pres">
      <dgm:prSet presAssocID="{68F2B13E-CEF3-41C8-B8BA-D62FE5F4CDF6}" presName="linear" presStyleCnt="0">
        <dgm:presLayoutVars>
          <dgm:dir/>
          <dgm:animLvl val="lvl"/>
          <dgm:resizeHandles val="exact"/>
        </dgm:presLayoutVars>
      </dgm:prSet>
      <dgm:spPr/>
      <dgm:t>
        <a:bodyPr/>
        <a:lstStyle/>
        <a:p>
          <a:endParaRPr lang="ru-RU"/>
        </a:p>
      </dgm:t>
    </dgm:pt>
    <dgm:pt modelId="{2238B494-C35C-4084-B96B-E05EB4935C17}" type="pres">
      <dgm:prSet presAssocID="{9E80B116-76DB-4FB2-A24E-F424A0AB6878}" presName="parentLin" presStyleCnt="0"/>
      <dgm:spPr/>
    </dgm:pt>
    <dgm:pt modelId="{97E45E06-7633-48B2-9144-2CB9C8A3C10C}" type="pres">
      <dgm:prSet presAssocID="{9E80B116-76DB-4FB2-A24E-F424A0AB6878}" presName="parentLeftMargin" presStyleLbl="node1" presStyleIdx="0" presStyleCnt="3"/>
      <dgm:spPr/>
      <dgm:t>
        <a:bodyPr/>
        <a:lstStyle/>
        <a:p>
          <a:endParaRPr lang="ru-RU"/>
        </a:p>
      </dgm:t>
    </dgm:pt>
    <dgm:pt modelId="{F0BC1CEC-8F0C-4797-9177-0CA9144D8D71}" type="pres">
      <dgm:prSet presAssocID="{9E80B116-76DB-4FB2-A24E-F424A0AB6878}" presName="parentText" presStyleLbl="node1" presStyleIdx="0" presStyleCnt="3" custScaleX="100942" custScaleY="513008" custLinFactNeighborX="-62580" custLinFactNeighborY="10798">
        <dgm:presLayoutVars>
          <dgm:chMax val="0"/>
          <dgm:bulletEnabled val="1"/>
        </dgm:presLayoutVars>
      </dgm:prSet>
      <dgm:spPr/>
      <dgm:t>
        <a:bodyPr/>
        <a:lstStyle/>
        <a:p>
          <a:endParaRPr lang="ru-RU"/>
        </a:p>
      </dgm:t>
    </dgm:pt>
    <dgm:pt modelId="{733C0D87-1B4E-4230-87F6-20E0F20E992A}" type="pres">
      <dgm:prSet presAssocID="{9E80B116-76DB-4FB2-A24E-F424A0AB6878}" presName="negativeSpace" presStyleCnt="0"/>
      <dgm:spPr/>
    </dgm:pt>
    <dgm:pt modelId="{BF5D15FE-8424-4B15-851A-32EEA25D0046}" type="pres">
      <dgm:prSet presAssocID="{9E80B116-76DB-4FB2-A24E-F424A0AB6878}" presName="childText" presStyleLbl="conFgAcc1" presStyleIdx="0" presStyleCnt="3" custScaleX="100000" custScaleY="436666" custLinFactY="-287827" custLinFactNeighborY="-300000">
        <dgm:presLayoutVars>
          <dgm:bulletEnabled val="1"/>
        </dgm:presLayoutVars>
      </dgm:prSet>
      <dgm:spPr>
        <a:solidFill>
          <a:srgbClr val="FFFF00">
            <a:alpha val="90000"/>
          </a:srgbClr>
        </a:solidFill>
      </dgm:spPr>
    </dgm:pt>
    <dgm:pt modelId="{3E9E7BEB-8949-4131-B62C-CFD8FB7294A8}" type="pres">
      <dgm:prSet presAssocID="{5FF949BA-F94C-410E-87E0-714F6E31DE45}" presName="spaceBetweenRectangles" presStyleCnt="0"/>
      <dgm:spPr/>
    </dgm:pt>
    <dgm:pt modelId="{491F9B66-3DD4-4420-BE52-158BE0096C15}" type="pres">
      <dgm:prSet presAssocID="{77418CF9-D62A-4C4C-9952-F4FAC8E16616}" presName="parentLin" presStyleCnt="0"/>
      <dgm:spPr/>
    </dgm:pt>
    <dgm:pt modelId="{9106E787-A700-40FA-B88D-701B4E6A3C1C}" type="pres">
      <dgm:prSet presAssocID="{77418CF9-D62A-4C4C-9952-F4FAC8E16616}" presName="parentLeftMargin" presStyleLbl="node1" presStyleIdx="0" presStyleCnt="3"/>
      <dgm:spPr/>
      <dgm:t>
        <a:bodyPr/>
        <a:lstStyle/>
        <a:p>
          <a:endParaRPr lang="ru-RU"/>
        </a:p>
      </dgm:t>
    </dgm:pt>
    <dgm:pt modelId="{C8CCD94F-FE17-4E63-9EE1-7015FA5A570B}" type="pres">
      <dgm:prSet presAssocID="{77418CF9-D62A-4C4C-9952-F4FAC8E16616}" presName="parentText" presStyleLbl="node1" presStyleIdx="1" presStyleCnt="3" custScaleY="456725" custLinFactY="-20502" custLinFactNeighborX="-62580" custLinFactNeighborY="-100000">
        <dgm:presLayoutVars>
          <dgm:chMax val="0"/>
          <dgm:bulletEnabled val="1"/>
        </dgm:presLayoutVars>
      </dgm:prSet>
      <dgm:spPr/>
      <dgm:t>
        <a:bodyPr/>
        <a:lstStyle/>
        <a:p>
          <a:endParaRPr lang="ru-RU"/>
        </a:p>
      </dgm:t>
    </dgm:pt>
    <dgm:pt modelId="{E79BFCD9-F938-46CE-9277-510CA782E70E}" type="pres">
      <dgm:prSet presAssocID="{77418CF9-D62A-4C4C-9952-F4FAC8E16616}" presName="negativeSpace" presStyleCnt="0"/>
      <dgm:spPr/>
    </dgm:pt>
    <dgm:pt modelId="{BA148343-CB9E-4DC0-9D8C-AEF51E7E7EE2}" type="pres">
      <dgm:prSet presAssocID="{77418CF9-D62A-4C4C-9952-F4FAC8E16616}" presName="childText" presStyleLbl="conFgAcc1" presStyleIdx="1" presStyleCnt="3" custScaleY="454364" custLinFactY="-354276" custLinFactNeighborX="-1099" custLinFactNeighborY="-400000">
        <dgm:presLayoutVars>
          <dgm:bulletEnabled val="1"/>
        </dgm:presLayoutVars>
      </dgm:prSet>
      <dgm:spPr>
        <a:solidFill>
          <a:srgbClr val="FFFF00">
            <a:alpha val="90000"/>
          </a:srgbClr>
        </a:solidFill>
      </dgm:spPr>
      <dgm:t>
        <a:bodyPr/>
        <a:lstStyle/>
        <a:p>
          <a:endParaRPr lang="ru-RU"/>
        </a:p>
      </dgm:t>
    </dgm:pt>
    <dgm:pt modelId="{FF13D960-8129-4560-BDC9-5E346F5D774B}" type="pres">
      <dgm:prSet presAssocID="{1F209991-A74B-4AD6-BCCF-9475C52F9E12}" presName="spaceBetweenRectangles" presStyleCnt="0"/>
      <dgm:spPr/>
    </dgm:pt>
    <dgm:pt modelId="{11DBB4DC-B737-464A-84EE-48D473239D45}" type="pres">
      <dgm:prSet presAssocID="{F5C5C9CF-D5B0-4776-8AD5-6B0B6FA42F34}" presName="parentLin" presStyleCnt="0"/>
      <dgm:spPr/>
    </dgm:pt>
    <dgm:pt modelId="{07BAA2AF-CA10-41DF-B6E8-3EA5090E7FDA}" type="pres">
      <dgm:prSet presAssocID="{F5C5C9CF-D5B0-4776-8AD5-6B0B6FA42F34}" presName="parentLeftMargin" presStyleLbl="node1" presStyleIdx="1" presStyleCnt="3"/>
      <dgm:spPr/>
      <dgm:t>
        <a:bodyPr/>
        <a:lstStyle/>
        <a:p>
          <a:endParaRPr lang="ru-RU"/>
        </a:p>
      </dgm:t>
    </dgm:pt>
    <dgm:pt modelId="{FF5BFD87-A974-42E4-A337-F4CB9DD489AC}" type="pres">
      <dgm:prSet presAssocID="{F5C5C9CF-D5B0-4776-8AD5-6B0B6FA42F34}" presName="parentText" presStyleLbl="node1" presStyleIdx="2" presStyleCnt="3" custScaleY="738609" custLinFactNeighborX="-43870" custLinFactNeighborY="-55749">
        <dgm:presLayoutVars>
          <dgm:chMax val="0"/>
          <dgm:bulletEnabled val="1"/>
        </dgm:presLayoutVars>
      </dgm:prSet>
      <dgm:spPr/>
      <dgm:t>
        <a:bodyPr/>
        <a:lstStyle/>
        <a:p>
          <a:endParaRPr lang="ru-RU"/>
        </a:p>
      </dgm:t>
    </dgm:pt>
    <dgm:pt modelId="{A639AB77-9AC0-4025-8090-84FE5230BEF4}" type="pres">
      <dgm:prSet presAssocID="{F5C5C9CF-D5B0-4776-8AD5-6B0B6FA42F34}" presName="negativeSpace" presStyleCnt="0"/>
      <dgm:spPr/>
    </dgm:pt>
    <dgm:pt modelId="{FDC8F57F-9D86-4A1E-BA02-70B9F5EF6F88}" type="pres">
      <dgm:prSet presAssocID="{F5C5C9CF-D5B0-4776-8AD5-6B0B6FA42F34}" presName="childText" presStyleLbl="conFgAcc1" presStyleIdx="2" presStyleCnt="3" custScaleY="773544" custLinFactY="-362311" custLinFactNeighborY="-400000">
        <dgm:presLayoutVars>
          <dgm:bulletEnabled val="1"/>
        </dgm:presLayoutVars>
      </dgm:prSet>
      <dgm:spPr>
        <a:solidFill>
          <a:srgbClr val="FFFF00">
            <a:alpha val="90000"/>
          </a:srgbClr>
        </a:solidFill>
      </dgm:spPr>
    </dgm:pt>
  </dgm:ptLst>
  <dgm:cxnLst>
    <dgm:cxn modelId="{B16CD24D-614C-4F03-B091-467619AEB45E}" type="presOf" srcId="{F5C5C9CF-D5B0-4776-8AD5-6B0B6FA42F34}" destId="{FF5BFD87-A974-42E4-A337-F4CB9DD489AC}" srcOrd="1" destOrd="0" presId="urn:microsoft.com/office/officeart/2005/8/layout/list1"/>
    <dgm:cxn modelId="{7E60A1DF-0D33-4F59-BE6B-228588D1FD1F}" srcId="{68F2B13E-CEF3-41C8-B8BA-D62FE5F4CDF6}" destId="{77418CF9-D62A-4C4C-9952-F4FAC8E16616}" srcOrd="1" destOrd="0" parTransId="{2E6F27AD-3D35-401D-97B1-0955CB73EBD5}" sibTransId="{1F209991-A74B-4AD6-BCCF-9475C52F9E12}"/>
    <dgm:cxn modelId="{75117BDD-CA65-44DC-A426-7B02F7605627}" type="presOf" srcId="{77418CF9-D62A-4C4C-9952-F4FAC8E16616}" destId="{9106E787-A700-40FA-B88D-701B4E6A3C1C}" srcOrd="0" destOrd="0" presId="urn:microsoft.com/office/officeart/2005/8/layout/list1"/>
    <dgm:cxn modelId="{463FE75F-7C1C-4841-93BC-1749B0D8333B}" srcId="{68F2B13E-CEF3-41C8-B8BA-D62FE5F4CDF6}" destId="{F5C5C9CF-D5B0-4776-8AD5-6B0B6FA42F34}" srcOrd="2" destOrd="0" parTransId="{0C32E2DD-2545-4C02-A3FC-3503E3B99D6B}" sibTransId="{930333A6-1284-486A-9758-E3272FA4F5B8}"/>
    <dgm:cxn modelId="{6635AB3D-ED3A-4E9D-9975-AB6F99D91D55}" srcId="{68F2B13E-CEF3-41C8-B8BA-D62FE5F4CDF6}" destId="{9E80B116-76DB-4FB2-A24E-F424A0AB6878}" srcOrd="0" destOrd="0" parTransId="{B007B595-7036-4D6F-A4B7-21F4A8AAC44D}" sibTransId="{5FF949BA-F94C-410E-87E0-714F6E31DE45}"/>
    <dgm:cxn modelId="{E0CD3CFE-9D90-498C-B3DA-D91F4D1BE109}" type="presOf" srcId="{68F2B13E-CEF3-41C8-B8BA-D62FE5F4CDF6}" destId="{00C5C80A-C66F-490D-9D13-B9378A703C43}" srcOrd="0" destOrd="0" presId="urn:microsoft.com/office/officeart/2005/8/layout/list1"/>
    <dgm:cxn modelId="{94B4B11C-FAA3-40E2-A3BD-CA6D1E9B09D1}" type="presOf" srcId="{9E80B116-76DB-4FB2-A24E-F424A0AB6878}" destId="{F0BC1CEC-8F0C-4797-9177-0CA9144D8D71}" srcOrd="1" destOrd="0" presId="urn:microsoft.com/office/officeart/2005/8/layout/list1"/>
    <dgm:cxn modelId="{A9057991-A1C7-427A-BCFA-DB37FA064F3B}" type="presOf" srcId="{77418CF9-D62A-4C4C-9952-F4FAC8E16616}" destId="{C8CCD94F-FE17-4E63-9EE1-7015FA5A570B}" srcOrd="1" destOrd="0" presId="urn:microsoft.com/office/officeart/2005/8/layout/list1"/>
    <dgm:cxn modelId="{38DA78F1-D602-4D15-8DB5-35BA464F2929}" type="presOf" srcId="{9E80B116-76DB-4FB2-A24E-F424A0AB6878}" destId="{97E45E06-7633-48B2-9144-2CB9C8A3C10C}" srcOrd="0" destOrd="0" presId="urn:microsoft.com/office/officeart/2005/8/layout/list1"/>
    <dgm:cxn modelId="{3B82BF20-CFCD-4AAE-8963-593CA85D160B}" type="presOf" srcId="{F5C5C9CF-D5B0-4776-8AD5-6B0B6FA42F34}" destId="{07BAA2AF-CA10-41DF-B6E8-3EA5090E7FDA}" srcOrd="0" destOrd="0" presId="urn:microsoft.com/office/officeart/2005/8/layout/list1"/>
    <dgm:cxn modelId="{3B6B62E9-AE41-4F8B-9CDD-DAB5BCB160C8}" type="presParOf" srcId="{00C5C80A-C66F-490D-9D13-B9378A703C43}" destId="{2238B494-C35C-4084-B96B-E05EB4935C17}" srcOrd="0" destOrd="0" presId="urn:microsoft.com/office/officeart/2005/8/layout/list1"/>
    <dgm:cxn modelId="{C4D7BEF6-7C78-4D97-B4EC-972C715B8328}" type="presParOf" srcId="{2238B494-C35C-4084-B96B-E05EB4935C17}" destId="{97E45E06-7633-48B2-9144-2CB9C8A3C10C}" srcOrd="0" destOrd="0" presId="urn:microsoft.com/office/officeart/2005/8/layout/list1"/>
    <dgm:cxn modelId="{80EA6C83-EAFA-4EAD-A3B7-5119DAAFCA5D}" type="presParOf" srcId="{2238B494-C35C-4084-B96B-E05EB4935C17}" destId="{F0BC1CEC-8F0C-4797-9177-0CA9144D8D71}" srcOrd="1" destOrd="0" presId="urn:microsoft.com/office/officeart/2005/8/layout/list1"/>
    <dgm:cxn modelId="{58C14590-2C64-478B-8F23-1D1F2776C71C}" type="presParOf" srcId="{00C5C80A-C66F-490D-9D13-B9378A703C43}" destId="{733C0D87-1B4E-4230-87F6-20E0F20E992A}" srcOrd="1" destOrd="0" presId="urn:microsoft.com/office/officeart/2005/8/layout/list1"/>
    <dgm:cxn modelId="{14B68791-D912-4FB1-830E-F2A51EBC3B57}" type="presParOf" srcId="{00C5C80A-C66F-490D-9D13-B9378A703C43}" destId="{BF5D15FE-8424-4B15-851A-32EEA25D0046}" srcOrd="2" destOrd="0" presId="urn:microsoft.com/office/officeart/2005/8/layout/list1"/>
    <dgm:cxn modelId="{D7DFAFCA-608C-40D2-9155-CEC9FF8C1EF0}" type="presParOf" srcId="{00C5C80A-C66F-490D-9D13-B9378A703C43}" destId="{3E9E7BEB-8949-4131-B62C-CFD8FB7294A8}" srcOrd="3" destOrd="0" presId="urn:microsoft.com/office/officeart/2005/8/layout/list1"/>
    <dgm:cxn modelId="{A166ACE6-FCD4-42FA-B9B5-549D2DBCD955}" type="presParOf" srcId="{00C5C80A-C66F-490D-9D13-B9378A703C43}" destId="{491F9B66-3DD4-4420-BE52-158BE0096C15}" srcOrd="4" destOrd="0" presId="urn:microsoft.com/office/officeart/2005/8/layout/list1"/>
    <dgm:cxn modelId="{7B903D89-61BE-4EF2-A0AC-AAA88F9C30A5}" type="presParOf" srcId="{491F9B66-3DD4-4420-BE52-158BE0096C15}" destId="{9106E787-A700-40FA-B88D-701B4E6A3C1C}" srcOrd="0" destOrd="0" presId="urn:microsoft.com/office/officeart/2005/8/layout/list1"/>
    <dgm:cxn modelId="{DBE6927D-6D5F-4CCE-A94E-BDC124D87077}" type="presParOf" srcId="{491F9B66-3DD4-4420-BE52-158BE0096C15}" destId="{C8CCD94F-FE17-4E63-9EE1-7015FA5A570B}" srcOrd="1" destOrd="0" presId="urn:microsoft.com/office/officeart/2005/8/layout/list1"/>
    <dgm:cxn modelId="{52579B52-B4EE-4327-97D8-B7FC2F0D18FD}" type="presParOf" srcId="{00C5C80A-C66F-490D-9D13-B9378A703C43}" destId="{E79BFCD9-F938-46CE-9277-510CA782E70E}" srcOrd="5" destOrd="0" presId="urn:microsoft.com/office/officeart/2005/8/layout/list1"/>
    <dgm:cxn modelId="{13D5EAFD-1B30-4AC0-8739-4A9B34C651D1}" type="presParOf" srcId="{00C5C80A-C66F-490D-9D13-B9378A703C43}" destId="{BA148343-CB9E-4DC0-9D8C-AEF51E7E7EE2}" srcOrd="6" destOrd="0" presId="urn:microsoft.com/office/officeart/2005/8/layout/list1"/>
    <dgm:cxn modelId="{472881E9-DA67-4168-86C9-8DA066AED9DA}" type="presParOf" srcId="{00C5C80A-C66F-490D-9D13-B9378A703C43}" destId="{FF13D960-8129-4560-BDC9-5E346F5D774B}" srcOrd="7" destOrd="0" presId="urn:microsoft.com/office/officeart/2005/8/layout/list1"/>
    <dgm:cxn modelId="{6A350BA4-E694-4F8C-80C6-DB4B3A51487E}" type="presParOf" srcId="{00C5C80A-C66F-490D-9D13-B9378A703C43}" destId="{11DBB4DC-B737-464A-84EE-48D473239D45}" srcOrd="8" destOrd="0" presId="urn:microsoft.com/office/officeart/2005/8/layout/list1"/>
    <dgm:cxn modelId="{E778C906-0BA8-4C5C-AAFE-D28CFEAEE38C}" type="presParOf" srcId="{11DBB4DC-B737-464A-84EE-48D473239D45}" destId="{07BAA2AF-CA10-41DF-B6E8-3EA5090E7FDA}" srcOrd="0" destOrd="0" presId="urn:microsoft.com/office/officeart/2005/8/layout/list1"/>
    <dgm:cxn modelId="{B3A4D9E8-36EE-4A69-A38F-8142AC768FD1}" type="presParOf" srcId="{11DBB4DC-B737-464A-84EE-48D473239D45}" destId="{FF5BFD87-A974-42E4-A337-F4CB9DD489AC}" srcOrd="1" destOrd="0" presId="urn:microsoft.com/office/officeart/2005/8/layout/list1"/>
    <dgm:cxn modelId="{8067A95B-D585-4646-A92F-FB15D1EBC8E4}" type="presParOf" srcId="{00C5C80A-C66F-490D-9D13-B9378A703C43}" destId="{A639AB77-9AC0-4025-8090-84FE5230BEF4}" srcOrd="9" destOrd="0" presId="urn:microsoft.com/office/officeart/2005/8/layout/list1"/>
    <dgm:cxn modelId="{5FA50AAD-D550-41AD-A66D-5E2345FBCBCE}" type="presParOf" srcId="{00C5C80A-C66F-490D-9D13-B9378A703C43}" destId="{FDC8F57F-9D86-4A1E-BA02-70B9F5EF6F88}"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DE5755-2CBD-42AB-B213-FFF32A0A300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36DAEA56-4161-45DE-AF63-3E7128CAD0B8}">
      <dgm:prSet/>
      <dgm:spPr>
        <a:solidFill>
          <a:srgbClr val="FFFF00"/>
        </a:solidFill>
      </dgm:spPr>
      <dgm:t>
        <a:bodyPr/>
        <a:lstStyle/>
        <a:p>
          <a:r>
            <a:rPr lang="ru-RU" b="1" dirty="0" smtClean="0">
              <a:solidFill>
                <a:schemeClr val="tx1"/>
              </a:solidFill>
              <a:latin typeface="Times New Roman" pitchFamily="18" charset="0"/>
              <a:cs typeface="Times New Roman" pitchFamily="18" charset="0"/>
            </a:rPr>
            <a:t>Кейс– </a:t>
          </a:r>
          <a:r>
            <a:rPr lang="ru-RU" b="1" dirty="0" err="1" smtClean="0">
              <a:solidFill>
                <a:schemeClr val="tx1"/>
              </a:solidFill>
              <a:latin typeface="Times New Roman" pitchFamily="18" charset="0"/>
              <a:cs typeface="Times New Roman" pitchFamily="18" charset="0"/>
            </a:rPr>
            <a:t>стади</a:t>
          </a:r>
          <a:r>
            <a:rPr lang="ru-RU" b="1" dirty="0" smtClean="0">
              <a:solidFill>
                <a:schemeClr val="tx1"/>
              </a:solidFill>
              <a:latin typeface="Times New Roman" pitchFamily="18" charset="0"/>
              <a:cs typeface="Times New Roman" pitchFamily="18" charset="0"/>
            </a:rPr>
            <a:t> (ситуация)</a:t>
          </a:r>
          <a:endParaRPr lang="ru-RU" dirty="0">
            <a:solidFill>
              <a:schemeClr val="tx1"/>
            </a:solidFill>
            <a:latin typeface="Times New Roman" pitchFamily="18" charset="0"/>
            <a:cs typeface="Times New Roman" pitchFamily="18" charset="0"/>
          </a:endParaRPr>
        </a:p>
      </dgm:t>
    </dgm:pt>
    <dgm:pt modelId="{BF07D111-9087-47EE-A858-B3FBDF780C95}" type="parTrans" cxnId="{238D0C9C-5AEC-4578-B5BB-A4680A5BF9DE}">
      <dgm:prSet/>
      <dgm:spPr/>
      <dgm:t>
        <a:bodyPr/>
        <a:lstStyle/>
        <a:p>
          <a:endParaRPr lang="ru-RU"/>
        </a:p>
      </dgm:t>
    </dgm:pt>
    <dgm:pt modelId="{CA7ED70A-BCBC-4121-9F15-F04C07E3F9D1}" type="sibTrans" cxnId="{238D0C9C-5AEC-4578-B5BB-A4680A5BF9DE}">
      <dgm:prSet/>
      <dgm:spPr/>
      <dgm:t>
        <a:bodyPr/>
        <a:lstStyle/>
        <a:p>
          <a:endParaRPr lang="ru-RU"/>
        </a:p>
      </dgm:t>
    </dgm:pt>
    <dgm:pt modelId="{127A22FA-675E-4BDD-8257-0C864107BEC8}">
      <dgm:prSet/>
      <dgm:spPr>
        <a:solidFill>
          <a:srgbClr val="00B0F0"/>
        </a:solidFill>
      </dgm:spPr>
      <dgm:t>
        <a:bodyPr/>
        <a:lstStyle/>
        <a:p>
          <a:r>
            <a:rPr lang="ru-RU" b="1" dirty="0" smtClean="0">
              <a:solidFill>
                <a:schemeClr val="tx1"/>
              </a:solidFill>
              <a:latin typeface="Times New Roman" pitchFamily="18" charset="0"/>
              <a:cs typeface="Times New Roman" pitchFamily="18" charset="0"/>
            </a:rPr>
            <a:t>Кейс-иллюстрация </a:t>
          </a:r>
          <a:endParaRPr lang="ru-RU" b="1" dirty="0">
            <a:solidFill>
              <a:schemeClr val="tx1"/>
            </a:solidFill>
            <a:latin typeface="Times New Roman" pitchFamily="18" charset="0"/>
            <a:cs typeface="Times New Roman" pitchFamily="18" charset="0"/>
          </a:endParaRPr>
        </a:p>
      </dgm:t>
    </dgm:pt>
    <dgm:pt modelId="{966AB5B0-93C5-4057-BF81-4BCB8C9FD0C0}" type="parTrans" cxnId="{6686697D-4B3A-4151-9431-AD1D508525F5}">
      <dgm:prSet/>
      <dgm:spPr/>
      <dgm:t>
        <a:bodyPr/>
        <a:lstStyle/>
        <a:p>
          <a:endParaRPr lang="ru-RU"/>
        </a:p>
      </dgm:t>
    </dgm:pt>
    <dgm:pt modelId="{3A43F490-EB05-4376-AACF-8A03E3341C12}" type="sibTrans" cxnId="{6686697D-4B3A-4151-9431-AD1D508525F5}">
      <dgm:prSet/>
      <dgm:spPr/>
      <dgm:t>
        <a:bodyPr/>
        <a:lstStyle/>
        <a:p>
          <a:endParaRPr lang="ru-RU"/>
        </a:p>
      </dgm:t>
    </dgm:pt>
    <dgm:pt modelId="{C8ADF06C-7A28-4183-BDA7-7B0E727D9515}">
      <dgm:prSet/>
      <dgm:spPr>
        <a:solidFill>
          <a:srgbClr val="7030A0"/>
        </a:solidFill>
      </dgm:spPr>
      <dgm:t>
        <a:bodyPr/>
        <a:lstStyle/>
        <a:p>
          <a:r>
            <a:rPr lang="ru-RU" b="1" dirty="0" smtClean="0">
              <a:solidFill>
                <a:schemeClr val="tx1"/>
              </a:solidFill>
              <a:latin typeface="Times New Roman" pitchFamily="18" charset="0"/>
              <a:cs typeface="Times New Roman" pitchFamily="18" charset="0"/>
            </a:rPr>
            <a:t>Фото-кейс</a:t>
          </a:r>
          <a:endParaRPr lang="ru-RU" b="1" dirty="0">
            <a:solidFill>
              <a:schemeClr val="tx1"/>
            </a:solidFill>
            <a:latin typeface="Times New Roman" pitchFamily="18" charset="0"/>
            <a:cs typeface="Times New Roman" pitchFamily="18" charset="0"/>
          </a:endParaRPr>
        </a:p>
      </dgm:t>
    </dgm:pt>
    <dgm:pt modelId="{77E89B43-F619-407C-B466-202EA4A23EF5}" type="parTrans" cxnId="{79380C30-AF3E-4AA6-9BDB-5144F43534BE}">
      <dgm:prSet/>
      <dgm:spPr/>
      <dgm:t>
        <a:bodyPr/>
        <a:lstStyle/>
        <a:p>
          <a:endParaRPr lang="ru-RU"/>
        </a:p>
      </dgm:t>
    </dgm:pt>
    <dgm:pt modelId="{255D749A-24EE-4101-B897-FAA2F049B5E7}" type="sibTrans" cxnId="{79380C30-AF3E-4AA6-9BDB-5144F43534BE}">
      <dgm:prSet/>
      <dgm:spPr/>
      <dgm:t>
        <a:bodyPr/>
        <a:lstStyle/>
        <a:p>
          <a:endParaRPr lang="ru-RU"/>
        </a:p>
      </dgm:t>
    </dgm:pt>
    <dgm:pt modelId="{A5FD8E82-798A-4DDC-AF2E-72CD52F86704}" type="pres">
      <dgm:prSet presAssocID="{2EDE5755-2CBD-42AB-B213-FFF32A0A300F}" presName="linear" presStyleCnt="0">
        <dgm:presLayoutVars>
          <dgm:dir/>
          <dgm:animLvl val="lvl"/>
          <dgm:resizeHandles val="exact"/>
        </dgm:presLayoutVars>
      </dgm:prSet>
      <dgm:spPr/>
      <dgm:t>
        <a:bodyPr/>
        <a:lstStyle/>
        <a:p>
          <a:endParaRPr lang="ru-RU"/>
        </a:p>
      </dgm:t>
    </dgm:pt>
    <dgm:pt modelId="{FB9D3C58-F11C-41A6-B05C-23A7EF9454F5}" type="pres">
      <dgm:prSet presAssocID="{36DAEA56-4161-45DE-AF63-3E7128CAD0B8}" presName="parentLin" presStyleCnt="0"/>
      <dgm:spPr/>
    </dgm:pt>
    <dgm:pt modelId="{496C61FA-7A59-44EA-A18B-A6475A71F4F9}" type="pres">
      <dgm:prSet presAssocID="{36DAEA56-4161-45DE-AF63-3E7128CAD0B8}" presName="parentLeftMargin" presStyleLbl="node1" presStyleIdx="0" presStyleCnt="3"/>
      <dgm:spPr/>
      <dgm:t>
        <a:bodyPr/>
        <a:lstStyle/>
        <a:p>
          <a:endParaRPr lang="ru-RU"/>
        </a:p>
      </dgm:t>
    </dgm:pt>
    <dgm:pt modelId="{41C54732-DE35-48B7-8401-EDB37C3546E0}" type="pres">
      <dgm:prSet presAssocID="{36DAEA56-4161-45DE-AF63-3E7128CAD0B8}" presName="parentText" presStyleLbl="node1" presStyleIdx="0" presStyleCnt="3" custLinFactNeighborX="-20568" custLinFactNeighborY="-10734">
        <dgm:presLayoutVars>
          <dgm:chMax val="0"/>
          <dgm:bulletEnabled val="1"/>
        </dgm:presLayoutVars>
      </dgm:prSet>
      <dgm:spPr/>
      <dgm:t>
        <a:bodyPr/>
        <a:lstStyle/>
        <a:p>
          <a:endParaRPr lang="ru-RU"/>
        </a:p>
      </dgm:t>
    </dgm:pt>
    <dgm:pt modelId="{CDBF9850-4760-48DA-8893-6674F0152DD5}" type="pres">
      <dgm:prSet presAssocID="{36DAEA56-4161-45DE-AF63-3E7128CAD0B8}" presName="negativeSpace" presStyleCnt="0"/>
      <dgm:spPr/>
    </dgm:pt>
    <dgm:pt modelId="{F25BAE33-D924-4E07-8B27-7E79BE8F2B3C}" type="pres">
      <dgm:prSet presAssocID="{36DAEA56-4161-45DE-AF63-3E7128CAD0B8}" presName="childText" presStyleLbl="conFgAcc1" presStyleIdx="0" presStyleCnt="3" custLinFactNeighborX="-217" custLinFactNeighborY="-30345">
        <dgm:presLayoutVars>
          <dgm:bulletEnabled val="1"/>
        </dgm:presLayoutVars>
      </dgm:prSet>
      <dgm:spPr>
        <a:solidFill>
          <a:srgbClr val="FF0000">
            <a:alpha val="90000"/>
          </a:srgbClr>
        </a:solidFill>
      </dgm:spPr>
      <dgm:t>
        <a:bodyPr/>
        <a:lstStyle/>
        <a:p>
          <a:endParaRPr lang="ru-RU"/>
        </a:p>
      </dgm:t>
    </dgm:pt>
    <dgm:pt modelId="{DB1C5AF6-8F2E-46D2-9E3F-E73CE2043140}" type="pres">
      <dgm:prSet presAssocID="{CA7ED70A-BCBC-4121-9F15-F04C07E3F9D1}" presName="spaceBetweenRectangles" presStyleCnt="0"/>
      <dgm:spPr/>
    </dgm:pt>
    <dgm:pt modelId="{4B1B9CF5-8476-4CFC-B454-35305DF90EC9}" type="pres">
      <dgm:prSet presAssocID="{127A22FA-675E-4BDD-8257-0C864107BEC8}" presName="parentLin" presStyleCnt="0"/>
      <dgm:spPr/>
    </dgm:pt>
    <dgm:pt modelId="{D1FEB756-3B8B-4923-B78F-2280DC8D4A3B}" type="pres">
      <dgm:prSet presAssocID="{127A22FA-675E-4BDD-8257-0C864107BEC8}" presName="parentLeftMargin" presStyleLbl="node1" presStyleIdx="0" presStyleCnt="3"/>
      <dgm:spPr/>
      <dgm:t>
        <a:bodyPr/>
        <a:lstStyle/>
        <a:p>
          <a:endParaRPr lang="ru-RU"/>
        </a:p>
      </dgm:t>
    </dgm:pt>
    <dgm:pt modelId="{2B470AD6-199D-402A-A16C-454FC0679249}" type="pres">
      <dgm:prSet presAssocID="{127A22FA-675E-4BDD-8257-0C864107BEC8}" presName="parentText" presStyleLbl="node1" presStyleIdx="1" presStyleCnt="3" custLinFactNeighborX="-26087" custLinFactNeighborY="-20657">
        <dgm:presLayoutVars>
          <dgm:chMax val="0"/>
          <dgm:bulletEnabled val="1"/>
        </dgm:presLayoutVars>
      </dgm:prSet>
      <dgm:spPr/>
      <dgm:t>
        <a:bodyPr/>
        <a:lstStyle/>
        <a:p>
          <a:endParaRPr lang="ru-RU"/>
        </a:p>
      </dgm:t>
    </dgm:pt>
    <dgm:pt modelId="{87D229B1-A7D0-4EAF-8FFD-909C8567CBBE}" type="pres">
      <dgm:prSet presAssocID="{127A22FA-675E-4BDD-8257-0C864107BEC8}" presName="negativeSpace" presStyleCnt="0"/>
      <dgm:spPr/>
    </dgm:pt>
    <dgm:pt modelId="{369112AE-468A-4B6B-9B19-2B5B5C761AB6}" type="pres">
      <dgm:prSet presAssocID="{127A22FA-675E-4BDD-8257-0C864107BEC8}" presName="childText" presStyleLbl="conFgAcc1" presStyleIdx="1" presStyleCnt="3" custLinFactY="-8647" custLinFactNeighborY="-100000">
        <dgm:presLayoutVars>
          <dgm:bulletEnabled val="1"/>
        </dgm:presLayoutVars>
      </dgm:prSet>
      <dgm:spPr>
        <a:solidFill>
          <a:srgbClr val="FF0000">
            <a:alpha val="90000"/>
          </a:srgbClr>
        </a:solidFill>
      </dgm:spPr>
      <dgm:t>
        <a:bodyPr/>
        <a:lstStyle/>
        <a:p>
          <a:endParaRPr lang="ru-RU"/>
        </a:p>
      </dgm:t>
    </dgm:pt>
    <dgm:pt modelId="{78D5BA5B-E382-423C-AE99-F4D8111A5859}" type="pres">
      <dgm:prSet presAssocID="{3A43F490-EB05-4376-AACF-8A03E3341C12}" presName="spaceBetweenRectangles" presStyleCnt="0"/>
      <dgm:spPr/>
    </dgm:pt>
    <dgm:pt modelId="{F7892455-C3E6-4032-B229-CEFA878B8B51}" type="pres">
      <dgm:prSet presAssocID="{C8ADF06C-7A28-4183-BDA7-7B0E727D9515}" presName="parentLin" presStyleCnt="0"/>
      <dgm:spPr/>
    </dgm:pt>
    <dgm:pt modelId="{4AB97846-B1C4-4D88-874B-8574801A6CAE}" type="pres">
      <dgm:prSet presAssocID="{C8ADF06C-7A28-4183-BDA7-7B0E727D9515}" presName="parentLeftMargin" presStyleLbl="node1" presStyleIdx="1" presStyleCnt="3"/>
      <dgm:spPr/>
      <dgm:t>
        <a:bodyPr/>
        <a:lstStyle/>
        <a:p>
          <a:endParaRPr lang="ru-RU"/>
        </a:p>
      </dgm:t>
    </dgm:pt>
    <dgm:pt modelId="{92317912-B751-4DCF-87FD-913A54BCD67D}" type="pres">
      <dgm:prSet presAssocID="{C8ADF06C-7A28-4183-BDA7-7B0E727D9515}" presName="parentText" presStyleLbl="node1" presStyleIdx="2" presStyleCnt="3" custLinFactNeighborX="-30435" custLinFactNeighborY="-36692">
        <dgm:presLayoutVars>
          <dgm:chMax val="0"/>
          <dgm:bulletEnabled val="1"/>
        </dgm:presLayoutVars>
      </dgm:prSet>
      <dgm:spPr/>
      <dgm:t>
        <a:bodyPr/>
        <a:lstStyle/>
        <a:p>
          <a:endParaRPr lang="ru-RU"/>
        </a:p>
      </dgm:t>
    </dgm:pt>
    <dgm:pt modelId="{E4AF664E-C85A-40EC-BDE9-F2C14F342CEF}" type="pres">
      <dgm:prSet presAssocID="{C8ADF06C-7A28-4183-BDA7-7B0E727D9515}" presName="negativeSpace" presStyleCnt="0"/>
      <dgm:spPr/>
    </dgm:pt>
    <dgm:pt modelId="{9CD30AC3-5F44-493B-A0D0-5EE767BCFB33}" type="pres">
      <dgm:prSet presAssocID="{C8ADF06C-7A28-4183-BDA7-7B0E727D9515}" presName="childText" presStyleLbl="conFgAcc1" presStyleIdx="2" presStyleCnt="3" custLinFactNeighborY="-72180">
        <dgm:presLayoutVars>
          <dgm:bulletEnabled val="1"/>
        </dgm:presLayoutVars>
      </dgm:prSet>
      <dgm:spPr>
        <a:solidFill>
          <a:srgbClr val="FF0000">
            <a:alpha val="90000"/>
          </a:srgbClr>
        </a:solidFill>
      </dgm:spPr>
      <dgm:t>
        <a:bodyPr/>
        <a:lstStyle/>
        <a:p>
          <a:endParaRPr lang="ru-RU"/>
        </a:p>
      </dgm:t>
    </dgm:pt>
  </dgm:ptLst>
  <dgm:cxnLst>
    <dgm:cxn modelId="{6E67C0D0-B33E-43C8-B286-0288AE8E0461}" type="presOf" srcId="{127A22FA-675E-4BDD-8257-0C864107BEC8}" destId="{2B470AD6-199D-402A-A16C-454FC0679249}" srcOrd="1" destOrd="0" presId="urn:microsoft.com/office/officeart/2005/8/layout/list1"/>
    <dgm:cxn modelId="{4D54F784-5A4D-4C6C-B197-BF1E64C07B60}" type="presOf" srcId="{2EDE5755-2CBD-42AB-B213-FFF32A0A300F}" destId="{A5FD8E82-798A-4DDC-AF2E-72CD52F86704}" srcOrd="0" destOrd="0" presId="urn:microsoft.com/office/officeart/2005/8/layout/list1"/>
    <dgm:cxn modelId="{79380C30-AF3E-4AA6-9BDB-5144F43534BE}" srcId="{2EDE5755-2CBD-42AB-B213-FFF32A0A300F}" destId="{C8ADF06C-7A28-4183-BDA7-7B0E727D9515}" srcOrd="2" destOrd="0" parTransId="{77E89B43-F619-407C-B466-202EA4A23EF5}" sibTransId="{255D749A-24EE-4101-B897-FAA2F049B5E7}"/>
    <dgm:cxn modelId="{25038358-2C27-4FF2-8FEA-26483E9F7B74}" type="presOf" srcId="{C8ADF06C-7A28-4183-BDA7-7B0E727D9515}" destId="{4AB97846-B1C4-4D88-874B-8574801A6CAE}" srcOrd="0" destOrd="0" presId="urn:microsoft.com/office/officeart/2005/8/layout/list1"/>
    <dgm:cxn modelId="{5A62DE0F-AE4A-471B-9165-22D93320033C}" type="presOf" srcId="{36DAEA56-4161-45DE-AF63-3E7128CAD0B8}" destId="{496C61FA-7A59-44EA-A18B-A6475A71F4F9}" srcOrd="0" destOrd="0" presId="urn:microsoft.com/office/officeart/2005/8/layout/list1"/>
    <dgm:cxn modelId="{FD69AD79-3900-4DCF-930B-A644CC80BC39}" type="presOf" srcId="{36DAEA56-4161-45DE-AF63-3E7128CAD0B8}" destId="{41C54732-DE35-48B7-8401-EDB37C3546E0}" srcOrd="1" destOrd="0" presId="urn:microsoft.com/office/officeart/2005/8/layout/list1"/>
    <dgm:cxn modelId="{6686697D-4B3A-4151-9431-AD1D508525F5}" srcId="{2EDE5755-2CBD-42AB-B213-FFF32A0A300F}" destId="{127A22FA-675E-4BDD-8257-0C864107BEC8}" srcOrd="1" destOrd="0" parTransId="{966AB5B0-93C5-4057-BF81-4BCB8C9FD0C0}" sibTransId="{3A43F490-EB05-4376-AACF-8A03E3341C12}"/>
    <dgm:cxn modelId="{581F5556-6BD0-4032-9219-6491E597A18D}" type="presOf" srcId="{127A22FA-675E-4BDD-8257-0C864107BEC8}" destId="{D1FEB756-3B8B-4923-B78F-2280DC8D4A3B}" srcOrd="0" destOrd="0" presId="urn:microsoft.com/office/officeart/2005/8/layout/list1"/>
    <dgm:cxn modelId="{C004F5BD-227F-42EA-8F81-AF1B5E7BCB61}" type="presOf" srcId="{C8ADF06C-7A28-4183-BDA7-7B0E727D9515}" destId="{92317912-B751-4DCF-87FD-913A54BCD67D}" srcOrd="1" destOrd="0" presId="urn:microsoft.com/office/officeart/2005/8/layout/list1"/>
    <dgm:cxn modelId="{238D0C9C-5AEC-4578-B5BB-A4680A5BF9DE}" srcId="{2EDE5755-2CBD-42AB-B213-FFF32A0A300F}" destId="{36DAEA56-4161-45DE-AF63-3E7128CAD0B8}" srcOrd="0" destOrd="0" parTransId="{BF07D111-9087-47EE-A858-B3FBDF780C95}" sibTransId="{CA7ED70A-BCBC-4121-9F15-F04C07E3F9D1}"/>
    <dgm:cxn modelId="{1473AD5D-CA7C-48EF-BFC5-5D150AE87AEB}" type="presParOf" srcId="{A5FD8E82-798A-4DDC-AF2E-72CD52F86704}" destId="{FB9D3C58-F11C-41A6-B05C-23A7EF9454F5}" srcOrd="0" destOrd="0" presId="urn:microsoft.com/office/officeart/2005/8/layout/list1"/>
    <dgm:cxn modelId="{9EFF95FB-62E2-4062-AFA9-135C532296EA}" type="presParOf" srcId="{FB9D3C58-F11C-41A6-B05C-23A7EF9454F5}" destId="{496C61FA-7A59-44EA-A18B-A6475A71F4F9}" srcOrd="0" destOrd="0" presId="urn:microsoft.com/office/officeart/2005/8/layout/list1"/>
    <dgm:cxn modelId="{0CD435C8-C8F7-4571-9951-79DB2E832F48}" type="presParOf" srcId="{FB9D3C58-F11C-41A6-B05C-23A7EF9454F5}" destId="{41C54732-DE35-48B7-8401-EDB37C3546E0}" srcOrd="1" destOrd="0" presId="urn:microsoft.com/office/officeart/2005/8/layout/list1"/>
    <dgm:cxn modelId="{779F91B3-1624-4013-B020-5316AAC8B879}" type="presParOf" srcId="{A5FD8E82-798A-4DDC-AF2E-72CD52F86704}" destId="{CDBF9850-4760-48DA-8893-6674F0152DD5}" srcOrd="1" destOrd="0" presId="urn:microsoft.com/office/officeart/2005/8/layout/list1"/>
    <dgm:cxn modelId="{6BDACB8A-ED7B-4A63-BF5B-BDAE52BAAA0D}" type="presParOf" srcId="{A5FD8E82-798A-4DDC-AF2E-72CD52F86704}" destId="{F25BAE33-D924-4E07-8B27-7E79BE8F2B3C}" srcOrd="2" destOrd="0" presId="urn:microsoft.com/office/officeart/2005/8/layout/list1"/>
    <dgm:cxn modelId="{C690B3D5-DC5A-4E6D-8817-D1FBEA62D551}" type="presParOf" srcId="{A5FD8E82-798A-4DDC-AF2E-72CD52F86704}" destId="{DB1C5AF6-8F2E-46D2-9E3F-E73CE2043140}" srcOrd="3" destOrd="0" presId="urn:microsoft.com/office/officeart/2005/8/layout/list1"/>
    <dgm:cxn modelId="{7279B9AF-CEDA-4713-AC12-36607AC3ACA2}" type="presParOf" srcId="{A5FD8E82-798A-4DDC-AF2E-72CD52F86704}" destId="{4B1B9CF5-8476-4CFC-B454-35305DF90EC9}" srcOrd="4" destOrd="0" presId="urn:microsoft.com/office/officeart/2005/8/layout/list1"/>
    <dgm:cxn modelId="{6E10FF16-50A8-4B67-AF0A-6BA302771812}" type="presParOf" srcId="{4B1B9CF5-8476-4CFC-B454-35305DF90EC9}" destId="{D1FEB756-3B8B-4923-B78F-2280DC8D4A3B}" srcOrd="0" destOrd="0" presId="urn:microsoft.com/office/officeart/2005/8/layout/list1"/>
    <dgm:cxn modelId="{A52FFF30-1EE5-4DF1-973B-CEFD8C6011DC}" type="presParOf" srcId="{4B1B9CF5-8476-4CFC-B454-35305DF90EC9}" destId="{2B470AD6-199D-402A-A16C-454FC0679249}" srcOrd="1" destOrd="0" presId="urn:microsoft.com/office/officeart/2005/8/layout/list1"/>
    <dgm:cxn modelId="{9D083528-7D3C-42D0-B46E-3E5548A5BBBB}" type="presParOf" srcId="{A5FD8E82-798A-4DDC-AF2E-72CD52F86704}" destId="{87D229B1-A7D0-4EAF-8FFD-909C8567CBBE}" srcOrd="5" destOrd="0" presId="urn:microsoft.com/office/officeart/2005/8/layout/list1"/>
    <dgm:cxn modelId="{26AFE4C1-B214-487A-B3B2-20CE7B196980}" type="presParOf" srcId="{A5FD8E82-798A-4DDC-AF2E-72CD52F86704}" destId="{369112AE-468A-4B6B-9B19-2B5B5C761AB6}" srcOrd="6" destOrd="0" presId="urn:microsoft.com/office/officeart/2005/8/layout/list1"/>
    <dgm:cxn modelId="{8B4357AB-20EC-4502-8D51-921D32F11DEE}" type="presParOf" srcId="{A5FD8E82-798A-4DDC-AF2E-72CD52F86704}" destId="{78D5BA5B-E382-423C-AE99-F4D8111A5859}" srcOrd="7" destOrd="0" presId="urn:microsoft.com/office/officeart/2005/8/layout/list1"/>
    <dgm:cxn modelId="{128584C2-EDE8-4023-9D2F-01F15E2CCC9B}" type="presParOf" srcId="{A5FD8E82-798A-4DDC-AF2E-72CD52F86704}" destId="{F7892455-C3E6-4032-B229-CEFA878B8B51}" srcOrd="8" destOrd="0" presId="urn:microsoft.com/office/officeart/2005/8/layout/list1"/>
    <dgm:cxn modelId="{A7768841-AA95-4066-9323-938EA4777848}" type="presParOf" srcId="{F7892455-C3E6-4032-B229-CEFA878B8B51}" destId="{4AB97846-B1C4-4D88-874B-8574801A6CAE}" srcOrd="0" destOrd="0" presId="urn:microsoft.com/office/officeart/2005/8/layout/list1"/>
    <dgm:cxn modelId="{8A10E997-A003-4281-8C3B-319DC3A613CE}" type="presParOf" srcId="{F7892455-C3E6-4032-B229-CEFA878B8B51}" destId="{92317912-B751-4DCF-87FD-913A54BCD67D}" srcOrd="1" destOrd="0" presId="urn:microsoft.com/office/officeart/2005/8/layout/list1"/>
    <dgm:cxn modelId="{C61EBB31-1F92-4F54-A136-E5A95DD3904B}" type="presParOf" srcId="{A5FD8E82-798A-4DDC-AF2E-72CD52F86704}" destId="{E4AF664E-C85A-40EC-BDE9-F2C14F342CEF}" srcOrd="9" destOrd="0" presId="urn:microsoft.com/office/officeart/2005/8/layout/list1"/>
    <dgm:cxn modelId="{C6A164D6-8EDC-4F54-8AB0-D18601C43674}" type="presParOf" srcId="{A5FD8E82-798A-4DDC-AF2E-72CD52F86704}" destId="{9CD30AC3-5F44-493B-A0D0-5EE767BCFB33}"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32F4307-48DC-4B6B-BB40-110B5C7C3AF2}" type="doc">
      <dgm:prSet loTypeId="urn:microsoft.com/office/officeart/2005/8/layout/pyramid2" loCatId="list" qsTypeId="urn:microsoft.com/office/officeart/2005/8/quickstyle/simple1" qsCatId="simple" csTypeId="urn:microsoft.com/office/officeart/2005/8/colors/accent1_2" csCatId="accent1" phldr="1"/>
      <dgm:spPr/>
    </dgm:pt>
    <dgm:pt modelId="{7B429009-18E3-46A5-A7C3-E95B2F05CBD1}">
      <dgm:prSet custT="1"/>
      <dgm:spPr>
        <a:solidFill>
          <a:srgbClr val="FFFF00">
            <a:alpha val="90000"/>
          </a:srgbClr>
        </a:solidFill>
      </dgm:spPr>
      <dgm:t>
        <a:bodyPr/>
        <a:lstStyle/>
        <a:p>
          <a:r>
            <a:rPr lang="ru-RU" sz="1600" dirty="0" smtClean="0">
              <a:latin typeface="Times New Roman" pitchFamily="18" charset="0"/>
              <a:cs typeface="Times New Roman" pitchFamily="18" charset="0"/>
            </a:rPr>
            <a:t>Повышать мотивацию обучения</a:t>
          </a:r>
          <a:endParaRPr lang="ru-RU" sz="1600" dirty="0">
            <a:latin typeface="Times New Roman" pitchFamily="18" charset="0"/>
            <a:cs typeface="Times New Roman" pitchFamily="18" charset="0"/>
          </a:endParaRPr>
        </a:p>
      </dgm:t>
    </dgm:pt>
    <dgm:pt modelId="{A014307E-7A56-43D9-9386-AD7D2B84DC76}" type="parTrans" cxnId="{E2B04ED9-0E04-474E-9CB0-46782B037535}">
      <dgm:prSet/>
      <dgm:spPr/>
      <dgm:t>
        <a:bodyPr/>
        <a:lstStyle/>
        <a:p>
          <a:endParaRPr lang="ru-RU"/>
        </a:p>
      </dgm:t>
    </dgm:pt>
    <dgm:pt modelId="{9CD82272-66D8-4182-8CC3-314C53C3A1D3}" type="sibTrans" cxnId="{E2B04ED9-0E04-474E-9CB0-46782B037535}">
      <dgm:prSet/>
      <dgm:spPr/>
      <dgm:t>
        <a:bodyPr/>
        <a:lstStyle/>
        <a:p>
          <a:endParaRPr lang="ru-RU"/>
        </a:p>
      </dgm:t>
    </dgm:pt>
    <dgm:pt modelId="{39FE93A5-2983-4EDF-8108-18364CC2F99D}">
      <dgm:prSet custT="1"/>
      <dgm:spPr>
        <a:solidFill>
          <a:srgbClr val="FFC000">
            <a:alpha val="90000"/>
          </a:srgbClr>
        </a:solidFill>
      </dgm:spPr>
      <dgm:t>
        <a:bodyPr/>
        <a:lstStyle/>
        <a:p>
          <a:r>
            <a:rPr lang="ru-RU" sz="1600" dirty="0" smtClean="0">
              <a:latin typeface="Times New Roman" pitchFamily="18" charset="0"/>
              <a:cs typeface="Times New Roman" pitchFamily="18" charset="0"/>
            </a:rPr>
            <a:t>Развивать  интеллектуальные навыки</a:t>
          </a:r>
          <a:endParaRPr lang="ru-RU" sz="1600" dirty="0">
            <a:latin typeface="Times New Roman" pitchFamily="18" charset="0"/>
            <a:cs typeface="Times New Roman" pitchFamily="18" charset="0"/>
          </a:endParaRPr>
        </a:p>
      </dgm:t>
    </dgm:pt>
    <dgm:pt modelId="{04675DDA-BF94-43AE-9422-B77B71BFA7B5}" type="parTrans" cxnId="{E56705FA-3D66-4C2E-96C4-91E4F14FD476}">
      <dgm:prSet/>
      <dgm:spPr/>
      <dgm:t>
        <a:bodyPr/>
        <a:lstStyle/>
        <a:p>
          <a:endParaRPr lang="ru-RU"/>
        </a:p>
      </dgm:t>
    </dgm:pt>
    <dgm:pt modelId="{18DD675D-52ED-4A27-84AC-BD45D99CC50C}" type="sibTrans" cxnId="{E56705FA-3D66-4C2E-96C4-91E4F14FD476}">
      <dgm:prSet/>
      <dgm:spPr/>
      <dgm:t>
        <a:bodyPr/>
        <a:lstStyle/>
        <a:p>
          <a:endParaRPr lang="ru-RU"/>
        </a:p>
      </dgm:t>
    </dgm:pt>
    <dgm:pt modelId="{8B35DB1B-8C23-42E7-B471-EA8E8702849F}">
      <dgm:prSet custT="1"/>
      <dgm:spPr>
        <a:solidFill>
          <a:srgbClr val="00B0F0">
            <a:alpha val="90000"/>
          </a:srgbClr>
        </a:solidFill>
      </dgm:spPr>
      <dgm:t>
        <a:bodyPr/>
        <a:lstStyle/>
        <a:p>
          <a:r>
            <a:rPr lang="ru-RU" sz="1600" dirty="0" smtClean="0">
              <a:latin typeface="Times New Roman" pitchFamily="18" charset="0"/>
              <a:cs typeface="Times New Roman" pitchFamily="18" charset="0"/>
            </a:rPr>
            <a:t>Развить умственные, сенсорные и речевые способности</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dgm:t>
    </dgm:pt>
    <dgm:pt modelId="{5DC78E64-AE35-4316-997B-0283A4BD5109}" type="parTrans" cxnId="{5BC15782-A8C1-458E-BDBD-B88013A13461}">
      <dgm:prSet/>
      <dgm:spPr/>
      <dgm:t>
        <a:bodyPr/>
        <a:lstStyle/>
        <a:p>
          <a:endParaRPr lang="ru-RU"/>
        </a:p>
      </dgm:t>
    </dgm:pt>
    <dgm:pt modelId="{E74ADA8F-A9F8-48DC-A969-6F3AB02946A3}" type="sibTrans" cxnId="{5BC15782-A8C1-458E-BDBD-B88013A13461}">
      <dgm:prSet/>
      <dgm:spPr/>
      <dgm:t>
        <a:bodyPr/>
        <a:lstStyle/>
        <a:p>
          <a:endParaRPr lang="ru-RU"/>
        </a:p>
      </dgm:t>
    </dgm:pt>
    <dgm:pt modelId="{A2D3EB18-D1EE-46A7-A936-4320ED2DB756}">
      <dgm:prSet custT="1"/>
      <dgm:spPr>
        <a:solidFill>
          <a:srgbClr val="FFFF00">
            <a:alpha val="90000"/>
          </a:srgbClr>
        </a:solidFill>
      </dgm:spPr>
      <dgm:t>
        <a:bodyPr/>
        <a:lstStyle/>
        <a:p>
          <a:r>
            <a:rPr lang="ru-RU" sz="1600" dirty="0" smtClean="0">
              <a:latin typeface="Times New Roman" pitchFamily="18" charset="0"/>
              <a:cs typeface="Times New Roman" pitchFamily="18" charset="0"/>
            </a:rPr>
            <a:t>Развивать аналитические умения: классифицировать, анализировать, представлять свой взгляд на решение проблемы.</a:t>
          </a:r>
          <a:endParaRPr lang="ru-RU" sz="1600" dirty="0">
            <a:latin typeface="Times New Roman" pitchFamily="18" charset="0"/>
            <a:cs typeface="Times New Roman" pitchFamily="18" charset="0"/>
          </a:endParaRPr>
        </a:p>
      </dgm:t>
    </dgm:pt>
    <dgm:pt modelId="{7D05CD7A-89BF-4227-878F-764928D6E8EE}" type="parTrans" cxnId="{D61C6BD4-0B64-4E0D-BF62-C6D053669A17}">
      <dgm:prSet/>
      <dgm:spPr/>
      <dgm:t>
        <a:bodyPr/>
        <a:lstStyle/>
        <a:p>
          <a:endParaRPr lang="ru-RU"/>
        </a:p>
      </dgm:t>
    </dgm:pt>
    <dgm:pt modelId="{027F7AA1-ECB6-4DE7-8D56-A4E3D48F4CF1}" type="sibTrans" cxnId="{D61C6BD4-0B64-4E0D-BF62-C6D053669A17}">
      <dgm:prSet/>
      <dgm:spPr/>
      <dgm:t>
        <a:bodyPr/>
        <a:lstStyle/>
        <a:p>
          <a:endParaRPr lang="ru-RU"/>
        </a:p>
      </dgm:t>
    </dgm:pt>
    <dgm:pt modelId="{1C4827A7-4BF5-4764-A2CE-CB2F063CC08D}">
      <dgm:prSet custT="1"/>
      <dgm:spPr>
        <a:solidFill>
          <a:srgbClr val="92D050">
            <a:alpha val="90000"/>
          </a:srgbClr>
        </a:solidFill>
      </dgm:spPr>
      <dgm:t>
        <a:bodyPr/>
        <a:lstStyle/>
        <a:p>
          <a:r>
            <a:rPr lang="ru-RU" sz="1600" dirty="0" smtClean="0">
              <a:latin typeface="Times New Roman" pitchFamily="18" charset="0"/>
              <a:cs typeface="Times New Roman" pitchFamily="18" charset="0"/>
            </a:rPr>
            <a:t>Формировать навыки коммуникативного взаимодействия </a:t>
          </a:r>
          <a:r>
            <a:rPr lang="ru-RU" sz="1600" i="1" dirty="0" smtClean="0">
              <a:latin typeface="Times New Roman" pitchFamily="18" charset="0"/>
              <a:cs typeface="Times New Roman" pitchFamily="18" charset="0"/>
            </a:rPr>
            <a:t>(вести дискуссию, защищать собственную точку зрения, убеждать)</a:t>
          </a:r>
          <a:r>
            <a:rPr lang="ru-RU" sz="1600" dirty="0" smtClean="0">
              <a:latin typeface="Times New Roman" pitchFamily="18" charset="0"/>
              <a:cs typeface="Times New Roman" pitchFamily="18" charset="0"/>
            </a:rPr>
            <a:t>.</a:t>
          </a:r>
          <a:endParaRPr lang="ru-RU" sz="1600" dirty="0">
            <a:latin typeface="Times New Roman" pitchFamily="18" charset="0"/>
            <a:cs typeface="Times New Roman" pitchFamily="18" charset="0"/>
          </a:endParaRPr>
        </a:p>
      </dgm:t>
    </dgm:pt>
    <dgm:pt modelId="{63C551D0-6246-46DD-B1CC-6C10C7477463}" type="parTrans" cxnId="{10494155-AE90-4105-BE8E-43A11A769648}">
      <dgm:prSet/>
      <dgm:spPr/>
      <dgm:t>
        <a:bodyPr/>
        <a:lstStyle/>
        <a:p>
          <a:endParaRPr lang="ru-RU"/>
        </a:p>
      </dgm:t>
    </dgm:pt>
    <dgm:pt modelId="{B879FE93-8A16-4B00-861D-FE7413477610}" type="sibTrans" cxnId="{10494155-AE90-4105-BE8E-43A11A769648}">
      <dgm:prSet/>
      <dgm:spPr/>
      <dgm:t>
        <a:bodyPr/>
        <a:lstStyle/>
        <a:p>
          <a:endParaRPr lang="ru-RU"/>
        </a:p>
      </dgm:t>
    </dgm:pt>
    <dgm:pt modelId="{E8CDF30B-7601-40D2-96E1-E5635D8CB0F2}">
      <dgm:prSet custT="1"/>
      <dgm:spPr>
        <a:solidFill>
          <a:srgbClr val="FFC000">
            <a:alpha val="90000"/>
          </a:srgbClr>
        </a:solidFill>
      </dgm:spPr>
      <dgm:t>
        <a:bodyPr/>
        <a:lstStyle/>
        <a:p>
          <a:r>
            <a:rPr lang="ru-RU" sz="1600" dirty="0" smtClean="0">
              <a:latin typeface="Times New Roman" pitchFamily="18" charset="0"/>
              <a:cs typeface="Times New Roman" pitchFamily="18" charset="0"/>
            </a:rPr>
            <a:t>Развивать практические умения</a:t>
          </a:r>
          <a:endParaRPr lang="ru-RU" sz="1600" dirty="0">
            <a:latin typeface="Times New Roman" pitchFamily="18" charset="0"/>
            <a:cs typeface="Times New Roman" pitchFamily="18" charset="0"/>
          </a:endParaRPr>
        </a:p>
      </dgm:t>
    </dgm:pt>
    <dgm:pt modelId="{58EA71B7-E14A-4672-A6F7-91D4D85BDAD0}" type="parTrans" cxnId="{F54A9250-3B48-41CE-A1E9-A03F5D0931AB}">
      <dgm:prSet/>
      <dgm:spPr/>
      <dgm:t>
        <a:bodyPr/>
        <a:lstStyle/>
        <a:p>
          <a:endParaRPr lang="ru-RU"/>
        </a:p>
      </dgm:t>
    </dgm:pt>
    <dgm:pt modelId="{DFF70C9A-5179-4278-9C44-AA2B663BC4B7}" type="sibTrans" cxnId="{F54A9250-3B48-41CE-A1E9-A03F5D0931AB}">
      <dgm:prSet/>
      <dgm:spPr/>
      <dgm:t>
        <a:bodyPr/>
        <a:lstStyle/>
        <a:p>
          <a:endParaRPr lang="ru-RU"/>
        </a:p>
      </dgm:t>
    </dgm:pt>
    <dgm:pt modelId="{8649FA9E-0864-4F04-8B1F-6B2A8259B923}">
      <dgm:prSet custT="1"/>
      <dgm:spPr>
        <a:solidFill>
          <a:srgbClr val="FFFF00">
            <a:alpha val="90000"/>
          </a:srgbClr>
        </a:solidFill>
      </dgm:spPr>
      <dgm:t>
        <a:bodyPr/>
        <a:lstStyle/>
        <a:p>
          <a:r>
            <a:rPr lang="ru-RU" sz="1600" dirty="0" smtClean="0">
              <a:latin typeface="Times New Roman" pitchFamily="18" charset="0"/>
              <a:cs typeface="Times New Roman" pitchFamily="18" charset="0"/>
            </a:rPr>
            <a:t>Развивать социальные умения </a:t>
          </a:r>
          <a:r>
            <a:rPr lang="ru-RU" sz="1600" i="1" dirty="0" smtClean="0">
              <a:latin typeface="Times New Roman" pitchFamily="18" charset="0"/>
              <a:cs typeface="Times New Roman" pitchFamily="18" charset="0"/>
            </a:rPr>
            <a:t>(оценивать поведение  детей, умение слушать, поддерживать чужое мнение)</a:t>
          </a:r>
          <a:endParaRPr lang="ru-RU" sz="1600" dirty="0">
            <a:latin typeface="Times New Roman" pitchFamily="18" charset="0"/>
            <a:cs typeface="Times New Roman" pitchFamily="18" charset="0"/>
          </a:endParaRPr>
        </a:p>
      </dgm:t>
    </dgm:pt>
    <dgm:pt modelId="{B54D604B-6A61-4953-9577-ADA2732B5457}" type="parTrans" cxnId="{441DFD4C-3643-4FB7-9D20-157E4A4039EB}">
      <dgm:prSet/>
      <dgm:spPr/>
      <dgm:t>
        <a:bodyPr/>
        <a:lstStyle/>
        <a:p>
          <a:endParaRPr lang="ru-RU"/>
        </a:p>
      </dgm:t>
    </dgm:pt>
    <dgm:pt modelId="{7546A2EF-4763-40C1-BB21-F0FE9BD424A3}" type="sibTrans" cxnId="{441DFD4C-3643-4FB7-9D20-157E4A4039EB}">
      <dgm:prSet/>
      <dgm:spPr/>
      <dgm:t>
        <a:bodyPr/>
        <a:lstStyle/>
        <a:p>
          <a:endParaRPr lang="ru-RU"/>
        </a:p>
      </dgm:t>
    </dgm:pt>
    <dgm:pt modelId="{0386C843-95E5-4995-9776-642AC6D524C2}" type="pres">
      <dgm:prSet presAssocID="{332F4307-48DC-4B6B-BB40-110B5C7C3AF2}" presName="compositeShape" presStyleCnt="0">
        <dgm:presLayoutVars>
          <dgm:dir/>
          <dgm:resizeHandles/>
        </dgm:presLayoutVars>
      </dgm:prSet>
      <dgm:spPr/>
    </dgm:pt>
    <dgm:pt modelId="{F16BFADF-018E-4E5A-9149-1999DDB85F39}" type="pres">
      <dgm:prSet presAssocID="{332F4307-48DC-4B6B-BB40-110B5C7C3AF2}" presName="pyramid" presStyleLbl="node1" presStyleIdx="0" presStyleCnt="1"/>
      <dgm:spPr>
        <a:solidFill>
          <a:srgbClr val="00B050"/>
        </a:solidFill>
      </dgm:spPr>
    </dgm:pt>
    <dgm:pt modelId="{DBD00BE8-4892-497D-A76C-00D68E41254D}" type="pres">
      <dgm:prSet presAssocID="{332F4307-48DC-4B6B-BB40-110B5C7C3AF2}" presName="theList" presStyleCnt="0"/>
      <dgm:spPr/>
    </dgm:pt>
    <dgm:pt modelId="{069D1732-17AA-44CC-9150-21285A73055C}" type="pres">
      <dgm:prSet presAssocID="{7B429009-18E3-46A5-A7C3-E95B2F05CBD1}" presName="aNode" presStyleLbl="fgAcc1" presStyleIdx="0" presStyleCnt="7" custScaleX="190891" custLinFactY="-3172" custLinFactNeighborX="60062" custLinFactNeighborY="-100000">
        <dgm:presLayoutVars>
          <dgm:bulletEnabled val="1"/>
        </dgm:presLayoutVars>
      </dgm:prSet>
      <dgm:spPr/>
      <dgm:t>
        <a:bodyPr/>
        <a:lstStyle/>
        <a:p>
          <a:endParaRPr lang="ru-RU"/>
        </a:p>
      </dgm:t>
    </dgm:pt>
    <dgm:pt modelId="{10B5B57E-AC24-4F60-8453-05799C10996E}" type="pres">
      <dgm:prSet presAssocID="{7B429009-18E3-46A5-A7C3-E95B2F05CBD1}" presName="aSpace" presStyleCnt="0"/>
      <dgm:spPr/>
    </dgm:pt>
    <dgm:pt modelId="{6D7943B3-987C-43BB-A07E-3D17D7C3D919}" type="pres">
      <dgm:prSet presAssocID="{39FE93A5-2983-4EDF-8108-18364CC2F99D}" presName="aNode" presStyleLbl="fgAcc1" presStyleIdx="1" presStyleCnt="7" custScaleX="192069" custLinFactNeighborX="36162" custLinFactNeighborY="35565">
        <dgm:presLayoutVars>
          <dgm:bulletEnabled val="1"/>
        </dgm:presLayoutVars>
      </dgm:prSet>
      <dgm:spPr/>
      <dgm:t>
        <a:bodyPr/>
        <a:lstStyle/>
        <a:p>
          <a:endParaRPr lang="ru-RU"/>
        </a:p>
      </dgm:t>
    </dgm:pt>
    <dgm:pt modelId="{343179C4-CC5C-4559-B78F-E7E01321C5D4}" type="pres">
      <dgm:prSet presAssocID="{39FE93A5-2983-4EDF-8108-18364CC2F99D}" presName="aSpace" presStyleCnt="0"/>
      <dgm:spPr/>
    </dgm:pt>
    <dgm:pt modelId="{3FAB7447-9976-4893-ACC5-DDC747424102}" type="pres">
      <dgm:prSet presAssocID="{8B35DB1B-8C23-42E7-B471-EA8E8702849F}" presName="aNode" presStyleLbl="fgAcc1" presStyleIdx="2" presStyleCnt="7" custScaleX="191480" custLinFactY="12063" custLinFactNeighborX="36456" custLinFactNeighborY="100000">
        <dgm:presLayoutVars>
          <dgm:bulletEnabled val="1"/>
        </dgm:presLayoutVars>
      </dgm:prSet>
      <dgm:spPr/>
      <dgm:t>
        <a:bodyPr/>
        <a:lstStyle/>
        <a:p>
          <a:endParaRPr lang="ru-RU"/>
        </a:p>
      </dgm:t>
    </dgm:pt>
    <dgm:pt modelId="{FDEEEB9C-26B5-4F1F-BD1F-AB0B4564E658}" type="pres">
      <dgm:prSet presAssocID="{8B35DB1B-8C23-42E7-B471-EA8E8702849F}" presName="aSpace" presStyleCnt="0"/>
      <dgm:spPr/>
    </dgm:pt>
    <dgm:pt modelId="{6864C0D2-D5C1-42BE-9619-708FD56B8005}" type="pres">
      <dgm:prSet presAssocID="{A2D3EB18-D1EE-46A7-A936-4320ED2DB756}" presName="aNode" presStyleLbl="fgAcc1" presStyleIdx="3" presStyleCnt="7" custScaleX="191480" custLinFactY="21706" custLinFactNeighborX="19700" custLinFactNeighborY="100000">
        <dgm:presLayoutVars>
          <dgm:bulletEnabled val="1"/>
        </dgm:presLayoutVars>
      </dgm:prSet>
      <dgm:spPr/>
      <dgm:t>
        <a:bodyPr/>
        <a:lstStyle/>
        <a:p>
          <a:endParaRPr lang="ru-RU"/>
        </a:p>
      </dgm:t>
    </dgm:pt>
    <dgm:pt modelId="{2D796895-9B46-49C3-8228-EA4ACC07E319}" type="pres">
      <dgm:prSet presAssocID="{A2D3EB18-D1EE-46A7-A936-4320ED2DB756}" presName="aSpace" presStyleCnt="0"/>
      <dgm:spPr/>
    </dgm:pt>
    <dgm:pt modelId="{C9B54760-646F-4348-BF01-410FA003097B}" type="pres">
      <dgm:prSet presAssocID="{1C4827A7-4BF5-4764-A2CE-CB2F063CC08D}" presName="aNode" presStyleLbl="fgAcc1" presStyleIdx="4" presStyleCnt="7" custScaleX="191480" custLinFactY="41468" custLinFactNeighborX="19700" custLinFactNeighborY="100000">
        <dgm:presLayoutVars>
          <dgm:bulletEnabled val="1"/>
        </dgm:presLayoutVars>
      </dgm:prSet>
      <dgm:spPr/>
      <dgm:t>
        <a:bodyPr/>
        <a:lstStyle/>
        <a:p>
          <a:endParaRPr lang="ru-RU"/>
        </a:p>
      </dgm:t>
    </dgm:pt>
    <dgm:pt modelId="{089397E3-9B4B-4B21-A2CB-4CEC6ED1A75F}" type="pres">
      <dgm:prSet presAssocID="{1C4827A7-4BF5-4764-A2CE-CB2F063CC08D}" presName="aSpace" presStyleCnt="0"/>
      <dgm:spPr/>
    </dgm:pt>
    <dgm:pt modelId="{B4528451-D03C-469F-A6D3-07E8D8029158}" type="pres">
      <dgm:prSet presAssocID="{E8CDF30B-7601-40D2-96E1-E5635D8CB0F2}" presName="aNode" presStyleLbl="fgAcc1" presStyleIdx="5" presStyleCnt="7" custScaleX="191848" custLinFactY="46534" custLinFactNeighborX="20778" custLinFactNeighborY="100000">
        <dgm:presLayoutVars>
          <dgm:bulletEnabled val="1"/>
        </dgm:presLayoutVars>
      </dgm:prSet>
      <dgm:spPr/>
      <dgm:t>
        <a:bodyPr/>
        <a:lstStyle/>
        <a:p>
          <a:endParaRPr lang="ru-RU"/>
        </a:p>
      </dgm:t>
    </dgm:pt>
    <dgm:pt modelId="{4D362BFC-C177-4F3B-BD9B-FEC6B17EB874}" type="pres">
      <dgm:prSet presAssocID="{E8CDF30B-7601-40D2-96E1-E5635D8CB0F2}" presName="aSpace" presStyleCnt="0"/>
      <dgm:spPr/>
    </dgm:pt>
    <dgm:pt modelId="{26294CD6-0B17-4516-8ABF-9705A9B77604}" type="pres">
      <dgm:prSet presAssocID="{8649FA9E-0864-4F04-8B1F-6B2A8259B923}" presName="aNode" presStyleLbl="fgAcc1" presStyleIdx="6" presStyleCnt="7" custScaleX="180158" custLinFactY="42801" custLinFactNeighborX="16424" custLinFactNeighborY="100000">
        <dgm:presLayoutVars>
          <dgm:bulletEnabled val="1"/>
        </dgm:presLayoutVars>
      </dgm:prSet>
      <dgm:spPr/>
      <dgm:t>
        <a:bodyPr/>
        <a:lstStyle/>
        <a:p>
          <a:endParaRPr lang="ru-RU"/>
        </a:p>
      </dgm:t>
    </dgm:pt>
    <dgm:pt modelId="{A4003732-582B-436B-8130-53A654683CF5}" type="pres">
      <dgm:prSet presAssocID="{8649FA9E-0864-4F04-8B1F-6B2A8259B923}" presName="aSpace" presStyleCnt="0"/>
      <dgm:spPr/>
    </dgm:pt>
  </dgm:ptLst>
  <dgm:cxnLst>
    <dgm:cxn modelId="{5BC15782-A8C1-458E-BDBD-B88013A13461}" srcId="{332F4307-48DC-4B6B-BB40-110B5C7C3AF2}" destId="{8B35DB1B-8C23-42E7-B471-EA8E8702849F}" srcOrd="2" destOrd="0" parTransId="{5DC78E64-AE35-4316-997B-0283A4BD5109}" sibTransId="{E74ADA8F-A9F8-48DC-A969-6F3AB02946A3}"/>
    <dgm:cxn modelId="{441DFD4C-3643-4FB7-9D20-157E4A4039EB}" srcId="{332F4307-48DC-4B6B-BB40-110B5C7C3AF2}" destId="{8649FA9E-0864-4F04-8B1F-6B2A8259B923}" srcOrd="6" destOrd="0" parTransId="{B54D604B-6A61-4953-9577-ADA2732B5457}" sibTransId="{7546A2EF-4763-40C1-BB21-F0FE9BD424A3}"/>
    <dgm:cxn modelId="{6266DA7F-3727-4D8B-A387-3D99070277CB}" type="presOf" srcId="{7B429009-18E3-46A5-A7C3-E95B2F05CBD1}" destId="{069D1732-17AA-44CC-9150-21285A73055C}" srcOrd="0" destOrd="0" presId="urn:microsoft.com/office/officeart/2005/8/layout/pyramid2"/>
    <dgm:cxn modelId="{9354A4E2-DEC2-4575-849C-75811D2F0395}" type="presOf" srcId="{8649FA9E-0864-4F04-8B1F-6B2A8259B923}" destId="{26294CD6-0B17-4516-8ABF-9705A9B77604}" srcOrd="0" destOrd="0" presId="urn:microsoft.com/office/officeart/2005/8/layout/pyramid2"/>
    <dgm:cxn modelId="{9FD6E742-28BF-4D33-855B-9C7658FC3A16}" type="presOf" srcId="{A2D3EB18-D1EE-46A7-A936-4320ED2DB756}" destId="{6864C0D2-D5C1-42BE-9619-708FD56B8005}" srcOrd="0" destOrd="0" presId="urn:microsoft.com/office/officeart/2005/8/layout/pyramid2"/>
    <dgm:cxn modelId="{3D5787FB-4832-4826-8B1B-83A2A7238A05}" type="presOf" srcId="{E8CDF30B-7601-40D2-96E1-E5635D8CB0F2}" destId="{B4528451-D03C-469F-A6D3-07E8D8029158}" srcOrd="0" destOrd="0" presId="urn:microsoft.com/office/officeart/2005/8/layout/pyramid2"/>
    <dgm:cxn modelId="{F54A9250-3B48-41CE-A1E9-A03F5D0931AB}" srcId="{332F4307-48DC-4B6B-BB40-110B5C7C3AF2}" destId="{E8CDF30B-7601-40D2-96E1-E5635D8CB0F2}" srcOrd="5" destOrd="0" parTransId="{58EA71B7-E14A-4672-A6F7-91D4D85BDAD0}" sibTransId="{DFF70C9A-5179-4278-9C44-AA2B663BC4B7}"/>
    <dgm:cxn modelId="{7B2F8BC1-1349-4599-9B8E-463BB429B42C}" type="presOf" srcId="{1C4827A7-4BF5-4764-A2CE-CB2F063CC08D}" destId="{C9B54760-646F-4348-BF01-410FA003097B}" srcOrd="0" destOrd="0" presId="urn:microsoft.com/office/officeart/2005/8/layout/pyramid2"/>
    <dgm:cxn modelId="{E56705FA-3D66-4C2E-96C4-91E4F14FD476}" srcId="{332F4307-48DC-4B6B-BB40-110B5C7C3AF2}" destId="{39FE93A5-2983-4EDF-8108-18364CC2F99D}" srcOrd="1" destOrd="0" parTransId="{04675DDA-BF94-43AE-9422-B77B71BFA7B5}" sibTransId="{18DD675D-52ED-4A27-84AC-BD45D99CC50C}"/>
    <dgm:cxn modelId="{D93F83E0-957E-4856-8EAC-6253317FAB89}" type="presOf" srcId="{8B35DB1B-8C23-42E7-B471-EA8E8702849F}" destId="{3FAB7447-9976-4893-ACC5-DDC747424102}" srcOrd="0" destOrd="0" presId="urn:microsoft.com/office/officeart/2005/8/layout/pyramid2"/>
    <dgm:cxn modelId="{22DB5C50-E322-4411-9BA2-F1C974CDAFED}" type="presOf" srcId="{39FE93A5-2983-4EDF-8108-18364CC2F99D}" destId="{6D7943B3-987C-43BB-A07E-3D17D7C3D919}" srcOrd="0" destOrd="0" presId="urn:microsoft.com/office/officeart/2005/8/layout/pyramid2"/>
    <dgm:cxn modelId="{D61C6BD4-0B64-4E0D-BF62-C6D053669A17}" srcId="{332F4307-48DC-4B6B-BB40-110B5C7C3AF2}" destId="{A2D3EB18-D1EE-46A7-A936-4320ED2DB756}" srcOrd="3" destOrd="0" parTransId="{7D05CD7A-89BF-4227-878F-764928D6E8EE}" sibTransId="{027F7AA1-ECB6-4DE7-8D56-A4E3D48F4CF1}"/>
    <dgm:cxn modelId="{E2B04ED9-0E04-474E-9CB0-46782B037535}" srcId="{332F4307-48DC-4B6B-BB40-110B5C7C3AF2}" destId="{7B429009-18E3-46A5-A7C3-E95B2F05CBD1}" srcOrd="0" destOrd="0" parTransId="{A014307E-7A56-43D9-9386-AD7D2B84DC76}" sibTransId="{9CD82272-66D8-4182-8CC3-314C53C3A1D3}"/>
    <dgm:cxn modelId="{10494155-AE90-4105-BE8E-43A11A769648}" srcId="{332F4307-48DC-4B6B-BB40-110B5C7C3AF2}" destId="{1C4827A7-4BF5-4764-A2CE-CB2F063CC08D}" srcOrd="4" destOrd="0" parTransId="{63C551D0-6246-46DD-B1CC-6C10C7477463}" sibTransId="{B879FE93-8A16-4B00-861D-FE7413477610}"/>
    <dgm:cxn modelId="{B7049137-C7D6-4AA7-897C-26423F02CEF5}" type="presOf" srcId="{332F4307-48DC-4B6B-BB40-110B5C7C3AF2}" destId="{0386C843-95E5-4995-9776-642AC6D524C2}" srcOrd="0" destOrd="0" presId="urn:microsoft.com/office/officeart/2005/8/layout/pyramid2"/>
    <dgm:cxn modelId="{97ADB681-7E79-4734-B2B4-CB9C4BC7B311}" type="presParOf" srcId="{0386C843-95E5-4995-9776-642AC6D524C2}" destId="{F16BFADF-018E-4E5A-9149-1999DDB85F39}" srcOrd="0" destOrd="0" presId="urn:microsoft.com/office/officeart/2005/8/layout/pyramid2"/>
    <dgm:cxn modelId="{74667E5E-7DAF-4A30-8D82-E27B81E20E36}" type="presParOf" srcId="{0386C843-95E5-4995-9776-642AC6D524C2}" destId="{DBD00BE8-4892-497D-A76C-00D68E41254D}" srcOrd="1" destOrd="0" presId="urn:microsoft.com/office/officeart/2005/8/layout/pyramid2"/>
    <dgm:cxn modelId="{92CC38AB-4C5D-46CD-9845-26007BC71797}" type="presParOf" srcId="{DBD00BE8-4892-497D-A76C-00D68E41254D}" destId="{069D1732-17AA-44CC-9150-21285A73055C}" srcOrd="0" destOrd="0" presId="urn:microsoft.com/office/officeart/2005/8/layout/pyramid2"/>
    <dgm:cxn modelId="{D9805F1C-84EA-47F0-8E09-893C4C04281A}" type="presParOf" srcId="{DBD00BE8-4892-497D-A76C-00D68E41254D}" destId="{10B5B57E-AC24-4F60-8453-05799C10996E}" srcOrd="1" destOrd="0" presId="urn:microsoft.com/office/officeart/2005/8/layout/pyramid2"/>
    <dgm:cxn modelId="{D46AD309-2C50-4BA2-A27B-8D9EF218F633}" type="presParOf" srcId="{DBD00BE8-4892-497D-A76C-00D68E41254D}" destId="{6D7943B3-987C-43BB-A07E-3D17D7C3D919}" srcOrd="2" destOrd="0" presId="urn:microsoft.com/office/officeart/2005/8/layout/pyramid2"/>
    <dgm:cxn modelId="{542D3CE6-41CA-4FD8-9621-750FC6EA5901}" type="presParOf" srcId="{DBD00BE8-4892-497D-A76C-00D68E41254D}" destId="{343179C4-CC5C-4559-B78F-E7E01321C5D4}" srcOrd="3" destOrd="0" presId="urn:microsoft.com/office/officeart/2005/8/layout/pyramid2"/>
    <dgm:cxn modelId="{D3C5D541-DC48-4770-8D45-93FDB8BCBCD9}" type="presParOf" srcId="{DBD00BE8-4892-497D-A76C-00D68E41254D}" destId="{3FAB7447-9976-4893-ACC5-DDC747424102}" srcOrd="4" destOrd="0" presId="urn:microsoft.com/office/officeart/2005/8/layout/pyramid2"/>
    <dgm:cxn modelId="{9B2D3FB5-8F62-44E1-A6F2-81A3AE1FF878}" type="presParOf" srcId="{DBD00BE8-4892-497D-A76C-00D68E41254D}" destId="{FDEEEB9C-26B5-4F1F-BD1F-AB0B4564E658}" srcOrd="5" destOrd="0" presId="urn:microsoft.com/office/officeart/2005/8/layout/pyramid2"/>
    <dgm:cxn modelId="{7A954DE2-FC7C-48C1-9D8D-F53A43955648}" type="presParOf" srcId="{DBD00BE8-4892-497D-A76C-00D68E41254D}" destId="{6864C0D2-D5C1-42BE-9619-708FD56B8005}" srcOrd="6" destOrd="0" presId="urn:microsoft.com/office/officeart/2005/8/layout/pyramid2"/>
    <dgm:cxn modelId="{558D6959-DF1C-4D13-9365-A198913B6417}" type="presParOf" srcId="{DBD00BE8-4892-497D-A76C-00D68E41254D}" destId="{2D796895-9B46-49C3-8228-EA4ACC07E319}" srcOrd="7" destOrd="0" presId="urn:microsoft.com/office/officeart/2005/8/layout/pyramid2"/>
    <dgm:cxn modelId="{CDCB0141-FCAD-42B3-B32D-C3F2179EC546}" type="presParOf" srcId="{DBD00BE8-4892-497D-A76C-00D68E41254D}" destId="{C9B54760-646F-4348-BF01-410FA003097B}" srcOrd="8" destOrd="0" presId="urn:microsoft.com/office/officeart/2005/8/layout/pyramid2"/>
    <dgm:cxn modelId="{DF7F0CAF-88CD-49AD-87B5-B411AC7BE8B8}" type="presParOf" srcId="{DBD00BE8-4892-497D-A76C-00D68E41254D}" destId="{089397E3-9B4B-4B21-A2CB-4CEC6ED1A75F}" srcOrd="9" destOrd="0" presId="urn:microsoft.com/office/officeart/2005/8/layout/pyramid2"/>
    <dgm:cxn modelId="{3A148E08-525D-4714-A2CA-E911C31BC6C3}" type="presParOf" srcId="{DBD00BE8-4892-497D-A76C-00D68E41254D}" destId="{B4528451-D03C-469F-A6D3-07E8D8029158}" srcOrd="10" destOrd="0" presId="urn:microsoft.com/office/officeart/2005/8/layout/pyramid2"/>
    <dgm:cxn modelId="{A102A3EA-35B2-485D-ACF5-1CB5E0A8E769}" type="presParOf" srcId="{DBD00BE8-4892-497D-A76C-00D68E41254D}" destId="{4D362BFC-C177-4F3B-BD9B-FEC6B17EB874}" srcOrd="11" destOrd="0" presId="urn:microsoft.com/office/officeart/2005/8/layout/pyramid2"/>
    <dgm:cxn modelId="{81382A9E-014C-462F-999F-54705AD47CA0}" type="presParOf" srcId="{DBD00BE8-4892-497D-A76C-00D68E41254D}" destId="{26294CD6-0B17-4516-8ABF-9705A9B77604}" srcOrd="12" destOrd="0" presId="urn:microsoft.com/office/officeart/2005/8/layout/pyramid2"/>
    <dgm:cxn modelId="{F3733E44-E235-4954-ACB0-4994C902545A}" type="presParOf" srcId="{DBD00BE8-4892-497D-A76C-00D68E41254D}" destId="{A4003732-582B-436B-8130-53A654683CF5}" srcOrd="13"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5D15FE-8424-4B15-851A-32EEA25D0046}">
      <dsp:nvSpPr>
        <dsp:cNvPr id="0" name=""/>
        <dsp:cNvSpPr/>
      </dsp:nvSpPr>
      <dsp:spPr>
        <a:xfrm>
          <a:off x="0" y="376199"/>
          <a:ext cx="8153400" cy="550199"/>
        </a:xfrm>
        <a:prstGeom prst="rect">
          <a:avLst/>
        </a:prstGeom>
        <a:solidFill>
          <a:srgbClr val="FFFF0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BC1CEC-8F0C-4797-9177-0CA9144D8D71}">
      <dsp:nvSpPr>
        <dsp:cNvPr id="0" name=""/>
        <dsp:cNvSpPr/>
      </dsp:nvSpPr>
      <dsp:spPr>
        <a:xfrm>
          <a:off x="152401" y="152399"/>
          <a:ext cx="5755517" cy="757199"/>
        </a:xfrm>
        <a:prstGeom prst="roundRect">
          <a:avLst/>
        </a:prstGeom>
        <a:solidFill>
          <a:srgbClr val="FFC0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725" tIns="0" rIns="215725" bIns="0" numCol="1" spcCol="1270" anchor="ctr" anchorCtr="0">
          <a:noAutofit/>
        </a:bodyPr>
        <a:lstStyle/>
        <a:p>
          <a:pPr lvl="0" algn="l" defTabSz="1244600">
            <a:lnSpc>
              <a:spcPct val="90000"/>
            </a:lnSpc>
            <a:spcBef>
              <a:spcPct val="0"/>
            </a:spcBef>
            <a:spcAft>
              <a:spcPct val="35000"/>
            </a:spcAft>
          </a:pPr>
          <a:r>
            <a:rPr lang="ru-RU" sz="2800" kern="1200" dirty="0" smtClean="0">
              <a:solidFill>
                <a:schemeClr val="tx1"/>
              </a:solidFill>
              <a:latin typeface="Times New Roman" pitchFamily="18" charset="0"/>
              <a:cs typeface="Times New Roman" pitchFamily="18" charset="0"/>
            </a:rPr>
            <a:t>высокое </a:t>
          </a:r>
          <a:r>
            <a:rPr lang="ru-RU" sz="2800" b="0" kern="1200" dirty="0" smtClean="0">
              <a:solidFill>
                <a:schemeClr val="tx1"/>
              </a:solidFill>
              <a:latin typeface="Times New Roman" pitchFamily="18" charset="0"/>
              <a:cs typeface="Times New Roman" pitchFamily="18" charset="0"/>
            </a:rPr>
            <a:t>качество</a:t>
          </a:r>
          <a:r>
            <a:rPr lang="ru-RU" sz="2800" kern="1200" dirty="0" smtClean="0">
              <a:solidFill>
                <a:schemeClr val="tx1"/>
              </a:solidFill>
              <a:latin typeface="Times New Roman" pitchFamily="18" charset="0"/>
              <a:cs typeface="Times New Roman" pitchFamily="18" charset="0"/>
            </a:rPr>
            <a:t> образования дошкольников </a:t>
          </a:r>
          <a:endParaRPr lang="ru-RU" sz="2800" kern="1200" dirty="0">
            <a:solidFill>
              <a:schemeClr val="tx1"/>
            </a:solidFill>
            <a:latin typeface="Times New Roman" pitchFamily="18" charset="0"/>
            <a:cs typeface="Times New Roman" pitchFamily="18" charset="0"/>
          </a:endParaRPr>
        </a:p>
      </dsp:txBody>
      <dsp:txXfrm>
        <a:off x="189364" y="189362"/>
        <a:ext cx="5681591" cy="683273"/>
      </dsp:txXfrm>
    </dsp:sp>
    <dsp:sp modelId="{BA148343-CB9E-4DC0-9D8C-AEF51E7E7EE2}">
      <dsp:nvSpPr>
        <dsp:cNvPr id="0" name=""/>
        <dsp:cNvSpPr/>
      </dsp:nvSpPr>
      <dsp:spPr>
        <a:xfrm>
          <a:off x="0" y="1442999"/>
          <a:ext cx="8153400" cy="572498"/>
        </a:xfrm>
        <a:prstGeom prst="rect">
          <a:avLst/>
        </a:prstGeom>
        <a:solidFill>
          <a:srgbClr val="FFFF0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CCD94F-FE17-4E63-9EE1-7015FA5A570B}">
      <dsp:nvSpPr>
        <dsp:cNvPr id="0" name=""/>
        <dsp:cNvSpPr/>
      </dsp:nvSpPr>
      <dsp:spPr>
        <a:xfrm>
          <a:off x="152401" y="1219199"/>
          <a:ext cx="5701806" cy="674126"/>
        </a:xfrm>
        <a:prstGeom prst="roundRect">
          <a:avLst/>
        </a:prstGeom>
        <a:solidFill>
          <a:srgbClr val="92D05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725" tIns="0" rIns="215725" bIns="0" numCol="1" spcCol="1270" anchor="ctr" anchorCtr="0">
          <a:noAutofit/>
        </a:bodyPr>
        <a:lstStyle/>
        <a:p>
          <a:pPr lvl="0" algn="l" defTabSz="1244600">
            <a:lnSpc>
              <a:spcPct val="90000"/>
            </a:lnSpc>
            <a:spcBef>
              <a:spcPct val="0"/>
            </a:spcBef>
            <a:spcAft>
              <a:spcPct val="35000"/>
            </a:spcAft>
          </a:pPr>
          <a:r>
            <a:rPr lang="ru-RU" sz="2800" kern="1200" dirty="0" smtClean="0">
              <a:solidFill>
                <a:schemeClr val="tx1"/>
              </a:solidFill>
              <a:latin typeface="Times New Roman" pitchFamily="18" charset="0"/>
              <a:cs typeface="Times New Roman" pitchFamily="18" charset="0"/>
            </a:rPr>
            <a:t>удовлетворение  запросов  родителей и интересов детей</a:t>
          </a:r>
          <a:endParaRPr lang="ru-RU" sz="2800" kern="1200" dirty="0">
            <a:solidFill>
              <a:schemeClr val="tx1"/>
            </a:solidFill>
            <a:latin typeface="Times New Roman" pitchFamily="18" charset="0"/>
            <a:cs typeface="Times New Roman" pitchFamily="18" charset="0"/>
          </a:endParaRPr>
        </a:p>
      </dsp:txBody>
      <dsp:txXfrm>
        <a:off x="185309" y="1252107"/>
        <a:ext cx="5635990" cy="608310"/>
      </dsp:txXfrm>
    </dsp:sp>
    <dsp:sp modelId="{FDC8F57F-9D86-4A1E-BA02-70B9F5EF6F88}">
      <dsp:nvSpPr>
        <dsp:cNvPr id="0" name=""/>
        <dsp:cNvSpPr/>
      </dsp:nvSpPr>
      <dsp:spPr>
        <a:xfrm>
          <a:off x="0" y="2861560"/>
          <a:ext cx="8153400" cy="974665"/>
        </a:xfrm>
        <a:prstGeom prst="rect">
          <a:avLst/>
        </a:prstGeom>
        <a:solidFill>
          <a:srgbClr val="FFFF0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5BFD87-A974-42E4-A337-F4CB9DD489AC}">
      <dsp:nvSpPr>
        <dsp:cNvPr id="0" name=""/>
        <dsp:cNvSpPr/>
      </dsp:nvSpPr>
      <dsp:spPr>
        <a:xfrm>
          <a:off x="228601" y="2514600"/>
          <a:ext cx="5701806" cy="1090186"/>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725" tIns="0" rIns="215725" bIns="0" numCol="1" spcCol="1270" anchor="ctr" anchorCtr="0">
          <a:noAutofit/>
        </a:bodyPr>
        <a:lstStyle/>
        <a:p>
          <a:pPr lvl="0" algn="l" defTabSz="1244600">
            <a:lnSpc>
              <a:spcPct val="90000"/>
            </a:lnSpc>
            <a:spcBef>
              <a:spcPct val="0"/>
            </a:spcBef>
            <a:spcAft>
              <a:spcPct val="35000"/>
            </a:spcAft>
          </a:pPr>
          <a:r>
            <a:rPr lang="ru-RU" sz="2800" kern="1200" dirty="0" smtClean="0">
              <a:solidFill>
                <a:schemeClr val="tx1"/>
              </a:solidFill>
              <a:latin typeface="Times New Roman" pitchFamily="18" charset="0"/>
              <a:cs typeface="Times New Roman" pitchFamily="18" charset="0"/>
            </a:rPr>
            <a:t>создание  для ребенка единого  образовательного  пространства</a:t>
          </a:r>
          <a:endParaRPr lang="ru-RU" sz="2800" kern="1200" dirty="0">
            <a:solidFill>
              <a:schemeClr val="tx1"/>
            </a:solidFill>
            <a:latin typeface="Times New Roman" pitchFamily="18" charset="0"/>
            <a:cs typeface="Times New Roman" pitchFamily="18" charset="0"/>
          </a:endParaRPr>
        </a:p>
      </dsp:txBody>
      <dsp:txXfrm>
        <a:off x="281819" y="2567818"/>
        <a:ext cx="5595370" cy="9837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5BAE33-D924-4E07-8B27-7E79BE8F2B3C}">
      <dsp:nvSpPr>
        <dsp:cNvPr id="0" name=""/>
        <dsp:cNvSpPr/>
      </dsp:nvSpPr>
      <dsp:spPr>
        <a:xfrm>
          <a:off x="0" y="414641"/>
          <a:ext cx="8763000" cy="756000"/>
        </a:xfrm>
        <a:prstGeom prst="rect">
          <a:avLst/>
        </a:prstGeom>
        <a:solidFill>
          <a:srgbClr val="FF000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C54732-DE35-48B7-8401-EDB37C3546E0}">
      <dsp:nvSpPr>
        <dsp:cNvPr id="0" name=""/>
        <dsp:cNvSpPr/>
      </dsp:nvSpPr>
      <dsp:spPr>
        <a:xfrm>
          <a:off x="348031" y="0"/>
          <a:ext cx="6134100" cy="885600"/>
        </a:xfrm>
        <a:prstGeom prst="roundRect">
          <a:avLst/>
        </a:prstGeom>
        <a:solidFill>
          <a:srgbClr val="FFFF0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1854" tIns="0" rIns="231854" bIns="0" numCol="1" spcCol="1270" anchor="ctr" anchorCtr="0">
          <a:noAutofit/>
        </a:bodyPr>
        <a:lstStyle/>
        <a:p>
          <a:pPr lvl="0" algn="l" defTabSz="1333500">
            <a:lnSpc>
              <a:spcPct val="90000"/>
            </a:lnSpc>
            <a:spcBef>
              <a:spcPct val="0"/>
            </a:spcBef>
            <a:spcAft>
              <a:spcPct val="35000"/>
            </a:spcAft>
          </a:pPr>
          <a:r>
            <a:rPr lang="ru-RU" sz="3000" b="1" kern="1200" dirty="0" smtClean="0">
              <a:solidFill>
                <a:schemeClr val="tx1"/>
              </a:solidFill>
              <a:latin typeface="Times New Roman" pitchFamily="18" charset="0"/>
              <a:cs typeface="Times New Roman" pitchFamily="18" charset="0"/>
            </a:rPr>
            <a:t>Кейс– </a:t>
          </a:r>
          <a:r>
            <a:rPr lang="ru-RU" sz="3000" b="1" kern="1200" dirty="0" err="1" smtClean="0">
              <a:solidFill>
                <a:schemeClr val="tx1"/>
              </a:solidFill>
              <a:latin typeface="Times New Roman" pitchFamily="18" charset="0"/>
              <a:cs typeface="Times New Roman" pitchFamily="18" charset="0"/>
            </a:rPr>
            <a:t>стади</a:t>
          </a:r>
          <a:r>
            <a:rPr lang="ru-RU" sz="3000" b="1" kern="1200" dirty="0" smtClean="0">
              <a:solidFill>
                <a:schemeClr val="tx1"/>
              </a:solidFill>
              <a:latin typeface="Times New Roman" pitchFamily="18" charset="0"/>
              <a:cs typeface="Times New Roman" pitchFamily="18" charset="0"/>
            </a:rPr>
            <a:t> (ситуация)</a:t>
          </a:r>
          <a:endParaRPr lang="ru-RU" sz="3000" kern="1200" dirty="0">
            <a:solidFill>
              <a:schemeClr val="tx1"/>
            </a:solidFill>
            <a:latin typeface="Times New Roman" pitchFamily="18" charset="0"/>
            <a:cs typeface="Times New Roman" pitchFamily="18" charset="0"/>
          </a:endParaRPr>
        </a:p>
      </dsp:txBody>
      <dsp:txXfrm>
        <a:off x="391262" y="43231"/>
        <a:ext cx="6047638" cy="799138"/>
      </dsp:txXfrm>
    </dsp:sp>
    <dsp:sp modelId="{369112AE-468A-4B6B-9B19-2B5B5C761AB6}">
      <dsp:nvSpPr>
        <dsp:cNvPr id="0" name=""/>
        <dsp:cNvSpPr/>
      </dsp:nvSpPr>
      <dsp:spPr>
        <a:xfrm>
          <a:off x="0" y="1597228"/>
          <a:ext cx="8763000" cy="756000"/>
        </a:xfrm>
        <a:prstGeom prst="rect">
          <a:avLst/>
        </a:prstGeom>
        <a:solidFill>
          <a:srgbClr val="FF000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470AD6-199D-402A-A16C-454FC0679249}">
      <dsp:nvSpPr>
        <dsp:cNvPr id="0" name=""/>
        <dsp:cNvSpPr/>
      </dsp:nvSpPr>
      <dsp:spPr>
        <a:xfrm>
          <a:off x="323849" y="1198861"/>
          <a:ext cx="6134100" cy="885600"/>
        </a:xfrm>
        <a:prstGeom prst="roundRect">
          <a:avLst/>
        </a:prstGeom>
        <a:solidFill>
          <a:srgbClr val="00B0F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1854" tIns="0" rIns="231854" bIns="0" numCol="1" spcCol="1270" anchor="ctr" anchorCtr="0">
          <a:noAutofit/>
        </a:bodyPr>
        <a:lstStyle/>
        <a:p>
          <a:pPr lvl="0" algn="l" defTabSz="1333500">
            <a:lnSpc>
              <a:spcPct val="90000"/>
            </a:lnSpc>
            <a:spcBef>
              <a:spcPct val="0"/>
            </a:spcBef>
            <a:spcAft>
              <a:spcPct val="35000"/>
            </a:spcAft>
          </a:pPr>
          <a:r>
            <a:rPr lang="ru-RU" sz="3000" b="1" kern="1200" dirty="0" smtClean="0">
              <a:solidFill>
                <a:schemeClr val="tx1"/>
              </a:solidFill>
              <a:latin typeface="Times New Roman" pitchFamily="18" charset="0"/>
              <a:cs typeface="Times New Roman" pitchFamily="18" charset="0"/>
            </a:rPr>
            <a:t>Кейс-иллюстрация </a:t>
          </a:r>
          <a:endParaRPr lang="ru-RU" sz="3000" b="1" kern="1200" dirty="0">
            <a:solidFill>
              <a:schemeClr val="tx1"/>
            </a:solidFill>
            <a:latin typeface="Times New Roman" pitchFamily="18" charset="0"/>
            <a:cs typeface="Times New Roman" pitchFamily="18" charset="0"/>
          </a:endParaRPr>
        </a:p>
      </dsp:txBody>
      <dsp:txXfrm>
        <a:off x="367080" y="1242092"/>
        <a:ext cx="6047638" cy="799138"/>
      </dsp:txXfrm>
    </dsp:sp>
    <dsp:sp modelId="{9CD30AC3-5F44-493B-A0D0-5EE767BCFB33}">
      <dsp:nvSpPr>
        <dsp:cNvPr id="0" name=""/>
        <dsp:cNvSpPr/>
      </dsp:nvSpPr>
      <dsp:spPr>
        <a:xfrm>
          <a:off x="0" y="2865786"/>
          <a:ext cx="8763000" cy="756000"/>
        </a:xfrm>
        <a:prstGeom prst="rect">
          <a:avLst/>
        </a:prstGeom>
        <a:solidFill>
          <a:srgbClr val="FF000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317912-B751-4DCF-87FD-913A54BCD67D}">
      <dsp:nvSpPr>
        <dsp:cNvPr id="0" name=""/>
        <dsp:cNvSpPr/>
      </dsp:nvSpPr>
      <dsp:spPr>
        <a:xfrm>
          <a:off x="304799" y="2417655"/>
          <a:ext cx="6134100" cy="885600"/>
        </a:xfrm>
        <a:prstGeom prst="roundRect">
          <a:avLst/>
        </a:prstGeom>
        <a:solidFill>
          <a:srgbClr val="7030A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1854" tIns="0" rIns="231854" bIns="0" numCol="1" spcCol="1270" anchor="ctr" anchorCtr="0">
          <a:noAutofit/>
        </a:bodyPr>
        <a:lstStyle/>
        <a:p>
          <a:pPr lvl="0" algn="l" defTabSz="1333500">
            <a:lnSpc>
              <a:spcPct val="90000"/>
            </a:lnSpc>
            <a:spcBef>
              <a:spcPct val="0"/>
            </a:spcBef>
            <a:spcAft>
              <a:spcPct val="35000"/>
            </a:spcAft>
          </a:pPr>
          <a:r>
            <a:rPr lang="ru-RU" sz="3000" b="1" kern="1200" dirty="0" smtClean="0">
              <a:solidFill>
                <a:schemeClr val="tx1"/>
              </a:solidFill>
              <a:latin typeface="Times New Roman" pitchFamily="18" charset="0"/>
              <a:cs typeface="Times New Roman" pitchFamily="18" charset="0"/>
            </a:rPr>
            <a:t>Фото-кейс</a:t>
          </a:r>
          <a:endParaRPr lang="ru-RU" sz="3000" b="1" kern="1200" dirty="0">
            <a:solidFill>
              <a:schemeClr val="tx1"/>
            </a:solidFill>
            <a:latin typeface="Times New Roman" pitchFamily="18" charset="0"/>
            <a:cs typeface="Times New Roman" pitchFamily="18" charset="0"/>
          </a:endParaRPr>
        </a:p>
      </dsp:txBody>
      <dsp:txXfrm>
        <a:off x="348030" y="2460886"/>
        <a:ext cx="6047638" cy="7991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6BFADF-018E-4E5A-9149-1999DDB85F39}">
      <dsp:nvSpPr>
        <dsp:cNvPr id="0" name=""/>
        <dsp:cNvSpPr/>
      </dsp:nvSpPr>
      <dsp:spPr>
        <a:xfrm>
          <a:off x="122172" y="0"/>
          <a:ext cx="5562600" cy="5562600"/>
        </a:xfrm>
        <a:prstGeom prst="triangle">
          <a:avLst/>
        </a:prstGeom>
        <a:solidFill>
          <a:srgbClr val="00B050"/>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9D1732-17AA-44CC-9150-21285A73055C}">
      <dsp:nvSpPr>
        <dsp:cNvPr id="0" name=""/>
        <dsp:cNvSpPr/>
      </dsp:nvSpPr>
      <dsp:spPr>
        <a:xfrm>
          <a:off x="1403773" y="468264"/>
          <a:ext cx="6902026" cy="564951"/>
        </a:xfrm>
        <a:prstGeom prst="roundRect">
          <a:avLst/>
        </a:prstGeom>
        <a:solidFill>
          <a:srgbClr val="FFFF0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latin typeface="Times New Roman" pitchFamily="18" charset="0"/>
              <a:cs typeface="Times New Roman" pitchFamily="18" charset="0"/>
            </a:rPr>
            <a:t>Повышать мотивацию обучения</a:t>
          </a:r>
          <a:endParaRPr lang="ru-RU" sz="1600" kern="1200" dirty="0">
            <a:latin typeface="Times New Roman" pitchFamily="18" charset="0"/>
            <a:cs typeface="Times New Roman" pitchFamily="18" charset="0"/>
          </a:endParaRPr>
        </a:p>
      </dsp:txBody>
      <dsp:txXfrm>
        <a:off x="1431352" y="495843"/>
        <a:ext cx="6846868" cy="509793"/>
      </dsp:txXfrm>
    </dsp:sp>
    <dsp:sp modelId="{6D7943B3-987C-43BB-A07E-3D17D7C3D919}">
      <dsp:nvSpPr>
        <dsp:cNvPr id="0" name=""/>
        <dsp:cNvSpPr/>
      </dsp:nvSpPr>
      <dsp:spPr>
        <a:xfrm>
          <a:off x="1361180" y="1217489"/>
          <a:ext cx="6944619" cy="564951"/>
        </a:xfrm>
        <a:prstGeom prst="roundRect">
          <a:avLst/>
        </a:prstGeom>
        <a:solidFill>
          <a:srgbClr val="FFC00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latin typeface="Times New Roman" pitchFamily="18" charset="0"/>
              <a:cs typeface="Times New Roman" pitchFamily="18" charset="0"/>
            </a:rPr>
            <a:t>Развивать  интеллектуальные навыки</a:t>
          </a:r>
          <a:endParaRPr lang="ru-RU" sz="1600" kern="1200" dirty="0">
            <a:latin typeface="Times New Roman" pitchFamily="18" charset="0"/>
            <a:cs typeface="Times New Roman" pitchFamily="18" charset="0"/>
          </a:endParaRPr>
        </a:p>
      </dsp:txBody>
      <dsp:txXfrm>
        <a:off x="1388759" y="1245068"/>
        <a:ext cx="6889461" cy="509793"/>
      </dsp:txXfrm>
    </dsp:sp>
    <dsp:sp modelId="{3FAB7447-9976-4893-ACC5-DDC747424102}">
      <dsp:nvSpPr>
        <dsp:cNvPr id="0" name=""/>
        <dsp:cNvSpPr/>
      </dsp:nvSpPr>
      <dsp:spPr>
        <a:xfrm>
          <a:off x="1382476" y="1966713"/>
          <a:ext cx="6923323" cy="564951"/>
        </a:xfrm>
        <a:prstGeom prst="roundRect">
          <a:avLst/>
        </a:prstGeom>
        <a:solidFill>
          <a:srgbClr val="00B0F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latin typeface="Times New Roman" pitchFamily="18" charset="0"/>
              <a:cs typeface="Times New Roman" pitchFamily="18" charset="0"/>
            </a:rPr>
            <a:t>Развить умственные, сенсорные и речевые способности</a:t>
          </a:r>
          <a:r>
            <a:rPr lang="ru-RU" sz="1400" kern="1200" dirty="0" smtClean="0">
              <a:latin typeface="Times New Roman" pitchFamily="18" charset="0"/>
              <a:cs typeface="Times New Roman" pitchFamily="18" charset="0"/>
            </a:rPr>
            <a:t>.</a:t>
          </a:r>
          <a:endParaRPr lang="ru-RU" sz="1400" kern="1200" dirty="0">
            <a:latin typeface="Times New Roman" pitchFamily="18" charset="0"/>
            <a:cs typeface="Times New Roman" pitchFamily="18" charset="0"/>
          </a:endParaRPr>
        </a:p>
      </dsp:txBody>
      <dsp:txXfrm>
        <a:off x="1410055" y="1994292"/>
        <a:ext cx="6868165" cy="509793"/>
      </dsp:txXfrm>
    </dsp:sp>
    <dsp:sp modelId="{6864C0D2-D5C1-42BE-9619-708FD56B8005}">
      <dsp:nvSpPr>
        <dsp:cNvPr id="0" name=""/>
        <dsp:cNvSpPr/>
      </dsp:nvSpPr>
      <dsp:spPr>
        <a:xfrm>
          <a:off x="1382476" y="2656762"/>
          <a:ext cx="6923323" cy="564951"/>
        </a:xfrm>
        <a:prstGeom prst="roundRect">
          <a:avLst/>
        </a:prstGeom>
        <a:solidFill>
          <a:srgbClr val="FFFF0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latin typeface="Times New Roman" pitchFamily="18" charset="0"/>
              <a:cs typeface="Times New Roman" pitchFamily="18" charset="0"/>
            </a:rPr>
            <a:t>Развивать аналитические умения: классифицировать, анализировать, представлять свой взгляд на решение проблемы.</a:t>
          </a:r>
          <a:endParaRPr lang="ru-RU" sz="1600" kern="1200" dirty="0">
            <a:latin typeface="Times New Roman" pitchFamily="18" charset="0"/>
            <a:cs typeface="Times New Roman" pitchFamily="18" charset="0"/>
          </a:endParaRPr>
        </a:p>
      </dsp:txBody>
      <dsp:txXfrm>
        <a:off x="1410055" y="2684341"/>
        <a:ext cx="6868165" cy="509793"/>
      </dsp:txXfrm>
    </dsp:sp>
    <dsp:sp modelId="{C9B54760-646F-4348-BF01-410FA003097B}">
      <dsp:nvSpPr>
        <dsp:cNvPr id="0" name=""/>
        <dsp:cNvSpPr/>
      </dsp:nvSpPr>
      <dsp:spPr>
        <a:xfrm>
          <a:off x="1382476" y="3403978"/>
          <a:ext cx="6923323" cy="564951"/>
        </a:xfrm>
        <a:prstGeom prst="roundRect">
          <a:avLst/>
        </a:prstGeom>
        <a:solidFill>
          <a:srgbClr val="92D05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latin typeface="Times New Roman" pitchFamily="18" charset="0"/>
              <a:cs typeface="Times New Roman" pitchFamily="18" charset="0"/>
            </a:rPr>
            <a:t>Формировать навыки коммуникативного взаимодействия </a:t>
          </a:r>
          <a:r>
            <a:rPr lang="ru-RU" sz="1600" i="1" kern="1200" dirty="0" smtClean="0">
              <a:latin typeface="Times New Roman" pitchFamily="18" charset="0"/>
              <a:cs typeface="Times New Roman" pitchFamily="18" charset="0"/>
            </a:rPr>
            <a:t>(вести дискуссию, защищать собственную точку зрения, убеждать)</a:t>
          </a:r>
          <a:r>
            <a:rPr lang="ru-RU" sz="1600" kern="1200" dirty="0" smtClean="0">
              <a:latin typeface="Times New Roman" pitchFamily="18" charset="0"/>
              <a:cs typeface="Times New Roman" pitchFamily="18" charset="0"/>
            </a:rPr>
            <a:t>.</a:t>
          </a:r>
          <a:endParaRPr lang="ru-RU" sz="1600" kern="1200" dirty="0">
            <a:latin typeface="Times New Roman" pitchFamily="18" charset="0"/>
            <a:cs typeface="Times New Roman" pitchFamily="18" charset="0"/>
          </a:endParaRPr>
        </a:p>
      </dsp:txBody>
      <dsp:txXfrm>
        <a:off x="1410055" y="3431557"/>
        <a:ext cx="6868165" cy="509793"/>
      </dsp:txXfrm>
    </dsp:sp>
    <dsp:sp modelId="{B4528451-D03C-469F-A6D3-07E8D8029158}">
      <dsp:nvSpPr>
        <dsp:cNvPr id="0" name=""/>
        <dsp:cNvSpPr/>
      </dsp:nvSpPr>
      <dsp:spPr>
        <a:xfrm>
          <a:off x="1369171" y="4068169"/>
          <a:ext cx="6936628" cy="564951"/>
        </a:xfrm>
        <a:prstGeom prst="roundRect">
          <a:avLst/>
        </a:prstGeom>
        <a:solidFill>
          <a:srgbClr val="FFC00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latin typeface="Times New Roman" pitchFamily="18" charset="0"/>
              <a:cs typeface="Times New Roman" pitchFamily="18" charset="0"/>
            </a:rPr>
            <a:t>Развивать практические умения</a:t>
          </a:r>
          <a:endParaRPr lang="ru-RU" sz="1600" kern="1200" dirty="0">
            <a:latin typeface="Times New Roman" pitchFamily="18" charset="0"/>
            <a:cs typeface="Times New Roman" pitchFamily="18" charset="0"/>
          </a:endParaRPr>
        </a:p>
      </dsp:txBody>
      <dsp:txXfrm>
        <a:off x="1396750" y="4095748"/>
        <a:ext cx="6881470" cy="509793"/>
      </dsp:txXfrm>
    </dsp:sp>
    <dsp:sp modelId="{26294CD6-0B17-4516-8ABF-9705A9B77604}">
      <dsp:nvSpPr>
        <dsp:cNvPr id="0" name=""/>
        <dsp:cNvSpPr/>
      </dsp:nvSpPr>
      <dsp:spPr>
        <a:xfrm>
          <a:off x="1791845" y="4682650"/>
          <a:ext cx="6513954" cy="564951"/>
        </a:xfrm>
        <a:prstGeom prst="roundRect">
          <a:avLst/>
        </a:prstGeom>
        <a:solidFill>
          <a:srgbClr val="FFFF00">
            <a:alpha val="90000"/>
          </a:srgb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kern="1200" dirty="0" smtClean="0">
              <a:latin typeface="Times New Roman" pitchFamily="18" charset="0"/>
              <a:cs typeface="Times New Roman" pitchFamily="18" charset="0"/>
            </a:rPr>
            <a:t>Развивать социальные умения </a:t>
          </a:r>
          <a:r>
            <a:rPr lang="ru-RU" sz="1600" i="1" kern="1200" dirty="0" smtClean="0">
              <a:latin typeface="Times New Roman" pitchFamily="18" charset="0"/>
              <a:cs typeface="Times New Roman" pitchFamily="18" charset="0"/>
            </a:rPr>
            <a:t>(оценивать поведение  детей, умение слушать, поддерживать чужое мнение)</a:t>
          </a:r>
          <a:endParaRPr lang="ru-RU" sz="1600" kern="1200" dirty="0">
            <a:latin typeface="Times New Roman" pitchFamily="18" charset="0"/>
            <a:cs typeface="Times New Roman" pitchFamily="18" charset="0"/>
          </a:endParaRPr>
        </a:p>
      </dsp:txBody>
      <dsp:txXfrm>
        <a:off x="1819424" y="4710229"/>
        <a:ext cx="6458796" cy="50979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D65394-7843-40A6-84C1-A4C17FF98C71}" type="datetimeFigureOut">
              <a:rPr lang="ru-RU" smtClean="0"/>
              <a:pPr/>
              <a:t>15.03.2022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4301AD-D17D-4EFC-80BD-893968096F04}" type="slidenum">
              <a:rPr lang="ru-RU" smtClean="0"/>
              <a:pPr/>
              <a:t>‹#›</a:t>
            </a:fld>
            <a:endParaRPr lang="ru-RU"/>
          </a:p>
        </p:txBody>
      </p:sp>
    </p:spTree>
    <p:extLst>
      <p:ext uri="{BB962C8B-B14F-4D97-AF65-F5344CB8AC3E}">
        <p14:creationId xmlns:p14="http://schemas.microsoft.com/office/powerpoint/2010/main" val="2685761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1</a:t>
            </a:fld>
            <a:endParaRPr lang="ru-RU"/>
          </a:p>
        </p:txBody>
      </p:sp>
    </p:spTree>
    <p:extLst>
      <p:ext uri="{BB962C8B-B14F-4D97-AF65-F5344CB8AC3E}">
        <p14:creationId xmlns:p14="http://schemas.microsoft.com/office/powerpoint/2010/main" val="18065568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Кейс - иллюстрация – это иллюстрация, которая используется для рассмотрения проблемной ситуации. Целью работы с ней является разбор сути проблемы, анализ возможных решений и выбор лучшего из них.</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Итак, знакомимся с реальной проблемой и находим из неё выход. Педагоги в роли воспитанников, старший воспитатель - воспитатель.</a:t>
            </a:r>
          </a:p>
          <a:p>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10</a:t>
            </a:fld>
            <a:endParaRPr lang="ru-RU"/>
          </a:p>
        </p:txBody>
      </p:sp>
    </p:spTree>
    <p:extLst>
      <p:ext uri="{BB962C8B-B14F-4D97-AF65-F5344CB8AC3E}">
        <p14:creationId xmlns:p14="http://schemas.microsoft.com/office/powerpoint/2010/main" val="22069977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Ситуация, которая зачастую происходит в нашем детском саду. Разберемся вместе. Погружаемся опять в мир детства.</a:t>
            </a:r>
          </a:p>
          <a:p>
            <a:r>
              <a:rPr lang="ru-RU" sz="1200" kern="1200" dirty="0" smtClean="0">
                <a:solidFill>
                  <a:schemeClr val="tx1"/>
                </a:solidFill>
                <a:effectLst/>
                <a:latin typeface="+mn-lt"/>
                <a:ea typeface="+mn-ea"/>
                <a:cs typeface="+mn-cs"/>
              </a:rPr>
              <a:t>Решение ситуации по этапам:</a:t>
            </a:r>
          </a:p>
          <a:p>
            <a:r>
              <a:rPr lang="ru-RU" sz="1200" b="1" kern="1200" dirty="0" smtClean="0">
                <a:solidFill>
                  <a:schemeClr val="tx1"/>
                </a:solidFill>
                <a:effectLst/>
                <a:latin typeface="+mn-lt"/>
                <a:ea typeface="+mn-ea"/>
                <a:cs typeface="+mn-cs"/>
              </a:rPr>
              <a:t>1 этап – </a:t>
            </a:r>
            <a:r>
              <a:rPr lang="ru-RU" sz="1200" kern="1200" dirty="0" smtClean="0">
                <a:solidFill>
                  <a:schemeClr val="tx1"/>
                </a:solidFill>
                <a:effectLst/>
                <a:latin typeface="+mn-lt"/>
                <a:ea typeface="+mn-ea"/>
                <a:cs typeface="+mn-cs"/>
              </a:rPr>
              <a:t>перед вами фотография, рассмотрите её. Послушайте ситуацию. Это может быть и обед, и завтрак. </a:t>
            </a:r>
          </a:p>
          <a:p>
            <a:r>
              <a:rPr lang="ru-RU" sz="1200" b="1" kern="1200" dirty="0" smtClean="0">
                <a:solidFill>
                  <a:schemeClr val="tx1"/>
                </a:solidFill>
                <a:effectLst/>
                <a:latin typeface="+mn-lt"/>
                <a:ea typeface="+mn-ea"/>
                <a:cs typeface="+mn-cs"/>
              </a:rPr>
              <a:t>2 этап -</a:t>
            </a:r>
            <a:r>
              <a:rPr lang="ru-RU" sz="1200" kern="1200" dirty="0" smtClean="0">
                <a:solidFill>
                  <a:schemeClr val="tx1"/>
                </a:solidFill>
                <a:effectLst/>
                <a:latin typeface="+mn-lt"/>
                <a:ea typeface="+mn-ea"/>
                <a:cs typeface="+mn-cs"/>
              </a:rPr>
              <a:t>Ребенок отказывается от еды</a:t>
            </a:r>
          </a:p>
          <a:p>
            <a:r>
              <a:rPr lang="ru-RU" sz="1200" b="1" kern="1200" dirty="0" smtClean="0">
                <a:solidFill>
                  <a:schemeClr val="tx1"/>
                </a:solidFill>
                <a:effectLst/>
                <a:latin typeface="+mn-lt"/>
                <a:ea typeface="+mn-ea"/>
                <a:cs typeface="+mn-cs"/>
              </a:rPr>
              <a:t>3 этап – </a:t>
            </a:r>
            <a:r>
              <a:rPr lang="ru-RU" sz="1200" kern="1200" dirty="0" smtClean="0">
                <a:solidFill>
                  <a:schemeClr val="tx1"/>
                </a:solidFill>
                <a:effectLst/>
                <a:latin typeface="+mn-lt"/>
                <a:ea typeface="+mn-ea"/>
                <a:cs typeface="+mn-cs"/>
              </a:rPr>
              <a:t>Почему не есть? Из – за чего?</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a:t>
            </a:r>
          </a:p>
          <a:p>
            <a:r>
              <a:rPr lang="ru-RU" sz="1200" b="1" kern="1200" dirty="0" smtClean="0">
                <a:solidFill>
                  <a:schemeClr val="tx1"/>
                </a:solidFill>
                <a:effectLst/>
                <a:latin typeface="+mn-lt"/>
                <a:ea typeface="+mn-ea"/>
                <a:cs typeface="+mn-cs"/>
              </a:rPr>
              <a:t>4 этап – </a:t>
            </a:r>
            <a:r>
              <a:rPr lang="ru-RU" sz="1200" kern="1200" dirty="0" smtClean="0">
                <a:solidFill>
                  <a:schemeClr val="tx1"/>
                </a:solidFill>
                <a:effectLst/>
                <a:latin typeface="+mn-lt"/>
                <a:ea typeface="+mn-ea"/>
                <a:cs typeface="+mn-cs"/>
              </a:rPr>
              <a:t>Какой выход можно найти из сложившейся проблемной ситуации? Предположите свои варианты решения исходя из данной ситуации</a:t>
            </a:r>
          </a:p>
          <a:p>
            <a:r>
              <a:rPr lang="ru-RU" sz="1200" b="1" kern="1200" dirty="0" smtClean="0">
                <a:solidFill>
                  <a:schemeClr val="tx1"/>
                </a:solidFill>
                <a:effectLst/>
                <a:latin typeface="+mn-lt"/>
                <a:ea typeface="+mn-ea"/>
                <a:cs typeface="+mn-cs"/>
              </a:rPr>
              <a:t>5 этап – </a:t>
            </a:r>
            <a:r>
              <a:rPr lang="ru-RU" sz="1200" kern="1200" dirty="0" smtClean="0">
                <a:solidFill>
                  <a:schemeClr val="tx1"/>
                </a:solidFill>
                <a:effectLst/>
                <a:latin typeface="+mn-lt"/>
                <a:ea typeface="+mn-ea"/>
                <a:cs typeface="+mn-cs"/>
              </a:rPr>
              <a:t>решение кейса – предложение одного или нескольких вариантов (последовательности действий).</a:t>
            </a:r>
          </a:p>
          <a:p>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11</a:t>
            </a:fld>
            <a:endParaRPr lang="ru-RU"/>
          </a:p>
        </p:txBody>
      </p:sp>
    </p:spTree>
    <p:extLst>
      <p:ext uri="{BB962C8B-B14F-4D97-AF65-F5344CB8AC3E}">
        <p14:creationId xmlns:p14="http://schemas.microsoft.com/office/powerpoint/2010/main" val="34524012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Проигрывание ролей – это когда кто – то берет на себя какую – то роль и проигрывает её. Участники демонстрируют как проигрывается такой кейс с воспитанниками, педагоги- играют роль лесных жителей, роль медведя – старший воспитатель (ой, какой же я больной, дается совет медведю, медведь подводит итог…)</a:t>
            </a:r>
          </a:p>
          <a:p>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12</a:t>
            </a:fld>
            <a:endParaRPr lang="ru-RU"/>
          </a:p>
        </p:txBody>
      </p:sp>
    </p:spTree>
    <p:extLst>
      <p:ext uri="{BB962C8B-B14F-4D97-AF65-F5344CB8AC3E}">
        <p14:creationId xmlns:p14="http://schemas.microsoft.com/office/powerpoint/2010/main" val="1780529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 результате использования кейс-технологии мы сможем</a:t>
            </a:r>
            <a:r>
              <a:rPr lang="ru-RU" baseline="0" dirty="0" smtClean="0"/>
              <a:t> решить следующие задачи. Что соответствует новым запросам как родителей так и общества в целом.</a:t>
            </a:r>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13</a:t>
            </a:fld>
            <a:endParaRPr lang="ru-RU"/>
          </a:p>
        </p:txBody>
      </p:sp>
    </p:spTree>
    <p:extLst>
      <p:ext uri="{BB962C8B-B14F-4D97-AF65-F5344CB8AC3E}">
        <p14:creationId xmlns:p14="http://schemas.microsoft.com/office/powerpoint/2010/main" val="3263182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2</a:t>
            </a:fld>
            <a:endParaRPr lang="ru-RU"/>
          </a:p>
        </p:txBody>
      </p:sp>
    </p:spTree>
    <p:extLst>
      <p:ext uri="{BB962C8B-B14F-4D97-AF65-F5344CB8AC3E}">
        <p14:creationId xmlns:p14="http://schemas.microsoft.com/office/powerpoint/2010/main" val="1262161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Современный мир диктует свои правила. Динамичный ритм жизни задает тон, и мы вынуждены действовать, чтобы все успеть и не остановиться в развитии. Меняются функции педагога. Теперь он уже не информатор, а организатор интеллектуального поиска, эмоционального переживания и практического действия. </a:t>
            </a:r>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3</a:t>
            </a:fld>
            <a:endParaRPr lang="ru-RU"/>
          </a:p>
        </p:txBody>
      </p:sp>
    </p:spTree>
    <p:extLst>
      <p:ext uri="{BB962C8B-B14F-4D97-AF65-F5344CB8AC3E}">
        <p14:creationId xmlns:p14="http://schemas.microsoft.com/office/powerpoint/2010/main" val="3553081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Каждый ребенок уникален и важно наполнить его теми положительными и полезными качествами, которые ему нужны на определённом этапе развития.</a:t>
            </a:r>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4</a:t>
            </a:fld>
            <a:endParaRPr lang="ru-RU"/>
          </a:p>
        </p:txBody>
      </p:sp>
    </p:spTree>
    <p:extLst>
      <p:ext uri="{BB962C8B-B14F-4D97-AF65-F5344CB8AC3E}">
        <p14:creationId xmlns:p14="http://schemas.microsoft.com/office/powerpoint/2010/main" val="413137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Кейс метод, это метод активного проблемно-ситуационного анализа, основанный на обучении путем решения конкретных задач – ситуаций (кейсов). </a:t>
            </a:r>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5</a:t>
            </a:fld>
            <a:endParaRPr lang="ru-RU"/>
          </a:p>
        </p:txBody>
      </p:sp>
    </p:spTree>
    <p:extLst>
      <p:ext uri="{BB962C8B-B14F-4D97-AF65-F5344CB8AC3E}">
        <p14:creationId xmlns:p14="http://schemas.microsoft.com/office/powerpoint/2010/main" val="111832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При кейс технологии не даются конкретные ответы, их необходимо находить самостоятельно. Это позволяет воспитанникам, опираясь на собственный опыт, формулировать выводы, применять на практике полученные знания, предлагать собственный или групповой взгляд на проблему.</a:t>
            </a:r>
          </a:p>
          <a:p>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6</a:t>
            </a:fld>
            <a:endParaRPr lang="ru-RU"/>
          </a:p>
        </p:txBody>
      </p:sp>
    </p:spTree>
    <p:extLst>
      <p:ext uri="{BB962C8B-B14F-4D97-AF65-F5344CB8AC3E}">
        <p14:creationId xmlns:p14="http://schemas.microsoft.com/office/powerpoint/2010/main" val="801484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Существуют различные виды кейс – технологий. Но мы остановимся </a:t>
            </a:r>
            <a:r>
              <a:rPr lang="ru-RU" sz="1200" kern="1200" smtClean="0">
                <a:solidFill>
                  <a:schemeClr val="tx1"/>
                </a:solidFill>
                <a:effectLst/>
                <a:latin typeface="+mn-lt"/>
                <a:ea typeface="+mn-ea"/>
                <a:cs typeface="+mn-cs"/>
              </a:rPr>
              <a:t>на следующих</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Кейс – </a:t>
            </a:r>
            <a:r>
              <a:rPr lang="ru-RU" sz="1200" kern="1200" dirty="0" err="1" smtClean="0">
                <a:solidFill>
                  <a:schemeClr val="tx1"/>
                </a:solidFill>
                <a:effectLst/>
                <a:latin typeface="+mn-lt"/>
                <a:ea typeface="+mn-ea"/>
                <a:cs typeface="+mn-cs"/>
              </a:rPr>
              <a:t>стади</a:t>
            </a:r>
            <a:r>
              <a:rPr lang="ru-RU" sz="1200" kern="1200" dirty="0" smtClean="0">
                <a:solidFill>
                  <a:schemeClr val="tx1"/>
                </a:solidFill>
                <a:effectLst/>
                <a:latin typeface="+mn-lt"/>
                <a:ea typeface="+mn-ea"/>
                <a:cs typeface="+mn-cs"/>
              </a:rPr>
              <a:t> (ситуации); Кейс – иллюстрации; Фото – кейс; Проигрывание ролей (ролевое проектирование). Кейс можно применять как для групповой, так и для индивидуальной работы.</a:t>
            </a:r>
          </a:p>
          <a:p>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7</a:t>
            </a:fld>
            <a:endParaRPr lang="ru-RU"/>
          </a:p>
        </p:txBody>
      </p:sp>
    </p:spTree>
    <p:extLst>
      <p:ext uri="{BB962C8B-B14F-4D97-AF65-F5344CB8AC3E}">
        <p14:creationId xmlns:p14="http://schemas.microsoft.com/office/powerpoint/2010/main" val="744073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Обращаю внимание на слайд, на нем вынесены этапы решения ситуаций. Давайте с ними ознакомимся.</a:t>
            </a:r>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8</a:t>
            </a:fld>
            <a:endParaRPr lang="ru-RU"/>
          </a:p>
        </p:txBody>
      </p:sp>
    </p:spTree>
    <p:extLst>
      <p:ext uri="{BB962C8B-B14F-4D97-AF65-F5344CB8AC3E}">
        <p14:creationId xmlns:p14="http://schemas.microsoft.com/office/powerpoint/2010/main" val="3204306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Кейс стадии – это групповой анализ представленной ситуации, разработка разных вариантов проблем, поиск их практического решения, оценка предложенных алгоритмов, выбор лучших вариантов решения проблемы. И такая ситуация часто происходит в ДОУ: один строит, другой ломает. </a:t>
            </a:r>
            <a:endParaRPr lang="ru-RU" dirty="0"/>
          </a:p>
        </p:txBody>
      </p:sp>
      <p:sp>
        <p:nvSpPr>
          <p:cNvPr id="4" name="Номер слайда 3"/>
          <p:cNvSpPr>
            <a:spLocks noGrp="1"/>
          </p:cNvSpPr>
          <p:nvPr>
            <p:ph type="sldNum" sz="quarter" idx="10"/>
          </p:nvPr>
        </p:nvSpPr>
        <p:spPr/>
        <p:txBody>
          <a:bodyPr/>
          <a:lstStyle/>
          <a:p>
            <a:fld id="{494301AD-D17D-4EFC-80BD-893968096F04}" type="slidenum">
              <a:rPr lang="ru-RU" smtClean="0"/>
              <a:pPr/>
              <a:t>9</a:t>
            </a:fld>
            <a:endParaRPr lang="ru-RU"/>
          </a:p>
        </p:txBody>
      </p:sp>
    </p:spTree>
    <p:extLst>
      <p:ext uri="{BB962C8B-B14F-4D97-AF65-F5344CB8AC3E}">
        <p14:creationId xmlns:p14="http://schemas.microsoft.com/office/powerpoint/2010/main" val="203926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lumMod val="7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EAF463A-BC7C-46EE-9F1E-7F377CCA4891}" type="datetimeFigureOut">
              <a:rPr lang="en-US" smtClean="0"/>
              <a:pPr/>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734054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AF463A-BC7C-46EE-9F1E-7F377CCA4891}" type="datetimeFigureOut">
              <a:rPr lang="en-US" smtClean="0"/>
              <a:pPr/>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156544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AF463A-BC7C-46EE-9F1E-7F377CCA4891}" type="datetimeFigureOut">
              <a:rPr lang="en-US" smtClean="0"/>
              <a:pPr/>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831139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AF463A-BC7C-46EE-9F1E-7F377CCA4891}" type="datetimeFigureOut">
              <a:rPr lang="en-US" smtClean="0"/>
              <a:pPr/>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4171156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AF463A-BC7C-46EE-9F1E-7F377CCA4891}" type="datetimeFigureOut">
              <a:rPr lang="en-US" smtClean="0"/>
              <a:pPr/>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49528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AF463A-BC7C-46EE-9F1E-7F377CCA4891}" type="datetimeFigureOut">
              <a:rPr lang="en-US" smtClean="0"/>
              <a:pPr/>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25612107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AF463A-BC7C-46EE-9F1E-7F377CCA4891}" type="datetimeFigureOut">
              <a:rPr lang="en-US" smtClean="0"/>
              <a:pPr/>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4258307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AF463A-BC7C-46EE-9F1E-7F377CCA4891}" type="datetimeFigureOut">
              <a:rPr lang="en-US" smtClean="0"/>
              <a:pPr/>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4104676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AF463A-BC7C-46EE-9F1E-7F377CCA4891}" type="datetimeFigureOut">
              <a:rPr lang="en-US" smtClean="0"/>
              <a:pPr/>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3214289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AF463A-BC7C-46EE-9F1E-7F377CCA4891}" type="datetimeFigureOut">
              <a:rPr lang="en-US" smtClean="0"/>
              <a:pPr/>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426474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EAF463A-BC7C-46EE-9F1E-7F377CCA4891}" type="datetimeFigureOut">
              <a:rPr lang="en-US" smtClean="0"/>
              <a:pPr/>
              <a:t>3/15/2022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3858764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EAF463A-BC7C-46EE-9F1E-7F377CCA4891}" type="datetimeFigureOut">
              <a:rPr lang="en-US" smtClean="0"/>
              <a:pPr/>
              <a:t>3/15/2022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2511994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EAF463A-BC7C-46EE-9F1E-7F377CCA4891}" type="datetimeFigureOut">
              <a:rPr lang="en-US" smtClean="0"/>
              <a:pPr/>
              <a:t>3/15/2022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880736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3/15/2022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4028998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7EAF463A-BC7C-46EE-9F1E-7F377CCA4891}" type="datetimeFigureOut">
              <a:rPr lang="en-US" smtClean="0"/>
              <a:pPr/>
              <a:t>3/15/2022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2309061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EAF463A-BC7C-46EE-9F1E-7F377CCA4891}" type="datetimeFigureOut">
              <a:rPr lang="en-US" smtClean="0"/>
              <a:pPr/>
              <a:t>3/15/2022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2040489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cxnSp>
          <p:nvCxnSpPr>
            <p:cNvPr id="7" name="Straight Connector 6"/>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EAF463A-BC7C-46EE-9F1E-7F377CCA4891}" type="datetimeFigureOut">
              <a:rPr lang="en-US" smtClean="0"/>
              <a:pPr/>
              <a:t>3/15/2022</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A483448D-3A78-4528-A469-B745A65DA480}" type="slidenum">
              <a:rPr lang="en-US" smtClean="0"/>
              <a:pPr/>
              <a:t>‹#›</a:t>
            </a:fld>
            <a:endParaRPr lang="en-US"/>
          </a:p>
        </p:txBody>
      </p:sp>
    </p:spTree>
    <p:extLst>
      <p:ext uri="{BB962C8B-B14F-4D97-AF65-F5344CB8AC3E}">
        <p14:creationId xmlns:p14="http://schemas.microsoft.com/office/powerpoint/2010/main" val="3506532387"/>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8" Type="http://schemas.openxmlformats.org/officeDocument/2006/relationships/image" Target="../media/image28.gi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32.jpe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6.jpeg"/><Relationship Id="rId4" Type="http://schemas.openxmlformats.org/officeDocument/2006/relationships/diagramLayout" Target="../diagrams/layout1.xml"/><Relationship Id="rId9"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4572000" y="5633284"/>
            <a:ext cx="4032448" cy="923330"/>
          </a:xfrm>
          <a:prstGeom prst="rect">
            <a:avLst/>
          </a:prstGeom>
          <a:noFill/>
        </p:spPr>
        <p:txBody>
          <a:bodyPr wrap="square" lIns="91440" tIns="45720" rIns="91440" bIns="45720">
            <a:spAutoFit/>
          </a:bodyPr>
          <a:lstStyle/>
          <a:p>
            <a:pPr algn="ctr"/>
            <a:endParaRPr lang="ru-RU"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Прямоугольник 3"/>
          <p:cNvSpPr/>
          <p:nvPr/>
        </p:nvSpPr>
        <p:spPr>
          <a:xfrm>
            <a:off x="1600200" y="990600"/>
            <a:ext cx="7086600" cy="381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tx1"/>
              </a:solidFill>
              <a:latin typeface="Times New Roman" pitchFamily="18" charset="0"/>
              <a:cs typeface="Times New Roman" pitchFamily="18" charset="0"/>
            </a:endParaRPr>
          </a:p>
        </p:txBody>
      </p:sp>
      <p:sp>
        <p:nvSpPr>
          <p:cNvPr id="17" name="Прямоугольник 16"/>
          <p:cNvSpPr/>
          <p:nvPr/>
        </p:nvSpPr>
        <p:spPr>
          <a:xfrm>
            <a:off x="539552" y="1219200"/>
            <a:ext cx="6840760" cy="2616101"/>
          </a:xfrm>
          <a:prstGeom prst="rect">
            <a:avLst/>
          </a:prstGeom>
        </p:spPr>
        <p:txBody>
          <a:bodyPr wrap="square">
            <a:spAutoFit/>
          </a:bodyPr>
          <a:lstStyle/>
          <a:p>
            <a:pPr algn="ctr"/>
            <a:r>
              <a:rPr lang="ru-RU" sz="3600" b="1" dirty="0">
                <a:solidFill>
                  <a:srgbClr val="7030A0"/>
                </a:solidFill>
                <a:latin typeface="Times New Roman" panose="02020603050405020304" pitchFamily="18" charset="0"/>
                <a:cs typeface="Times New Roman" panose="02020603050405020304" pitchFamily="18" charset="0"/>
              </a:rPr>
              <a:t>«Кейс – технологии в формировании социальной компетентности дошкольников</a:t>
            </a:r>
            <a:r>
              <a:rPr lang="ru-RU" sz="3600" b="1" dirty="0" smtClean="0">
                <a:solidFill>
                  <a:srgbClr val="7030A0"/>
                </a:solidFill>
                <a:latin typeface="Times New Roman" panose="02020603050405020304" pitchFamily="18" charset="0"/>
                <a:cs typeface="Times New Roman" panose="02020603050405020304" pitchFamily="18" charset="0"/>
              </a:rPr>
              <a:t>»</a:t>
            </a:r>
          </a:p>
          <a:p>
            <a:pPr algn="ctr"/>
            <a:r>
              <a:rPr lang="ru-RU" sz="2000" b="1" dirty="0" smtClean="0">
                <a:latin typeface="Times New Roman" panose="02020603050405020304" pitchFamily="18" charset="0"/>
                <a:cs typeface="Times New Roman" panose="02020603050405020304" pitchFamily="18" charset="0"/>
              </a:rPr>
              <a:t>Мастер-класс для педагогов ДОУ</a:t>
            </a:r>
            <a:endParaRPr lang="ru-RU" sz="2000" dirty="0">
              <a:latin typeface="Times New Roman" panose="02020603050405020304" pitchFamily="18" charset="0"/>
              <a:cs typeface="Times New Roman" panose="02020603050405020304" pitchFamily="18" charset="0"/>
            </a:endParaRPr>
          </a:p>
        </p:txBody>
      </p:sp>
      <p:pic>
        <p:nvPicPr>
          <p:cNvPr id="8" name="Picture 4" descr="C:\Documents and Settings\1\Мои документы\Мои рисунки\5da9319d0e62.jpg"/>
          <p:cNvPicPr>
            <a:picLocks noChangeAspect="1" noChangeArrowheads="1"/>
          </p:cNvPicPr>
          <p:nvPr/>
        </p:nvPicPr>
        <p:blipFill>
          <a:blip r:embed="rId3" cstate="print">
            <a:clrChange>
              <a:clrFrom>
                <a:srgbClr val="F7F7F7"/>
              </a:clrFrom>
              <a:clrTo>
                <a:srgbClr val="F7F7F7">
                  <a:alpha val="0"/>
                </a:srgbClr>
              </a:clrTo>
            </a:clrChange>
          </a:blip>
          <a:srcRect/>
          <a:stretch>
            <a:fillRect/>
          </a:stretch>
        </p:blipFill>
        <p:spPr bwMode="auto">
          <a:xfrm>
            <a:off x="5801531" y="2726770"/>
            <a:ext cx="2232025" cy="2493963"/>
          </a:xfrm>
          <a:prstGeom prst="rect">
            <a:avLst/>
          </a:prstGeom>
          <a:noFill/>
          <a:ln w="9525">
            <a:noFill/>
            <a:miter lim="800000"/>
            <a:headEnd/>
            <a:tailEnd/>
          </a:ln>
        </p:spPr>
      </p:pic>
      <p:pic>
        <p:nvPicPr>
          <p:cNvPr id="7" name="Picture 2" descr="\\172.16.83.19\f\Мои документы\Мои рисунки\132375a0b9b2.png"/>
          <p:cNvPicPr>
            <a:picLocks noChangeAspect="1" noChangeArrowheads="1"/>
          </p:cNvPicPr>
          <p:nvPr/>
        </p:nvPicPr>
        <p:blipFill>
          <a:blip r:embed="rId4" cstate="print"/>
          <a:srcRect/>
          <a:stretch>
            <a:fillRect/>
          </a:stretch>
        </p:blipFill>
        <p:spPr bwMode="auto">
          <a:xfrm>
            <a:off x="1295400" y="4451351"/>
            <a:ext cx="2476500" cy="2147887"/>
          </a:xfrm>
          <a:prstGeom prst="rect">
            <a:avLst/>
          </a:prstGeom>
          <a:noFill/>
          <a:ln w="9525">
            <a:noFill/>
            <a:miter lim="800000"/>
            <a:headEnd/>
            <a:tailEnd/>
          </a:ln>
        </p:spPr>
      </p:pic>
      <p:sp>
        <p:nvSpPr>
          <p:cNvPr id="3" name="TextBox 2"/>
          <p:cNvSpPr txBox="1"/>
          <p:nvPr/>
        </p:nvSpPr>
        <p:spPr>
          <a:xfrm>
            <a:off x="899592" y="404664"/>
            <a:ext cx="6480720" cy="646331"/>
          </a:xfrm>
          <a:prstGeom prst="rect">
            <a:avLst/>
          </a:prstGeom>
          <a:noFill/>
        </p:spPr>
        <p:txBody>
          <a:bodyPr wrap="square" rtlCol="0">
            <a:spAutoFit/>
          </a:bodyPr>
          <a:lstStyle/>
          <a:p>
            <a:pPr algn="ctr"/>
            <a:r>
              <a:rPr lang="ru-RU" dirty="0" smtClean="0">
                <a:latin typeface="Times New Roman" panose="02020603050405020304" pitchFamily="18" charset="0"/>
                <a:cs typeface="Times New Roman" panose="02020603050405020304" pitchFamily="18" charset="0"/>
              </a:rPr>
              <a:t>Муниципальное бюджетное дошкольное образовательное учреждение детский сад № 23 «Буратино»</a:t>
            </a:r>
            <a:endParaRPr lang="ru-RU" dirty="0">
              <a:latin typeface="Times New Roman" panose="02020603050405020304" pitchFamily="18" charset="0"/>
              <a:cs typeface="Times New Roman" panose="02020603050405020304" pitchFamily="18" charset="0"/>
            </a:endParaRPr>
          </a:p>
        </p:txBody>
      </p:sp>
      <p:sp>
        <p:nvSpPr>
          <p:cNvPr id="6" name="TextBox 5"/>
          <p:cNvSpPr txBox="1"/>
          <p:nvPr/>
        </p:nvSpPr>
        <p:spPr>
          <a:xfrm>
            <a:off x="5724129" y="5187910"/>
            <a:ext cx="3048396" cy="646331"/>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Гончарова Л.В., </a:t>
            </a:r>
          </a:p>
          <a:p>
            <a:r>
              <a:rPr lang="ru-RU" dirty="0" smtClean="0">
                <a:latin typeface="Times New Roman" panose="02020603050405020304" pitchFamily="18" charset="0"/>
                <a:cs typeface="Times New Roman" panose="02020603050405020304" pitchFamily="18" charset="0"/>
              </a:rPr>
              <a:t>старший воспитатель</a:t>
            </a:r>
            <a:endParaRPr lang="ru-RU"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3964513" y="6060618"/>
            <a:ext cx="1759615" cy="369332"/>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Мыски 2022</a:t>
            </a:r>
            <a:endParaRPr lang="ru-RU" dirty="0">
              <a:latin typeface="Times New Roman" panose="02020603050405020304" pitchFamily="18" charset="0"/>
              <a:cs typeface="Times New Roman" panose="02020603050405020304" pitchFamily="18" charset="0"/>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81000" y="381000"/>
            <a:ext cx="4123821" cy="584775"/>
          </a:xfrm>
          <a:prstGeom prst="rect">
            <a:avLst/>
          </a:prstGeom>
        </p:spPr>
        <p:txBody>
          <a:bodyPr wrap="none">
            <a:spAutoFit/>
          </a:bodyPr>
          <a:lstStyle/>
          <a:p>
            <a:pPr lvl="0"/>
            <a:r>
              <a:rPr lang="ru-RU" sz="3200" b="1" dirty="0" smtClean="0">
                <a:latin typeface="Times New Roman" pitchFamily="18" charset="0"/>
                <a:cs typeface="Times New Roman" pitchFamily="18" charset="0"/>
              </a:rPr>
              <a:t>«Кейс-иллюстрация</a:t>
            </a:r>
            <a:r>
              <a:rPr lang="ru-RU" sz="2800" b="1" dirty="0" smtClean="0">
                <a:latin typeface="Times New Roman" pitchFamily="18" charset="0"/>
                <a:cs typeface="Times New Roman" pitchFamily="18" charset="0"/>
              </a:rPr>
              <a:t>»</a:t>
            </a:r>
            <a:endParaRPr lang="ru-RU" sz="2800" b="1" dirty="0">
              <a:latin typeface="Times New Roman" pitchFamily="18" charset="0"/>
              <a:cs typeface="Times New Roman" pitchFamily="18" charset="0"/>
            </a:endParaRPr>
          </a:p>
        </p:txBody>
      </p:sp>
      <p:sp>
        <p:nvSpPr>
          <p:cNvPr id="27649" name="Rectangle 1"/>
          <p:cNvSpPr>
            <a:spLocks noChangeArrowheads="1"/>
          </p:cNvSpPr>
          <p:nvPr/>
        </p:nvSpPr>
        <p:spPr bwMode="auto">
          <a:xfrm>
            <a:off x="1" y="966029"/>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Цель. Разбор  сути проблемы, анализ возможных решений и выбор лучшего из них.</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7" name="Рисунок 6" descr="https://ds05.infourok.ru/uploads/ex/06d9/0008a5e0-442e892a/hello_html_m597e3344.jpg"/>
          <p:cNvPicPr/>
          <p:nvPr/>
        </p:nvPicPr>
        <p:blipFill>
          <a:blip r:embed="rId3">
            <a:extLst>
              <a:ext uri="{28A0092B-C50C-407E-A947-70E740481C1C}">
                <a14:useLocalDpi xmlns:a14="http://schemas.microsoft.com/office/drawing/2010/main" val="0"/>
              </a:ext>
            </a:extLst>
          </a:blip>
          <a:srcRect/>
          <a:stretch>
            <a:fillRect/>
          </a:stretch>
        </p:blipFill>
        <p:spPr bwMode="auto">
          <a:xfrm>
            <a:off x="354266" y="1797026"/>
            <a:ext cx="3929702" cy="2672895"/>
          </a:xfrm>
          <a:prstGeom prst="rect">
            <a:avLst/>
          </a:prstGeom>
          <a:noFill/>
          <a:ln>
            <a:noFill/>
          </a:ln>
        </p:spPr>
      </p:pic>
      <p:pic>
        <p:nvPicPr>
          <p:cNvPr id="8" name="Рисунок 7" descr="https://avatars.mds.yandex.net/get-zen_doc/1872259/pub_5d8ce4f1e3062c00ae4f69c3_5d8ce8bf3639e600b1884c86/scale_1200"/>
          <p:cNvPicPr/>
          <p:nvPr/>
        </p:nvPicPr>
        <p:blipFill rotWithShape="1">
          <a:blip r:embed="rId4">
            <a:extLst>
              <a:ext uri="{28A0092B-C50C-407E-A947-70E740481C1C}">
                <a14:useLocalDpi xmlns:a14="http://schemas.microsoft.com/office/drawing/2010/main" val="0"/>
              </a:ext>
            </a:extLst>
          </a:blip>
          <a:srcRect l="8779" t="8112" r="4023" b="11778"/>
          <a:stretch/>
        </p:blipFill>
        <p:spPr bwMode="auto">
          <a:xfrm>
            <a:off x="2987824" y="4221088"/>
            <a:ext cx="3888432" cy="2560578"/>
          </a:xfrm>
          <a:prstGeom prst="rect">
            <a:avLst/>
          </a:prstGeom>
          <a:noFill/>
          <a:ln>
            <a:noFill/>
          </a:ln>
          <a:extLst>
            <a:ext uri="{53640926-AAD7-44D8-BBD7-CCE9431645EC}">
              <a14:shadowObscured xmlns:a14="http://schemas.microsoft.com/office/drawing/2010/main"/>
            </a:ext>
          </a:extLst>
        </p:spPr>
      </p:pic>
      <p:pic>
        <p:nvPicPr>
          <p:cNvPr id="9" name="Рисунок 8" descr="C:\Users\Лариса Викторовна\Downloads\IMG_0600.jpg"/>
          <p:cNvPicPr/>
          <p:nvPr/>
        </p:nvPicPr>
        <p:blipFill>
          <a:blip r:embed="rId5">
            <a:extLst>
              <a:ext uri="{28A0092B-C50C-407E-A947-70E740481C1C}">
                <a14:useLocalDpi xmlns:a14="http://schemas.microsoft.com/office/drawing/2010/main" val="0"/>
              </a:ext>
            </a:extLst>
          </a:blip>
          <a:srcRect/>
          <a:stretch>
            <a:fillRect/>
          </a:stretch>
        </p:blipFill>
        <p:spPr bwMode="auto">
          <a:xfrm>
            <a:off x="4504821" y="1749149"/>
            <a:ext cx="3416159" cy="2571490"/>
          </a:xfrm>
          <a:prstGeom prst="rect">
            <a:avLst/>
          </a:prstGeom>
          <a:ln>
            <a:noFill/>
          </a:ln>
          <a:effectLst>
            <a:softEdge rad="112500"/>
          </a:effectLst>
        </p:spPr>
      </p:pic>
    </p:spTree>
    <p:extLst>
      <p:ext uri="{BB962C8B-B14F-4D97-AF65-F5344CB8AC3E}">
        <p14:creationId xmlns:p14="http://schemas.microsoft.com/office/powerpoint/2010/main" val="21243180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33400" y="381000"/>
            <a:ext cx="7696200" cy="1508105"/>
          </a:xfrm>
          <a:prstGeom prst="rect">
            <a:avLst/>
          </a:prstGeom>
        </p:spPr>
        <p:txBody>
          <a:bodyPr wrap="square">
            <a:spAutoFit/>
          </a:bodyPr>
          <a:lstStyle/>
          <a:p>
            <a:pPr lvl="0" algn="ctr"/>
            <a:r>
              <a:rPr lang="ru-RU" sz="3200" b="1" dirty="0" smtClean="0">
                <a:latin typeface="Times New Roman" pitchFamily="18" charset="0"/>
                <a:cs typeface="Times New Roman" pitchFamily="18" charset="0"/>
              </a:rPr>
              <a:t>«Фото-кейс</a:t>
            </a:r>
            <a:r>
              <a:rPr lang="ru-RU" sz="3200" b="1" dirty="0" smtClean="0">
                <a:latin typeface="Times New Roman" pitchFamily="18" charset="0"/>
                <a:cs typeface="Times New Roman" pitchFamily="18" charset="0"/>
              </a:rPr>
              <a:t>» </a:t>
            </a:r>
            <a:r>
              <a:rPr lang="ru-RU" sz="2000" dirty="0" smtClean="0">
                <a:latin typeface="Times New Roman" panose="02020603050405020304" pitchFamily="18" charset="0"/>
                <a:cs typeface="Times New Roman" pitchFamily="18" charset="0"/>
              </a:rPr>
              <a:t>(</a:t>
            </a:r>
            <a:r>
              <a:rPr lang="ru-RU" sz="2000" dirty="0">
                <a:latin typeface="Times New Roman" panose="02020603050405020304" pitchFamily="18" charset="0"/>
                <a:cs typeface="Times New Roman" panose="02020603050405020304" pitchFamily="18" charset="0"/>
              </a:rPr>
              <a:t>это фото из реальной </a:t>
            </a:r>
            <a:r>
              <a:rPr lang="ru-RU" sz="2000" dirty="0" smtClean="0">
                <a:latin typeface="Times New Roman" panose="02020603050405020304" pitchFamily="18" charset="0"/>
                <a:cs typeface="Times New Roman" panose="02020603050405020304" pitchFamily="18" charset="0"/>
              </a:rPr>
              <a:t>жизни)</a:t>
            </a:r>
          </a:p>
          <a:p>
            <a:pPr algn="ctr"/>
            <a:r>
              <a:rPr lang="ru-RU" sz="2000" b="1" dirty="0">
                <a:latin typeface="Times New Roman" panose="02020603050405020304" pitchFamily="18" charset="0"/>
                <a:cs typeface="Times New Roman" panose="02020603050405020304" pitchFamily="18" charset="0"/>
              </a:rPr>
              <a:t>Цель</a:t>
            </a:r>
            <a:r>
              <a:rPr lang="ru-RU" sz="2000" dirty="0">
                <a:latin typeface="Times New Roman" panose="02020603050405020304" pitchFamily="18" charset="0"/>
                <a:cs typeface="Times New Roman" panose="02020603050405020304" pitchFamily="18" charset="0"/>
              </a:rPr>
              <a:t>. </a:t>
            </a:r>
            <a:r>
              <a:rPr lang="ru-RU" sz="2000" dirty="0">
                <a:latin typeface="Times New Roman" pitchFamily="18" charset="0"/>
                <a:ea typeface="Calibri" pitchFamily="34" charset="0"/>
                <a:cs typeface="Times New Roman" pitchFamily="18" charset="0"/>
              </a:rPr>
              <a:t>Анализ  проблемной ситуации. </a:t>
            </a:r>
            <a:endParaRPr lang="ru-RU" sz="2000" dirty="0">
              <a:latin typeface="Arial" pitchFamily="34" charset="0"/>
              <a:cs typeface="Arial" pitchFamily="34" charset="0"/>
            </a:endParaRPr>
          </a:p>
          <a:p>
            <a:pPr lvl="0" algn="ctr"/>
            <a:endParaRPr lang="ru-RU" sz="2000" dirty="0" smtClean="0">
              <a:latin typeface="Times New Roman" panose="02020603050405020304" pitchFamily="18" charset="0"/>
              <a:cs typeface="Times New Roman" panose="02020603050405020304" pitchFamily="18" charset="0"/>
            </a:endParaRPr>
          </a:p>
          <a:p>
            <a:pPr lvl="0" algn="ctr"/>
            <a:endParaRPr lang="ru-RU" sz="2000" dirty="0">
              <a:latin typeface="Times New Roman" pitchFamily="18" charset="0"/>
              <a:cs typeface="Times New Roman" pitchFamily="18" charset="0"/>
            </a:endParaRPr>
          </a:p>
        </p:txBody>
      </p:sp>
      <p:pic>
        <p:nvPicPr>
          <p:cNvPr id="1026" name="Picture 2" descr="https://static.mk.ru/upload/entities/2019/12/23/21/articles/facebookPicture/aa/5f/72/6f/43f96d6887dc4bd8495d7fb04ef201e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5736" y="3367751"/>
            <a:ext cx="4603911" cy="3069274"/>
          </a:xfrm>
          <a:prstGeom prst="rect">
            <a:avLst/>
          </a:prstGeom>
          <a:noFill/>
          <a:extLst>
            <a:ext uri="{909E8E84-426E-40DD-AFC4-6F175D3DCCD1}">
              <a14:hiddenFill xmlns:a14="http://schemas.microsoft.com/office/drawing/2010/main">
                <a:solidFill>
                  <a:srgbClr val="FFFFFF"/>
                </a:solidFill>
              </a14:hiddenFill>
            </a:ext>
          </a:extLst>
        </p:spPr>
      </p:pic>
      <p:cxnSp>
        <p:nvCxnSpPr>
          <p:cNvPr id="6" name="Прямая со стрелкой 5"/>
          <p:cNvCxnSpPr/>
          <p:nvPr/>
        </p:nvCxnSpPr>
        <p:spPr>
          <a:xfrm flipV="1">
            <a:off x="2638798" y="7926472"/>
            <a:ext cx="609600" cy="914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2638798" y="8119512"/>
            <a:ext cx="396240" cy="45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2638798" y="8301757"/>
            <a:ext cx="441960" cy="914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Rectangle 6"/>
          <p:cNvSpPr>
            <a:spLocks noChangeArrowheads="1"/>
          </p:cNvSpPr>
          <p:nvPr/>
        </p:nvSpPr>
        <p:spPr bwMode="auto">
          <a:xfrm>
            <a:off x="809998" y="1818407"/>
            <a:ext cx="671433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sp>
        <p:nvSpPr>
          <p:cNvPr id="4" name="Rectangle 7"/>
          <p:cNvSpPr>
            <a:spLocks noChangeArrowheads="1"/>
          </p:cNvSpPr>
          <p:nvPr/>
        </p:nvSpPr>
        <p:spPr bwMode="auto">
          <a:xfrm>
            <a:off x="2132188" y="1450368"/>
            <a:ext cx="5824187" cy="193899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ct val="0"/>
              </a:spcAft>
              <a:buClrTx/>
              <a:buSzTx/>
              <a:buFontTx/>
              <a:buNone/>
              <a:tabLst/>
            </a:pPr>
            <a:r>
              <a:rPr kumimoji="0" lang="ru-RU" altLang="ru-RU" sz="20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1.Фото, сюжет которого отражает какую – либо проблему.</a:t>
            </a:r>
          </a:p>
          <a:p>
            <a:pPr lvl="0" eaLnBrk="0" fontAlgn="base" hangingPunct="0">
              <a:spcBef>
                <a:spcPct val="0"/>
              </a:spcBef>
              <a:spcAft>
                <a:spcPct val="0"/>
              </a:spcAft>
            </a:pPr>
            <a:r>
              <a:rPr lang="ru-RU" altLang="ru-RU" sz="2000" dirty="0" smtClean="0">
                <a:latin typeface="Times New Roman" panose="02020603050405020304" pitchFamily="18" charset="0"/>
                <a:ea typeface="Times New Roman" panose="02020603050405020304" pitchFamily="18" charset="0"/>
                <a:cs typeface="Times New Roman" panose="02020603050405020304" pitchFamily="18" charset="0"/>
              </a:rPr>
              <a:t>2.</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Текст </a:t>
            </a:r>
            <a:r>
              <a:rPr lang="ru-RU" sz="2000" dirty="0">
                <a:latin typeface="Times New Roman" panose="02020603050405020304" pitchFamily="18" charset="0"/>
                <a:cs typeface="Times New Roman" panose="02020603050405020304" pitchFamily="18" charset="0"/>
              </a:rPr>
              <a:t>к кейсу, который описывает совокупность событий</a:t>
            </a:r>
            <a:r>
              <a:rPr lang="ru-RU" sz="2000" dirty="0" smtClean="0">
                <a:latin typeface="Times New Roman" panose="02020603050405020304" pitchFamily="18" charset="0"/>
                <a:cs typeface="Times New Roman" panose="02020603050405020304" pitchFamily="18" charset="0"/>
              </a:rPr>
              <a:t>.</a:t>
            </a:r>
          </a:p>
          <a:p>
            <a:pPr lvl="0" eaLnBrk="0" fontAlgn="base" hangingPunct="0">
              <a:spcBef>
                <a:spcPct val="0"/>
              </a:spcBef>
              <a:spcAft>
                <a:spcPct val="0"/>
              </a:spcAft>
            </a:pPr>
            <a:r>
              <a:rPr lang="ru-RU" sz="2000" dirty="0">
                <a:latin typeface="Times New Roman" panose="02020603050405020304" pitchFamily="18" charset="0"/>
                <a:cs typeface="Times New Roman" panose="02020603050405020304" pitchFamily="18" charset="0"/>
              </a:rPr>
              <a:t>3. Задание – правильно поставленный вопрос. В нем должна быть мотивация на решение проблемы</a:t>
            </a:r>
            <a:r>
              <a:rPr lang="ru-RU" sz="2000" dirty="0" smtClean="0">
                <a:latin typeface="Times New Roman" panose="02020603050405020304" pitchFamily="18" charset="0"/>
                <a:cs typeface="Times New Roman" panose="02020603050405020304" pitchFamily="18" charset="0"/>
              </a:rPr>
              <a:t>.</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pic>
        <p:nvPicPr>
          <p:cNvPr id="23" name="Рисунок 22" descr="http://4.bp.blogspot.com/-ruUNLGAxMG8/VZQIwAndVDI/AAAAAAAAAm8/uBPPiJcWtdA/s1600/Find-Duplicate-Files-In-Compute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1628800"/>
            <a:ext cx="1229123" cy="1274626"/>
          </a:xfrm>
          <a:prstGeom prst="rect">
            <a:avLst/>
          </a:prstGeom>
          <a:noFill/>
          <a:ln>
            <a:noFill/>
          </a:ln>
        </p:spPr>
      </p:pic>
      <p:cxnSp>
        <p:nvCxnSpPr>
          <p:cNvPr id="22" name="Прямая со стрелкой 21"/>
          <p:cNvCxnSpPr/>
          <p:nvPr/>
        </p:nvCxnSpPr>
        <p:spPr>
          <a:xfrm flipV="1">
            <a:off x="1480643" y="1556792"/>
            <a:ext cx="630993" cy="438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flipV="1">
            <a:off x="1487205" y="2185249"/>
            <a:ext cx="708531" cy="601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Прямая со стрелкой 30"/>
          <p:cNvCxnSpPr/>
          <p:nvPr/>
        </p:nvCxnSpPr>
        <p:spPr>
          <a:xfrm>
            <a:off x="1408635" y="2641694"/>
            <a:ext cx="787101" cy="1952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91805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849065" y="381000"/>
            <a:ext cx="5501634" cy="954107"/>
          </a:xfrm>
          <a:prstGeom prst="rect">
            <a:avLst/>
          </a:prstGeom>
        </p:spPr>
        <p:txBody>
          <a:bodyPr wrap="none">
            <a:spAutoFit/>
          </a:bodyPr>
          <a:lstStyle/>
          <a:p>
            <a:pPr lvl="0" algn="ctr"/>
            <a:r>
              <a:rPr lang="ru-RU" sz="3200" b="1" dirty="0">
                <a:latin typeface="Times New Roman" panose="02020603050405020304" pitchFamily="18" charset="0"/>
                <a:cs typeface="Times New Roman" panose="02020603050405020304" pitchFamily="18" charset="0"/>
              </a:rPr>
              <a:t>Кейс - Проигрывание ролей </a:t>
            </a:r>
            <a:endParaRPr lang="ru-RU" sz="3200" b="1" dirty="0" smtClean="0">
              <a:latin typeface="Times New Roman" panose="02020603050405020304" pitchFamily="18" charset="0"/>
              <a:cs typeface="Times New Roman" panose="02020603050405020304" pitchFamily="18" charset="0"/>
            </a:endParaRPr>
          </a:p>
          <a:p>
            <a:pPr lvl="0" algn="ctr"/>
            <a:r>
              <a:rPr lang="ru-RU" sz="2400" b="1" dirty="0" smtClean="0">
                <a:latin typeface="Times New Roman" panose="02020603050405020304" pitchFamily="18" charset="0"/>
                <a:cs typeface="Times New Roman" panose="02020603050405020304" pitchFamily="18" charset="0"/>
              </a:rPr>
              <a:t>(или ролевое проектирование)</a:t>
            </a:r>
            <a:endParaRPr lang="ru-RU" sz="2400" b="1" dirty="0">
              <a:latin typeface="Times New Roman" pitchFamily="18" charset="0"/>
              <a:cs typeface="Times New Roman" pitchFamily="18" charset="0"/>
            </a:endParaRPr>
          </a:p>
        </p:txBody>
      </p:sp>
      <p:sp>
        <p:nvSpPr>
          <p:cNvPr id="2" name="Прямоугольник 1"/>
          <p:cNvSpPr/>
          <p:nvPr/>
        </p:nvSpPr>
        <p:spPr>
          <a:xfrm>
            <a:off x="685800" y="1382522"/>
            <a:ext cx="6934200" cy="830997"/>
          </a:xfrm>
          <a:prstGeom prst="rect">
            <a:avLst/>
          </a:prstGeom>
        </p:spPr>
        <p:txBody>
          <a:bodyPr wrap="square">
            <a:spAutoFit/>
          </a:bodyPr>
          <a:lstStyle/>
          <a:p>
            <a:r>
              <a:rPr lang="ru-RU" sz="2400" dirty="0">
                <a:solidFill>
                  <a:srgbClr val="181818"/>
                </a:solidFill>
                <a:latin typeface="Times New Roman" panose="02020603050405020304" pitchFamily="18" charset="0"/>
                <a:ea typeface="Times New Roman" panose="02020603050405020304" pitchFamily="18" charset="0"/>
              </a:rPr>
              <a:t>Проигрывание ролей – это когда кто – то берет на себя какую – то роль и проигрывает её</a:t>
            </a:r>
            <a:endParaRPr lang="ru-RU" sz="2400" dirty="0"/>
          </a:p>
        </p:txBody>
      </p:sp>
      <p:pic>
        <p:nvPicPr>
          <p:cNvPr id="11" name="Рисунок 10" descr="https://printfelt.ru/wa-data/public/shop/products/71/41/4171/images/10563/Naydi_ten_-_5.750x0.jpg"/>
          <p:cNvPicPr/>
          <p:nvPr/>
        </p:nvPicPr>
        <p:blipFill rotWithShape="1">
          <a:blip r:embed="rId3">
            <a:extLst>
              <a:ext uri="{28A0092B-C50C-407E-A947-70E740481C1C}">
                <a14:useLocalDpi xmlns:a14="http://schemas.microsoft.com/office/drawing/2010/main" val="0"/>
              </a:ext>
            </a:extLst>
          </a:blip>
          <a:srcRect r="32264" b="25898"/>
          <a:stretch/>
        </p:blipFill>
        <p:spPr bwMode="auto">
          <a:xfrm>
            <a:off x="755576" y="2333278"/>
            <a:ext cx="2374032" cy="2487538"/>
          </a:xfrm>
          <a:prstGeom prst="rect">
            <a:avLst/>
          </a:prstGeom>
          <a:noFill/>
          <a:ln>
            <a:noFill/>
          </a:ln>
          <a:extLst>
            <a:ext uri="{53640926-AAD7-44D8-BBD7-CCE9431645EC}">
              <a14:shadowObscured xmlns:a14="http://schemas.microsoft.com/office/drawing/2010/main"/>
            </a:ext>
          </a:extLst>
        </p:spPr>
      </p:pic>
      <p:pic>
        <p:nvPicPr>
          <p:cNvPr id="13" name="Рисунок 12" descr="https://a.mktgcdn.com/p/n5ky0V_nAWtTK0qmZB48rpSYMOi2jcY7sqX7ueDHh2g/1206x1206.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2060848"/>
            <a:ext cx="2332112" cy="2759968"/>
          </a:xfrm>
          <a:prstGeom prst="rect">
            <a:avLst/>
          </a:prstGeom>
          <a:solidFill>
            <a:srgbClr val="FFFFFF">
              <a:shade val="85000"/>
            </a:srgbClr>
          </a:solidFill>
          <a:ln w="12700" cap="rnd">
            <a:solidFill>
              <a:schemeClr val="accent6">
                <a:lumMod val="50000"/>
              </a:schemeClr>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6" name="Рисунок 5" descr="C:\Users\Лариса Викторовна\Downloads\IMG_0603.jpg"/>
          <p:cNvPicPr/>
          <p:nvPr/>
        </p:nvPicPr>
        <p:blipFill rotWithShape="1">
          <a:blip r:embed="rId5">
            <a:extLst>
              <a:ext uri="{28A0092B-C50C-407E-A947-70E740481C1C}">
                <a14:useLocalDpi xmlns:a14="http://schemas.microsoft.com/office/drawing/2010/main" val="0"/>
              </a:ext>
            </a:extLst>
          </a:blip>
          <a:srcRect r="2187" b="14500"/>
          <a:stretch/>
        </p:blipFill>
        <p:spPr bwMode="auto">
          <a:xfrm rot="5400000">
            <a:off x="2647523" y="3088701"/>
            <a:ext cx="4281002" cy="2448271"/>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274638"/>
            <a:ext cx="9372600" cy="792162"/>
          </a:xfrm>
        </p:spPr>
        <p:txBody>
          <a:bodyPr>
            <a:noAutofit/>
          </a:bodyPr>
          <a:lstStyle/>
          <a:p>
            <a:pPr algn="ctr"/>
            <a:r>
              <a:rPr lang="ru-RU" sz="3200" b="1" dirty="0" smtClean="0">
                <a:solidFill>
                  <a:schemeClr val="tx1"/>
                </a:solidFill>
                <a:latin typeface="Times New Roman" pitchFamily="18" charset="0"/>
                <a:cs typeface="Times New Roman" pitchFamily="18" charset="0"/>
              </a:rPr>
              <a:t>Использование кейс -технологии  помогает:</a:t>
            </a:r>
            <a:r>
              <a:rPr lang="ru-RU" sz="3200" dirty="0" smtClean="0">
                <a:solidFill>
                  <a:schemeClr val="tx1"/>
                </a:solidFill>
              </a:rPr>
              <a:t/>
            </a:r>
            <a:br>
              <a:rPr lang="ru-RU" sz="3200" dirty="0" smtClean="0">
                <a:solidFill>
                  <a:schemeClr val="tx1"/>
                </a:solidFill>
              </a:rPr>
            </a:br>
            <a:endParaRPr lang="ru-RU" sz="3200" dirty="0">
              <a:solidFill>
                <a:schemeClr val="tx1"/>
              </a:solidFill>
            </a:endParaRPr>
          </a:p>
        </p:txBody>
      </p:sp>
      <p:graphicFrame>
        <p:nvGraphicFramePr>
          <p:cNvPr id="4" name="Содержимое 3"/>
          <p:cNvGraphicFramePr>
            <a:graphicFrameLocks noGrp="1"/>
          </p:cNvGraphicFramePr>
          <p:nvPr>
            <p:ph idx="1"/>
            <p:extLst>
              <p:ext uri="{D42A27DB-BD31-4B8C-83A1-F6EECF244321}">
                <p14:modId xmlns:p14="http://schemas.microsoft.com/office/powerpoint/2010/main" val="2869472633"/>
              </p:ext>
            </p:extLst>
          </p:nvPr>
        </p:nvGraphicFramePr>
        <p:xfrm>
          <a:off x="381000" y="990600"/>
          <a:ext cx="8305800" cy="556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3" descr="C:\Users\Песня\Desktop\анимашки\25.gif"/>
          <p:cNvPicPr>
            <a:picLocks noChangeAspect="1" noChangeArrowheads="1" noCrop="1"/>
          </p:cNvPicPr>
          <p:nvPr/>
        </p:nvPicPr>
        <p:blipFill>
          <a:blip r:embed="rId8" cstate="print"/>
          <a:srcRect/>
          <a:stretch>
            <a:fillRect/>
          </a:stretch>
        </p:blipFill>
        <p:spPr bwMode="auto">
          <a:xfrm>
            <a:off x="28575" y="1066800"/>
            <a:ext cx="243078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homefashions.ru/wa-data/public/shop/products/25/55/25525/images/40964/40964.970x0.jpg"/>
          <p:cNvPicPr>
            <a:picLocks noChangeAspect="1" noChangeArrowheads="1"/>
          </p:cNvPicPr>
          <p:nvPr/>
        </p:nvPicPr>
        <p:blipFill>
          <a:blip r:embed="rId2" cstate="print"/>
          <a:srcRect/>
          <a:stretch>
            <a:fillRect/>
          </a:stretch>
        </p:blipFill>
        <p:spPr bwMode="auto">
          <a:xfrm>
            <a:off x="1185558" y="3929067"/>
            <a:ext cx="2814938" cy="2819385"/>
          </a:xfrm>
          <a:prstGeom prst="rect">
            <a:avLst/>
          </a:prstGeom>
          <a:noFill/>
        </p:spPr>
      </p:pic>
      <p:pic>
        <p:nvPicPr>
          <p:cNvPr id="1030" name="Picture 6" descr="http://www.playcast.ru/uploads/2016/03/01/17593938.png"/>
          <p:cNvPicPr>
            <a:picLocks noChangeAspect="1" noChangeArrowheads="1"/>
          </p:cNvPicPr>
          <p:nvPr/>
        </p:nvPicPr>
        <p:blipFill>
          <a:blip r:embed="rId3" cstate="print"/>
          <a:srcRect/>
          <a:stretch>
            <a:fillRect/>
          </a:stretch>
        </p:blipFill>
        <p:spPr bwMode="auto">
          <a:xfrm rot="16200000">
            <a:off x="-457280" y="671572"/>
            <a:ext cx="4276727" cy="3362166"/>
          </a:xfrm>
          <a:prstGeom prst="rect">
            <a:avLst/>
          </a:prstGeom>
          <a:noFill/>
        </p:spPr>
      </p:pic>
      <p:pic>
        <p:nvPicPr>
          <p:cNvPr id="1032" name="Picture 8" descr="http://www.playcast.ru/uploads/2014/05/25/8717937.png"/>
          <p:cNvPicPr>
            <a:picLocks noChangeAspect="1" noChangeArrowheads="1"/>
          </p:cNvPicPr>
          <p:nvPr/>
        </p:nvPicPr>
        <p:blipFill>
          <a:blip r:embed="rId4" cstate="print"/>
          <a:srcRect/>
          <a:stretch>
            <a:fillRect/>
          </a:stretch>
        </p:blipFill>
        <p:spPr bwMode="auto">
          <a:xfrm>
            <a:off x="1285852" y="2000240"/>
            <a:ext cx="2573239" cy="2667001"/>
          </a:xfrm>
          <a:prstGeom prst="rect">
            <a:avLst/>
          </a:prstGeom>
          <a:noFill/>
        </p:spPr>
      </p:pic>
      <p:pic>
        <p:nvPicPr>
          <p:cNvPr id="1034" name="Picture 10" descr="https://im0-tub-ru.yandex.net/i?id=720879c1481fc01b86148b1296b73012&amp;n=33&amp;h=215&amp;w=430"/>
          <p:cNvPicPr>
            <a:picLocks noChangeAspect="1" noChangeArrowheads="1"/>
          </p:cNvPicPr>
          <p:nvPr/>
        </p:nvPicPr>
        <p:blipFill>
          <a:blip r:embed="rId5" cstate="print"/>
          <a:srcRect/>
          <a:stretch>
            <a:fillRect/>
          </a:stretch>
        </p:blipFill>
        <p:spPr bwMode="auto">
          <a:xfrm>
            <a:off x="5946717" y="1371600"/>
            <a:ext cx="2438400" cy="1219200"/>
          </a:xfrm>
          <a:prstGeom prst="rect">
            <a:avLst/>
          </a:prstGeom>
          <a:noFill/>
        </p:spPr>
      </p:pic>
      <p:pic>
        <p:nvPicPr>
          <p:cNvPr id="12" name="Рисунок 11" descr="https://im0-tub-ru.yandex.net/i?id=27ff50c003d9253ba59ec37a99748582&amp;n=33&amp;h=215&amp;w=345"/>
          <p:cNvPicPr/>
          <p:nvPr/>
        </p:nvPicPr>
        <p:blipFill>
          <a:blip r:embed="rId6" cstate="print"/>
          <a:srcRect l="34676"/>
          <a:stretch>
            <a:fillRect/>
          </a:stretch>
        </p:blipFill>
        <p:spPr bwMode="auto">
          <a:xfrm>
            <a:off x="3355917" y="152400"/>
            <a:ext cx="2590800" cy="2590800"/>
          </a:xfrm>
          <a:prstGeom prst="ellipse">
            <a:avLst/>
          </a:prstGeom>
          <a:ln>
            <a:noFill/>
          </a:ln>
          <a:effectLst>
            <a:softEdge rad="112500"/>
          </a:effectLst>
        </p:spPr>
      </p:pic>
      <p:sp>
        <p:nvSpPr>
          <p:cNvPr id="13" name="Прямоугольник 12"/>
          <p:cNvSpPr/>
          <p:nvPr/>
        </p:nvSpPr>
        <p:spPr>
          <a:xfrm>
            <a:off x="4572000" y="2438400"/>
            <a:ext cx="4572000" cy="3970318"/>
          </a:xfrm>
          <a:prstGeom prst="rect">
            <a:avLst/>
          </a:prstGeom>
        </p:spPr>
        <p:txBody>
          <a:bodyPr>
            <a:spAutoFit/>
          </a:bodyPr>
          <a:lstStyle/>
          <a:p>
            <a:pPr algn="ctr"/>
            <a:r>
              <a:rPr lang="ru-RU" sz="3600" b="1" dirty="0" smtClean="0">
                <a:latin typeface="Times New Roman" pitchFamily="18" charset="0"/>
                <a:cs typeface="Times New Roman" pitchFamily="18" charset="0"/>
              </a:rPr>
              <a:t>«Научить ребёнка быть счастливым нельзя, но воспитать его так, чтобы он был счастливым, можно»</a:t>
            </a:r>
          </a:p>
          <a:p>
            <a:pPr algn="ctr"/>
            <a:r>
              <a:rPr lang="ru-RU" sz="2800" b="1" dirty="0" smtClean="0">
                <a:latin typeface="Times New Roman" pitchFamily="18" charset="0"/>
                <a:cs typeface="Times New Roman" pitchFamily="18" charset="0"/>
              </a:rPr>
              <a:t>                  А.М. Макаренко</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4572000" y="5633284"/>
            <a:ext cx="4032448" cy="923330"/>
          </a:xfrm>
          <a:prstGeom prst="rect">
            <a:avLst/>
          </a:prstGeom>
          <a:noFill/>
        </p:spPr>
        <p:txBody>
          <a:bodyPr wrap="square" lIns="91440" tIns="45720" rIns="91440" bIns="45720">
            <a:spAutoFit/>
          </a:bodyPr>
          <a:lstStyle/>
          <a:p>
            <a:pPr algn="ctr"/>
            <a:endParaRPr lang="ru-RU"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Прямоугольник 3"/>
          <p:cNvSpPr/>
          <p:nvPr/>
        </p:nvSpPr>
        <p:spPr>
          <a:xfrm>
            <a:off x="1600200" y="990600"/>
            <a:ext cx="7086600" cy="381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chemeClr val="tx1"/>
              </a:solidFill>
              <a:latin typeface="Times New Roman" pitchFamily="18" charset="0"/>
              <a:cs typeface="Times New Roman" pitchFamily="18" charset="0"/>
            </a:endParaRPr>
          </a:p>
        </p:txBody>
      </p:sp>
      <p:pic>
        <p:nvPicPr>
          <p:cNvPr id="7" name="Picture 2" descr="\\172.16.83.19\f\Мои документы\Мои рисунки\132375a0b9b2.png"/>
          <p:cNvPicPr>
            <a:picLocks noChangeAspect="1" noChangeArrowheads="1"/>
          </p:cNvPicPr>
          <p:nvPr/>
        </p:nvPicPr>
        <p:blipFill>
          <a:blip r:embed="rId3" cstate="print"/>
          <a:srcRect/>
          <a:stretch>
            <a:fillRect/>
          </a:stretch>
        </p:blipFill>
        <p:spPr bwMode="auto">
          <a:xfrm flipH="1">
            <a:off x="5580112" y="4665774"/>
            <a:ext cx="2246362" cy="1948287"/>
          </a:xfrm>
          <a:prstGeom prst="rect">
            <a:avLst/>
          </a:prstGeom>
          <a:noFill/>
          <a:ln w="9525">
            <a:noFill/>
            <a:miter lim="800000"/>
            <a:headEnd/>
            <a:tailEnd/>
          </a:ln>
        </p:spPr>
      </p:pic>
      <p:sp>
        <p:nvSpPr>
          <p:cNvPr id="5" name="TextBox 4"/>
          <p:cNvSpPr txBox="1"/>
          <p:nvPr/>
        </p:nvSpPr>
        <p:spPr>
          <a:xfrm>
            <a:off x="611560" y="337840"/>
            <a:ext cx="6863345" cy="4462760"/>
          </a:xfrm>
          <a:prstGeom prst="rect">
            <a:avLst/>
          </a:prstGeom>
          <a:noFill/>
        </p:spPr>
        <p:txBody>
          <a:bodyPr wrap="square" rtlCol="0">
            <a:spAutoFit/>
          </a:bodyPr>
          <a:lstStyle/>
          <a:p>
            <a:pPr algn="just"/>
            <a:r>
              <a:rPr lang="ru-RU" sz="2400" b="1" dirty="0" smtClean="0">
                <a:solidFill>
                  <a:srgbClr val="FF0000"/>
                </a:solidFill>
                <a:latin typeface="Times New Roman" panose="02020603050405020304" pitchFamily="18" charset="0"/>
                <a:cs typeface="Times New Roman" panose="02020603050405020304" pitchFamily="18" charset="0"/>
              </a:rPr>
              <a:t>Цель. </a:t>
            </a:r>
            <a:r>
              <a:rPr lang="ru-RU" sz="2400" b="1" dirty="0" smtClean="0">
                <a:solidFill>
                  <a:schemeClr val="accent1">
                    <a:lumMod val="50000"/>
                  </a:schemeClr>
                </a:solidFill>
                <a:latin typeface="Times New Roman" panose="02020603050405020304" pitchFamily="18" charset="0"/>
                <a:cs typeface="Times New Roman" panose="02020603050405020304" pitchFamily="18" charset="0"/>
              </a:rPr>
              <a:t>Знакомство педагогов с одним из «продвинутых» активных методов обучения в образовательной деятельности с дошкольниками.</a:t>
            </a:r>
          </a:p>
          <a:p>
            <a:r>
              <a:rPr lang="ru-RU" sz="2400" b="1" dirty="0" smtClean="0">
                <a:solidFill>
                  <a:srgbClr val="FF0000"/>
                </a:solidFill>
                <a:latin typeface="Times New Roman" panose="02020603050405020304" pitchFamily="18" charset="0"/>
                <a:cs typeface="Times New Roman" panose="02020603050405020304" pitchFamily="18" charset="0"/>
              </a:rPr>
              <a:t>Задачи: </a:t>
            </a:r>
          </a:p>
          <a:p>
            <a:pPr marL="342900" indent="-342900">
              <a:buFont typeface="Arial" panose="020B0604020202020204" pitchFamily="34" charset="0"/>
              <a:buChar char="•"/>
            </a:pPr>
            <a:r>
              <a:rPr lang="ru-RU" sz="2000" b="1" dirty="0" smtClean="0">
                <a:solidFill>
                  <a:srgbClr val="7030A0"/>
                </a:solidFill>
                <a:latin typeface="Times New Roman" panose="02020603050405020304" pitchFamily="18" charset="0"/>
                <a:cs typeface="Times New Roman" panose="02020603050405020304" pitchFamily="18" charset="0"/>
              </a:rPr>
              <a:t>расширить </a:t>
            </a:r>
            <a:r>
              <a:rPr lang="ru-RU" sz="2000" b="1" dirty="0">
                <a:solidFill>
                  <a:srgbClr val="7030A0"/>
                </a:solidFill>
                <a:latin typeface="Times New Roman" panose="02020603050405020304" pitchFamily="18" charset="0"/>
                <a:cs typeface="Times New Roman" panose="02020603050405020304" pitchFamily="18" charset="0"/>
              </a:rPr>
              <a:t>знания участников мастер-класса о методе кейсов и его применении; </a:t>
            </a:r>
          </a:p>
          <a:p>
            <a:pPr marL="457200" indent="-457200">
              <a:buFont typeface="Arial" panose="020B0604020202020204" pitchFamily="34" charset="0"/>
              <a:buChar char="•"/>
            </a:pPr>
            <a:r>
              <a:rPr lang="ru-RU" sz="2000" b="1" dirty="0">
                <a:solidFill>
                  <a:srgbClr val="7030A0"/>
                </a:solidFill>
                <a:latin typeface="Times New Roman" panose="02020603050405020304" pitchFamily="18" charset="0"/>
                <a:cs typeface="Times New Roman" panose="02020603050405020304" pitchFamily="18" charset="0"/>
              </a:rPr>
              <a:t>создать условия для профессионального общения, самореализации и роста творческого потенциала педагогов;</a:t>
            </a:r>
          </a:p>
          <a:p>
            <a:pPr marL="457200" indent="-457200">
              <a:buFont typeface="Arial" panose="020B0604020202020204" pitchFamily="34" charset="0"/>
              <a:buChar char="•"/>
            </a:pPr>
            <a:r>
              <a:rPr lang="ru-RU" sz="2000" b="1" dirty="0">
                <a:solidFill>
                  <a:srgbClr val="7030A0"/>
                </a:solidFill>
                <a:latin typeface="Times New Roman" panose="02020603050405020304" pitchFamily="18" charset="0"/>
                <a:cs typeface="Times New Roman" panose="02020603050405020304" pitchFamily="18" charset="0"/>
              </a:rPr>
              <a:t>повысить их профессиональное мастерство.</a:t>
            </a:r>
          </a:p>
          <a:p>
            <a:pPr algn="just"/>
            <a:endParaRPr lang="ru-RU" sz="2000" b="1" dirty="0">
              <a:solidFill>
                <a:srgbClr val="7030A0"/>
              </a:solidFill>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p:txBody>
      </p:sp>
      <p:pic>
        <p:nvPicPr>
          <p:cNvPr id="14" name="Рисунок 13" descr="https://static.wixstatic.com/media/992a55_2797118545bd409285496f101c60d541~mv2.jpg/v1/fill/w_960,h_720,al_c,q_90/992a55_2797118545bd409285496f101c60d541~mv2.jpg"/>
          <p:cNvPicPr/>
          <p:nvPr/>
        </p:nvPicPr>
        <p:blipFill rotWithShape="1">
          <a:blip r:embed="rId4" cstate="print">
            <a:extLst>
              <a:ext uri="{28A0092B-C50C-407E-A947-70E740481C1C}">
                <a14:useLocalDpi xmlns:a14="http://schemas.microsoft.com/office/drawing/2010/main" val="0"/>
              </a:ext>
            </a:extLst>
          </a:blip>
          <a:srcRect l="2437" t="4062"/>
          <a:stretch/>
        </p:blipFill>
        <p:spPr bwMode="auto">
          <a:xfrm>
            <a:off x="755576" y="4365104"/>
            <a:ext cx="2963029" cy="191453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474718797"/>
      </p:ext>
    </p:extLst>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381000" y="1676400"/>
          <a:ext cx="81534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Прямоугольник 4"/>
          <p:cNvSpPr/>
          <p:nvPr/>
        </p:nvSpPr>
        <p:spPr>
          <a:xfrm>
            <a:off x="381000" y="533400"/>
            <a:ext cx="81534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002060"/>
                </a:solidFill>
                <a:latin typeface="Times New Roman" pitchFamily="18" charset="0"/>
                <a:cs typeface="Times New Roman" pitchFamily="18" charset="0"/>
              </a:rPr>
              <a:t>ЗАДАЧИ, ПОСТАВЛЕННЫЕ ГОСУДАРСТВОМ ПЕРЕД ДОШКОЛЬНЫМИ УЧРЕЖДЕНИЯМИ</a:t>
            </a:r>
            <a:endParaRPr lang="ru-RU" sz="2800" b="1" dirty="0">
              <a:solidFill>
                <a:srgbClr val="002060"/>
              </a:solidFill>
              <a:latin typeface="Times New Roman" pitchFamily="18" charset="0"/>
              <a:cs typeface="Times New Roman" pitchFamily="18" charset="0"/>
            </a:endParaRPr>
          </a:p>
        </p:txBody>
      </p:sp>
      <p:pic>
        <p:nvPicPr>
          <p:cNvPr id="13" name="Picture 10" descr="Новости"/>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24743" y="1378936"/>
            <a:ext cx="1876113" cy="196652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1" name="Picture 8" descr="Усыновление ребенка"/>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29375" y="3048000"/>
            <a:ext cx="2500490" cy="222543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5" name="Рисунок 14" descr="http://skachatkartinki.ru/img/picture/Sep/22/32618c23ccc1e4a94e3c71dd9b2866e6/5.jpg"/>
          <p:cNvPicPr/>
          <p:nvPr/>
        </p:nvPicPr>
        <p:blipFill>
          <a:blip r:embed="rId10" cstate="print"/>
          <a:srcRect/>
          <a:stretch>
            <a:fillRect/>
          </a:stretch>
        </p:blipFill>
        <p:spPr bwMode="auto">
          <a:xfrm>
            <a:off x="5638800" y="4748892"/>
            <a:ext cx="2236092" cy="2176454"/>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62200" y="274638"/>
            <a:ext cx="4572000" cy="1143000"/>
          </a:xfrm>
        </p:spPr>
        <p:txBody>
          <a:bodyPr/>
          <a:lstStyle/>
          <a:p>
            <a:pPr algn="ctr"/>
            <a:r>
              <a:rPr lang="ru-RU" b="1" dirty="0" smtClean="0">
                <a:latin typeface="Times New Roman" pitchFamily="18" charset="0"/>
                <a:cs typeface="Times New Roman" pitchFamily="18" charset="0"/>
              </a:rPr>
              <a:t>РЕБЁНОК</a:t>
            </a:r>
            <a:endParaRPr lang="ru-RU" b="1" dirty="0">
              <a:latin typeface="Times New Roman" pitchFamily="18" charset="0"/>
              <a:cs typeface="Times New Roman" pitchFamily="18" charset="0"/>
            </a:endParaRPr>
          </a:p>
        </p:txBody>
      </p:sp>
      <p:pic>
        <p:nvPicPr>
          <p:cNvPr id="5122" name="Picture 2" descr="http://img1.okidoker.com/c/3/9/2/292831/2527640/5259189_2.jpg"/>
          <p:cNvPicPr>
            <a:picLocks noChangeAspect="1" noChangeArrowheads="1"/>
          </p:cNvPicPr>
          <p:nvPr/>
        </p:nvPicPr>
        <p:blipFill>
          <a:blip r:embed="rId3" cstate="print"/>
          <a:srcRect/>
          <a:stretch>
            <a:fillRect/>
          </a:stretch>
        </p:blipFill>
        <p:spPr bwMode="auto">
          <a:xfrm>
            <a:off x="3026816" y="1451761"/>
            <a:ext cx="2767889" cy="3318811"/>
          </a:xfrm>
          <a:prstGeom prst="ellipse">
            <a:avLst/>
          </a:prstGeom>
          <a:ln>
            <a:noFill/>
          </a:ln>
          <a:effectLst>
            <a:softEdge rad="112500"/>
          </a:effectLst>
        </p:spPr>
      </p:pic>
      <p:sp>
        <p:nvSpPr>
          <p:cNvPr id="7" name="Выноска 2 6"/>
          <p:cNvSpPr/>
          <p:nvPr/>
        </p:nvSpPr>
        <p:spPr>
          <a:xfrm>
            <a:off x="6629400" y="2131009"/>
            <a:ext cx="2133600" cy="612648"/>
          </a:xfrm>
          <a:prstGeom prst="borderCallout2">
            <a:avLst>
              <a:gd name="adj1" fmla="val 18750"/>
              <a:gd name="adj2" fmla="val -8333"/>
              <a:gd name="adj3" fmla="val 53193"/>
              <a:gd name="adj4" fmla="val -1807"/>
              <a:gd name="adj5" fmla="val 48206"/>
              <a:gd name="adj6" fmla="val -51823"/>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itchFamily="18" charset="0"/>
                <a:cs typeface="Times New Roman" pitchFamily="18" charset="0"/>
              </a:rPr>
              <a:t>талантливый</a:t>
            </a:r>
            <a:endParaRPr lang="ru-RU" sz="2400" b="1" dirty="0">
              <a:solidFill>
                <a:schemeClr val="tx1"/>
              </a:solidFill>
              <a:latin typeface="Times New Roman" pitchFamily="18" charset="0"/>
              <a:cs typeface="Times New Roman" pitchFamily="18" charset="0"/>
            </a:endParaRPr>
          </a:p>
        </p:txBody>
      </p:sp>
      <p:sp>
        <p:nvSpPr>
          <p:cNvPr id="8" name="Выноска 2 7"/>
          <p:cNvSpPr/>
          <p:nvPr/>
        </p:nvSpPr>
        <p:spPr>
          <a:xfrm rot="21193053">
            <a:off x="5894571" y="1027962"/>
            <a:ext cx="2630338" cy="615986"/>
          </a:xfrm>
          <a:prstGeom prst="borderCallout2">
            <a:avLst>
              <a:gd name="adj1" fmla="val 87103"/>
              <a:gd name="adj2" fmla="val -542"/>
              <a:gd name="adj3" fmla="val 14158"/>
              <a:gd name="adj4" fmla="val -2466"/>
              <a:gd name="adj5" fmla="val 70408"/>
              <a:gd name="adj6" fmla="val -30502"/>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itchFamily="18" charset="0"/>
                <a:cs typeface="Times New Roman" pitchFamily="18" charset="0"/>
              </a:rPr>
              <a:t>исключительный</a:t>
            </a:r>
            <a:endParaRPr lang="ru-RU" sz="2400" b="1" dirty="0">
              <a:solidFill>
                <a:schemeClr val="tx1"/>
              </a:solidFill>
              <a:latin typeface="Times New Roman" pitchFamily="18" charset="0"/>
              <a:cs typeface="Times New Roman" pitchFamily="18" charset="0"/>
            </a:endParaRPr>
          </a:p>
        </p:txBody>
      </p:sp>
      <p:sp>
        <p:nvSpPr>
          <p:cNvPr id="11" name="Выноска 1 10"/>
          <p:cNvSpPr/>
          <p:nvPr/>
        </p:nvSpPr>
        <p:spPr>
          <a:xfrm>
            <a:off x="304800" y="1041492"/>
            <a:ext cx="2286000" cy="917448"/>
          </a:xfrm>
          <a:prstGeom prst="borderCallout1">
            <a:avLst>
              <a:gd name="adj1" fmla="val 29483"/>
              <a:gd name="adj2" fmla="val 103359"/>
              <a:gd name="adj3" fmla="val 61999"/>
              <a:gd name="adj4" fmla="val 156152"/>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itchFamily="18" charset="0"/>
                <a:cs typeface="Times New Roman" pitchFamily="18" charset="0"/>
              </a:rPr>
              <a:t>уникальный</a:t>
            </a:r>
            <a:endParaRPr lang="ru-RU" sz="2400" b="1" dirty="0">
              <a:solidFill>
                <a:schemeClr val="tx1"/>
              </a:solidFill>
              <a:latin typeface="Times New Roman" pitchFamily="18" charset="0"/>
              <a:cs typeface="Times New Roman" pitchFamily="18" charset="0"/>
            </a:endParaRPr>
          </a:p>
        </p:txBody>
      </p:sp>
      <p:sp>
        <p:nvSpPr>
          <p:cNvPr id="9" name="Выноска 2 8"/>
          <p:cNvSpPr/>
          <p:nvPr/>
        </p:nvSpPr>
        <p:spPr>
          <a:xfrm>
            <a:off x="6230721" y="3389604"/>
            <a:ext cx="2133600" cy="612648"/>
          </a:xfrm>
          <a:prstGeom prst="borderCallout2">
            <a:avLst>
              <a:gd name="adj1" fmla="val 18750"/>
              <a:gd name="adj2" fmla="val -8333"/>
              <a:gd name="adj3" fmla="val 14158"/>
              <a:gd name="adj4" fmla="val -2466"/>
              <a:gd name="adj5" fmla="val -32161"/>
              <a:gd name="adj6" fmla="val -30725"/>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latin typeface="Times New Roman" pitchFamily="18" charset="0"/>
                <a:cs typeface="Times New Roman" pitchFamily="18" charset="0"/>
              </a:rPr>
              <a:t>способный</a:t>
            </a:r>
            <a:endParaRPr lang="ru-RU" sz="2400" b="1" dirty="0">
              <a:solidFill>
                <a:schemeClr val="tx1"/>
              </a:solidFill>
              <a:latin typeface="Times New Roman" pitchFamily="18" charset="0"/>
              <a:cs typeface="Times New Roman" pitchFamily="18" charset="0"/>
            </a:endParaRPr>
          </a:p>
        </p:txBody>
      </p:sp>
      <p:sp>
        <p:nvSpPr>
          <p:cNvPr id="5123" name="Rectangle 3"/>
          <p:cNvSpPr>
            <a:spLocks noChangeArrowheads="1"/>
          </p:cNvSpPr>
          <p:nvPr/>
        </p:nvSpPr>
        <p:spPr bwMode="auto">
          <a:xfrm>
            <a:off x="304800" y="4610461"/>
            <a:ext cx="79248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 мнению большинства психологов, задатки различных способностей, их природные предпосылки обнаруживаются во всех без исключения детях, но не всегда  и не все дети становятся теми, какими бы их хотели видеть родители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3" y="285728"/>
            <a:ext cx="8286808" cy="2714644"/>
          </a:xfrm>
        </p:spPr>
        <p:txBody>
          <a:bodyPr>
            <a:noAutofit/>
          </a:bodyPr>
          <a:lstStyle/>
          <a:p>
            <a:r>
              <a:rPr lang="ru-RU" sz="2400" b="1" dirty="0" smtClean="0">
                <a:solidFill>
                  <a:schemeClr val="tx1"/>
                </a:solidFill>
                <a:latin typeface="Times New Roman" pitchFamily="18" charset="0"/>
                <a:cs typeface="Times New Roman" pitchFamily="18" charset="0"/>
              </a:rPr>
              <a:t>Кейс-технология в обучении дошкольников – </a:t>
            </a:r>
            <a:br>
              <a:rPr lang="ru-RU" sz="2400" b="1" dirty="0" smtClean="0">
                <a:solidFill>
                  <a:schemeClr val="tx1"/>
                </a:solidFill>
                <a:latin typeface="Times New Roman" pitchFamily="18" charset="0"/>
                <a:cs typeface="Times New Roman" pitchFamily="18" charset="0"/>
              </a:rPr>
            </a:br>
            <a:r>
              <a:rPr lang="ru-RU" sz="2400" b="1" dirty="0" smtClean="0">
                <a:solidFill>
                  <a:schemeClr val="tx1"/>
                </a:solidFill>
                <a:latin typeface="Times New Roman" pitchFamily="18" charset="0"/>
                <a:cs typeface="Times New Roman" pitchFamily="18" charset="0"/>
              </a:rPr>
              <a:t>это интерактивная технология </a:t>
            </a:r>
            <a:br>
              <a:rPr lang="ru-RU" sz="2400" b="1" dirty="0" smtClean="0">
                <a:solidFill>
                  <a:schemeClr val="tx1"/>
                </a:solidFill>
                <a:latin typeface="Times New Roman" pitchFamily="18" charset="0"/>
                <a:cs typeface="Times New Roman" pitchFamily="18" charset="0"/>
              </a:rPr>
            </a:br>
            <a:r>
              <a:rPr lang="ru-RU" sz="2400" b="1" dirty="0" smtClean="0">
                <a:solidFill>
                  <a:schemeClr val="tx1"/>
                </a:solidFill>
                <a:latin typeface="Times New Roman" pitchFamily="18" charset="0"/>
                <a:cs typeface="Times New Roman" pitchFamily="18" charset="0"/>
              </a:rPr>
              <a:t>краткосрочного обучения на основе </a:t>
            </a:r>
            <a:br>
              <a:rPr lang="ru-RU" sz="2400" b="1" dirty="0" smtClean="0">
                <a:solidFill>
                  <a:schemeClr val="tx1"/>
                </a:solidFill>
                <a:latin typeface="Times New Roman" pitchFamily="18" charset="0"/>
                <a:cs typeface="Times New Roman" pitchFamily="18" charset="0"/>
              </a:rPr>
            </a:br>
            <a:r>
              <a:rPr lang="ru-RU" sz="2400" b="1" dirty="0" smtClean="0">
                <a:solidFill>
                  <a:schemeClr val="tx1"/>
                </a:solidFill>
                <a:latin typeface="Times New Roman" pitchFamily="18" charset="0"/>
                <a:cs typeface="Times New Roman" pitchFamily="18" charset="0"/>
              </a:rPr>
              <a:t>реальных или вымышленных событий, </a:t>
            </a:r>
            <a:br>
              <a:rPr lang="ru-RU" sz="2400" b="1" dirty="0" smtClean="0">
                <a:solidFill>
                  <a:schemeClr val="tx1"/>
                </a:solidFill>
                <a:latin typeface="Times New Roman" pitchFamily="18" charset="0"/>
                <a:cs typeface="Times New Roman" pitchFamily="18" charset="0"/>
              </a:rPr>
            </a:br>
            <a:r>
              <a:rPr lang="ru-RU" sz="2400" b="1" dirty="0" smtClean="0">
                <a:solidFill>
                  <a:schemeClr val="tx1"/>
                </a:solidFill>
                <a:latin typeface="Times New Roman" pitchFamily="18" charset="0"/>
                <a:cs typeface="Times New Roman" pitchFamily="18" charset="0"/>
              </a:rPr>
              <a:t>направленная на освоение знаний, </a:t>
            </a:r>
            <a:br>
              <a:rPr lang="ru-RU" sz="2400" b="1" dirty="0" smtClean="0">
                <a:solidFill>
                  <a:schemeClr val="tx1"/>
                </a:solidFill>
                <a:latin typeface="Times New Roman" pitchFamily="18" charset="0"/>
                <a:cs typeface="Times New Roman" pitchFamily="18" charset="0"/>
              </a:rPr>
            </a:br>
            <a:r>
              <a:rPr lang="ru-RU" sz="2400" b="1" dirty="0" smtClean="0">
                <a:solidFill>
                  <a:schemeClr val="tx1"/>
                </a:solidFill>
                <a:latin typeface="Times New Roman" pitchFamily="18" charset="0"/>
                <a:cs typeface="Times New Roman" pitchFamily="18" charset="0"/>
              </a:rPr>
              <a:t>новых качеств и умений.</a:t>
            </a:r>
            <a:endParaRPr lang="ru-RU" sz="2400" b="1"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3" y="2557853"/>
            <a:ext cx="8429683" cy="4357694"/>
          </a:xfrm>
        </p:spPr>
        <p:txBody>
          <a:bodyPr/>
          <a:lstStyle/>
          <a:p>
            <a:pPr algn="ctr">
              <a:buNone/>
            </a:pPr>
            <a:r>
              <a:rPr lang="ru-RU" sz="4000" b="1" i="1" dirty="0" smtClean="0">
                <a:solidFill>
                  <a:schemeClr val="accent3">
                    <a:lumMod val="75000"/>
                  </a:schemeClr>
                </a:solidFill>
                <a:latin typeface="Times New Roman" pitchFamily="18" charset="0"/>
                <a:cs typeface="Times New Roman" pitchFamily="18" charset="0"/>
              </a:rPr>
              <a:t>ЧТО ТАКОЕ КЕЙС?</a:t>
            </a:r>
          </a:p>
          <a:p>
            <a:pPr algn="ctr">
              <a:buNone/>
            </a:pPr>
            <a:r>
              <a:rPr lang="ru-RU" sz="2800" b="1" dirty="0" smtClean="0">
                <a:solidFill>
                  <a:srgbClr val="7030A0"/>
                </a:solidFill>
                <a:latin typeface="Times New Roman" pitchFamily="18" charset="0"/>
                <a:cs typeface="Times New Roman" pitchFamily="18" charset="0"/>
              </a:rPr>
              <a:t>Требования к созданию кейса:</a:t>
            </a:r>
          </a:p>
          <a:p>
            <a:pPr algn="ctr">
              <a:spcBef>
                <a:spcPts val="0"/>
              </a:spcBef>
            </a:pPr>
            <a:r>
              <a:rPr lang="ru-RU" sz="2000" dirty="0" smtClean="0">
                <a:solidFill>
                  <a:schemeClr val="tx1"/>
                </a:solidFill>
                <a:latin typeface="Times New Roman" pitchFamily="18" charset="0"/>
                <a:cs typeface="Times New Roman" pitchFamily="18" charset="0"/>
              </a:rPr>
              <a:t>соответствие поставленной цели</a:t>
            </a:r>
          </a:p>
          <a:p>
            <a:pPr algn="ctr">
              <a:spcBef>
                <a:spcPts val="0"/>
              </a:spcBef>
            </a:pPr>
            <a:r>
              <a:rPr lang="ru-RU" sz="2000" dirty="0" smtClean="0">
                <a:solidFill>
                  <a:schemeClr val="tx1"/>
                </a:solidFill>
                <a:latin typeface="Times New Roman" pitchFamily="18" charset="0"/>
                <a:cs typeface="Times New Roman" pitchFamily="18" charset="0"/>
              </a:rPr>
              <a:t>иметь соответствующий уровень трудности</a:t>
            </a:r>
          </a:p>
          <a:p>
            <a:pPr algn="ctr">
              <a:spcBef>
                <a:spcPts val="0"/>
              </a:spcBef>
            </a:pPr>
            <a:r>
              <a:rPr lang="ru-RU" sz="2000" dirty="0" smtClean="0">
                <a:solidFill>
                  <a:schemeClr val="tx1"/>
                </a:solidFill>
                <a:latin typeface="Times New Roman" pitchFamily="18" charset="0"/>
                <a:cs typeface="Times New Roman" pitchFamily="18" charset="0"/>
              </a:rPr>
              <a:t>иллюстрировать типичные ситуации</a:t>
            </a:r>
          </a:p>
          <a:p>
            <a:pPr algn="ctr">
              <a:spcBef>
                <a:spcPts val="0"/>
              </a:spcBef>
            </a:pPr>
            <a:r>
              <a:rPr lang="ru-RU" sz="2000" dirty="0" smtClean="0">
                <a:solidFill>
                  <a:schemeClr val="tx1"/>
                </a:solidFill>
                <a:latin typeface="Times New Roman" pitchFamily="18" charset="0"/>
                <a:cs typeface="Times New Roman" pitchFamily="18" charset="0"/>
              </a:rPr>
              <a:t>развивать аналитическое мышление</a:t>
            </a:r>
          </a:p>
          <a:p>
            <a:pPr algn="ctr">
              <a:spcBef>
                <a:spcPts val="0"/>
              </a:spcBef>
            </a:pPr>
            <a:r>
              <a:rPr lang="ru-RU" sz="2000" dirty="0" smtClean="0">
                <a:solidFill>
                  <a:schemeClr val="tx1"/>
                </a:solidFill>
                <a:latin typeface="Times New Roman" pitchFamily="18" charset="0"/>
                <a:cs typeface="Times New Roman" pitchFamily="18" charset="0"/>
              </a:rPr>
              <a:t>провоцировать дискуссию</a:t>
            </a:r>
          </a:p>
          <a:p>
            <a:pPr>
              <a:buNone/>
            </a:pPr>
            <a:endParaRPr lang="ru-RU" dirty="0"/>
          </a:p>
        </p:txBody>
      </p:sp>
      <p:pic>
        <p:nvPicPr>
          <p:cNvPr id="4" name="Picture 6" descr="http://www.sensa.si/media/cache/upload/Photo/2013/03/13/otrok-custva_lightbox_image.jpg"/>
          <p:cNvPicPr>
            <a:picLocks noChangeAspect="1" noChangeArrowheads="1"/>
          </p:cNvPicPr>
          <p:nvPr/>
        </p:nvPicPr>
        <p:blipFill>
          <a:blip r:embed="rId3" cstate="print"/>
          <a:srcRect/>
          <a:stretch>
            <a:fillRect/>
          </a:stretch>
        </p:blipFill>
        <p:spPr bwMode="auto">
          <a:xfrm>
            <a:off x="6215074" y="571480"/>
            <a:ext cx="1905000" cy="1905000"/>
          </a:xfrm>
          <a:prstGeom prst="ellipse">
            <a:avLst/>
          </a:prstGeom>
          <a:ln>
            <a:noFill/>
          </a:ln>
          <a:effectLst>
            <a:softEdge rad="112500"/>
          </a:effectLst>
        </p:spPr>
      </p:pic>
      <p:pic>
        <p:nvPicPr>
          <p:cNvPr id="5" name="Picture 8" descr="http://www.ouvidonarizegarganta.org.br/wp-content/uploads/2013/05/repirar.jpg"/>
          <p:cNvPicPr>
            <a:picLocks noChangeAspect="1" noChangeArrowheads="1"/>
          </p:cNvPicPr>
          <p:nvPr/>
        </p:nvPicPr>
        <p:blipFill>
          <a:blip r:embed="rId4" cstate="print"/>
          <a:srcRect/>
          <a:stretch>
            <a:fillRect/>
          </a:stretch>
        </p:blipFill>
        <p:spPr bwMode="auto">
          <a:xfrm>
            <a:off x="285720" y="4429132"/>
            <a:ext cx="1870319" cy="1771648"/>
          </a:xfrm>
          <a:prstGeom prst="rect">
            <a:avLst/>
          </a:prstGeom>
          <a:ln w="57150">
            <a:solidFill>
              <a:schemeClr val="accent1">
                <a:lumMod val="75000"/>
              </a:schemeClr>
            </a:solid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7" name="Рисунок 6" descr="https://im0-tub-ru.yandex.net/i?id=27ff50c003d9253ba59ec37a99748582&amp;n=33&amp;h=215&amp;w=345"/>
          <p:cNvPicPr/>
          <p:nvPr/>
        </p:nvPicPr>
        <p:blipFill>
          <a:blip r:embed="rId5" cstate="print"/>
          <a:srcRect l="34676"/>
          <a:stretch>
            <a:fillRect/>
          </a:stretch>
        </p:blipFill>
        <p:spPr bwMode="auto">
          <a:xfrm>
            <a:off x="6732240" y="4581128"/>
            <a:ext cx="1600200" cy="1676400"/>
          </a:xfrm>
          <a:prstGeom prst="rect">
            <a:avLst/>
          </a:prstGeom>
          <a:solidFill>
            <a:srgbClr val="FFFFFF">
              <a:shade val="85000"/>
            </a:srgbClr>
          </a:solidFill>
          <a:ln w="19050" cap="rnd">
            <a:solidFill>
              <a:schemeClr val="accent1">
                <a:lumMod val="75000"/>
              </a:schemeClr>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9" name="Стрелка углом 8"/>
          <p:cNvSpPr/>
          <p:nvPr/>
        </p:nvSpPr>
        <p:spPr>
          <a:xfrm flipH="1">
            <a:off x="5698046" y="1268760"/>
            <a:ext cx="242105" cy="1320719"/>
          </a:xfrm>
          <a:prstGeom prst="bentArrow">
            <a:avLst>
              <a:gd name="adj1" fmla="val 25000"/>
              <a:gd name="adj2" fmla="val 23008"/>
              <a:gd name="adj3" fmla="val 25000"/>
              <a:gd name="adj4" fmla="val 7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1" name="Стрелка углом 10"/>
          <p:cNvSpPr/>
          <p:nvPr/>
        </p:nvSpPr>
        <p:spPr>
          <a:xfrm flipV="1">
            <a:off x="1691680" y="2650073"/>
            <a:ext cx="158129" cy="1320719"/>
          </a:xfrm>
          <a:prstGeom prst="bentArrow">
            <a:avLst>
              <a:gd name="adj1" fmla="val 25000"/>
              <a:gd name="adj2" fmla="val 23008"/>
              <a:gd name="adj3" fmla="val 25000"/>
              <a:gd name="adj4" fmla="val 7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val="3791552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9" y="142852"/>
            <a:ext cx="6347713" cy="785818"/>
          </a:xfrm>
        </p:spPr>
        <p:txBody>
          <a:bodyPr>
            <a:normAutofit/>
          </a:bodyPr>
          <a:lstStyle/>
          <a:p>
            <a:r>
              <a:rPr lang="ru-RU" b="1" dirty="0" smtClean="0">
                <a:solidFill>
                  <a:schemeClr val="tx1"/>
                </a:solidFill>
                <a:latin typeface="Times New Roman" pitchFamily="18" charset="0"/>
                <a:cs typeface="Times New Roman" pitchFamily="18" charset="0"/>
              </a:rPr>
              <a:t>Итак, кейс – это:</a:t>
            </a:r>
            <a:endParaRPr lang="ru-RU" b="1"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785794"/>
            <a:ext cx="7715304" cy="6572296"/>
          </a:xfrm>
        </p:spPr>
        <p:txBody>
          <a:bodyPr>
            <a:normAutofit/>
          </a:bodyPr>
          <a:lstStyle/>
          <a:p>
            <a:pPr>
              <a:spcBef>
                <a:spcPts val="0"/>
              </a:spcBef>
            </a:pPr>
            <a:endParaRPr lang="ru-RU" sz="2600" dirty="0" smtClean="0">
              <a:solidFill>
                <a:schemeClr val="tx1"/>
              </a:solidFill>
              <a:latin typeface="Times New Roman" pitchFamily="18" charset="0"/>
              <a:cs typeface="Times New Roman" pitchFamily="18" charset="0"/>
            </a:endParaRPr>
          </a:p>
          <a:p>
            <a:pPr>
              <a:spcBef>
                <a:spcPts val="0"/>
              </a:spcBef>
            </a:pPr>
            <a:endParaRPr lang="ru-RU" sz="2600" dirty="0" smtClean="0">
              <a:solidFill>
                <a:schemeClr val="tx1"/>
              </a:solidFill>
              <a:latin typeface="Times New Roman" pitchFamily="18" charset="0"/>
              <a:cs typeface="Times New Roman" pitchFamily="18" charset="0"/>
            </a:endParaRPr>
          </a:p>
          <a:p>
            <a:pPr>
              <a:spcBef>
                <a:spcPts val="0"/>
              </a:spcBef>
            </a:pPr>
            <a:r>
              <a:rPr lang="ru-RU" sz="2600" dirty="0" smtClean="0">
                <a:solidFill>
                  <a:schemeClr val="tx1"/>
                </a:solidFill>
                <a:latin typeface="Times New Roman" pitchFamily="18" charset="0"/>
                <a:cs typeface="Times New Roman" pitchFamily="18" charset="0"/>
              </a:rPr>
              <a:t>Описание  реальной  ситуации</a:t>
            </a:r>
          </a:p>
          <a:p>
            <a:pPr>
              <a:spcBef>
                <a:spcPts val="0"/>
              </a:spcBef>
            </a:pPr>
            <a:r>
              <a:rPr lang="ru-RU" sz="2600" dirty="0" smtClean="0">
                <a:solidFill>
                  <a:schemeClr val="tx1"/>
                </a:solidFill>
                <a:latin typeface="Times New Roman" pitchFamily="18" charset="0"/>
                <a:cs typeface="Times New Roman" pitchFamily="18" charset="0"/>
              </a:rPr>
              <a:t> «Кусочек» реальной жизни</a:t>
            </a:r>
          </a:p>
          <a:p>
            <a:pPr>
              <a:spcBef>
                <a:spcPts val="0"/>
              </a:spcBef>
            </a:pPr>
            <a:r>
              <a:rPr lang="ru-RU" sz="2600" dirty="0" smtClean="0">
                <a:solidFill>
                  <a:schemeClr val="tx1"/>
                </a:solidFill>
                <a:latin typeface="Times New Roman" pitchFamily="18" charset="0"/>
                <a:cs typeface="Times New Roman" pitchFamily="18" charset="0"/>
              </a:rPr>
              <a:t> «Моментальный снимок реальности»</a:t>
            </a:r>
          </a:p>
          <a:p>
            <a:pPr>
              <a:spcBef>
                <a:spcPts val="0"/>
              </a:spcBef>
            </a:pPr>
            <a:r>
              <a:rPr lang="ru-RU" sz="2600" dirty="0" smtClean="0">
                <a:solidFill>
                  <a:schemeClr val="tx1"/>
                </a:solidFill>
                <a:latin typeface="Times New Roman" pitchFamily="18" charset="0"/>
                <a:cs typeface="Times New Roman" pitchFamily="18" charset="0"/>
              </a:rPr>
              <a:t> Единый   информационный комплекс, позволяющий понять ситуацию.</a:t>
            </a:r>
          </a:p>
          <a:p>
            <a:endParaRPr lang="ru-RU" sz="2800" dirty="0">
              <a:latin typeface="Times New Roman" pitchFamily="18" charset="0"/>
              <a:cs typeface="Times New Roman" pitchFamily="18" charset="0"/>
            </a:endParaRPr>
          </a:p>
        </p:txBody>
      </p:sp>
      <p:pic>
        <p:nvPicPr>
          <p:cNvPr id="4" name="Рисунок 3" descr="https://theslide.ru/img/thumbs/3f23ab769c08932264472fcd5b54c0f8-800x.jpg"/>
          <p:cNvPicPr/>
          <p:nvPr/>
        </p:nvPicPr>
        <p:blipFill>
          <a:blip r:embed="rId3" cstate="print"/>
          <a:srcRect/>
          <a:stretch>
            <a:fillRect/>
          </a:stretch>
        </p:blipFill>
        <p:spPr bwMode="auto">
          <a:xfrm>
            <a:off x="5786446" y="285728"/>
            <a:ext cx="3000396" cy="2428916"/>
          </a:xfrm>
          <a:prstGeom prst="rect">
            <a:avLst/>
          </a:prstGeom>
          <a:solidFill>
            <a:srgbClr val="FFFFFF">
              <a:shade val="85000"/>
            </a:srgbClr>
          </a:solidFill>
          <a:ln w="28575" cap="rnd">
            <a:solidFill>
              <a:schemeClr val="accent1">
                <a:lumMod val="75000"/>
              </a:schemeClr>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5" name="Рисунок 4" descr="https://content.schools.by/cache/3d/e8/3de8162d4a5f25cd69a349d00421d463.jpg"/>
          <p:cNvPicPr/>
          <p:nvPr/>
        </p:nvPicPr>
        <p:blipFill>
          <a:blip r:embed="rId4"/>
          <a:srcRect/>
          <a:stretch>
            <a:fillRect/>
          </a:stretch>
        </p:blipFill>
        <p:spPr bwMode="auto">
          <a:xfrm>
            <a:off x="467544" y="4071942"/>
            <a:ext cx="3214710" cy="211264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8" name="Picture 26" descr="http://content.schools.by/spc.polotsk/library/320956_original.jpg"/>
          <p:cNvPicPr>
            <a:picLocks noChangeAspect="1" noChangeArrowheads="1"/>
          </p:cNvPicPr>
          <p:nvPr/>
        </p:nvPicPr>
        <p:blipFill>
          <a:blip r:embed="rId5" cstate="print"/>
          <a:srcRect/>
          <a:stretch>
            <a:fillRect/>
          </a:stretch>
        </p:blipFill>
        <p:spPr bwMode="auto">
          <a:xfrm>
            <a:off x="5767371" y="3645024"/>
            <a:ext cx="2279839" cy="2286016"/>
          </a:xfrm>
          <a:prstGeom prst="ellipse">
            <a:avLst/>
          </a:prstGeom>
          <a:ln>
            <a:noFill/>
          </a:ln>
          <a:effectLst>
            <a:softEdge rad="112500"/>
          </a:effectLst>
        </p:spPr>
      </p:pic>
    </p:spTree>
    <p:extLst>
      <p:ext uri="{BB962C8B-B14F-4D97-AF65-F5344CB8AC3E}">
        <p14:creationId xmlns:p14="http://schemas.microsoft.com/office/powerpoint/2010/main" val="2484208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Схема 8"/>
          <p:cNvGraphicFramePr/>
          <p:nvPr>
            <p:extLst>
              <p:ext uri="{D42A27DB-BD31-4B8C-83A1-F6EECF244321}">
                <p14:modId xmlns:p14="http://schemas.microsoft.com/office/powerpoint/2010/main" val="2028769539"/>
              </p:ext>
            </p:extLst>
          </p:nvPr>
        </p:nvGraphicFramePr>
        <p:xfrm>
          <a:off x="152400" y="1828800"/>
          <a:ext cx="87630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Прямоугольник 9"/>
          <p:cNvSpPr/>
          <p:nvPr/>
        </p:nvSpPr>
        <p:spPr>
          <a:xfrm>
            <a:off x="609600" y="304800"/>
            <a:ext cx="8534400" cy="646331"/>
          </a:xfrm>
          <a:prstGeom prst="rect">
            <a:avLst/>
          </a:prstGeom>
        </p:spPr>
        <p:txBody>
          <a:bodyPr wrap="square">
            <a:spAutoFit/>
          </a:bodyPr>
          <a:lstStyle/>
          <a:p>
            <a:pPr algn="ctr"/>
            <a:r>
              <a:rPr lang="ru-RU" dirty="0" smtClean="0"/>
              <a:t/>
            </a:r>
            <a:br>
              <a:rPr lang="ru-RU" dirty="0" smtClean="0"/>
            </a:br>
            <a:endParaRPr lang="ru-RU" dirty="0"/>
          </a:p>
        </p:txBody>
      </p:sp>
      <p:pic>
        <p:nvPicPr>
          <p:cNvPr id="8194" name="Picture 2" descr="http://www.imagesbuddy.com/images/01/2013/03/happy-childrens-day-kids-graphic.jpg"/>
          <p:cNvPicPr>
            <a:picLocks noChangeAspect="1" noChangeArrowheads="1"/>
          </p:cNvPicPr>
          <p:nvPr/>
        </p:nvPicPr>
        <p:blipFill>
          <a:blip r:embed="rId8" cstate="print"/>
          <a:srcRect/>
          <a:stretch>
            <a:fillRect/>
          </a:stretch>
        </p:blipFill>
        <p:spPr bwMode="auto">
          <a:xfrm>
            <a:off x="6890994" y="0"/>
            <a:ext cx="2296211" cy="2324100"/>
          </a:xfrm>
          <a:prstGeom prst="ellipse">
            <a:avLst/>
          </a:prstGeom>
          <a:ln>
            <a:noFill/>
          </a:ln>
          <a:effectLst>
            <a:softEdge rad="112500"/>
          </a:effectLst>
        </p:spPr>
      </p:pic>
      <p:sp>
        <p:nvSpPr>
          <p:cNvPr id="16" name="Прямоугольник 15"/>
          <p:cNvSpPr/>
          <p:nvPr/>
        </p:nvSpPr>
        <p:spPr>
          <a:xfrm>
            <a:off x="457200" y="381000"/>
            <a:ext cx="6781800" cy="584775"/>
          </a:xfrm>
          <a:prstGeom prst="rect">
            <a:avLst/>
          </a:prstGeom>
        </p:spPr>
        <p:txBody>
          <a:bodyPr wrap="square">
            <a:spAutoFit/>
          </a:bodyPr>
          <a:lstStyle/>
          <a:p>
            <a:pPr algn="ctr"/>
            <a:r>
              <a:rPr lang="ru-RU" sz="3200" b="1" dirty="0" smtClean="0">
                <a:latin typeface="Times New Roman" pitchFamily="18" charset="0"/>
                <a:cs typeface="Times New Roman" pitchFamily="18" charset="0"/>
              </a:rPr>
              <a:t>Виды кейс - технологий</a:t>
            </a:r>
            <a:endParaRPr lang="ru-RU" sz="3200" b="1" dirty="0">
              <a:latin typeface="Times New Roman" pitchFamily="18" charset="0"/>
              <a:cs typeface="Times New Roman" pitchFamily="18" charset="0"/>
            </a:endParaRPr>
          </a:p>
        </p:txBody>
      </p:sp>
      <p:sp>
        <p:nvSpPr>
          <p:cNvPr id="7" name="Прямоугольник 6"/>
          <p:cNvSpPr/>
          <p:nvPr/>
        </p:nvSpPr>
        <p:spPr>
          <a:xfrm>
            <a:off x="152400" y="5942813"/>
            <a:ext cx="8763000" cy="756000"/>
          </a:xfrm>
          <a:prstGeom prst="rect">
            <a:avLst/>
          </a:prstGeom>
          <a:solidFill>
            <a:srgbClr val="FF0000">
              <a:alpha val="90000"/>
            </a:srgb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8" name="Группа 7"/>
          <p:cNvGrpSpPr/>
          <p:nvPr/>
        </p:nvGrpSpPr>
        <p:grpSpPr>
          <a:xfrm>
            <a:off x="457200" y="5562600"/>
            <a:ext cx="6134100" cy="885600"/>
            <a:chOff x="457200" y="2743202"/>
            <a:chExt cx="6134100" cy="885600"/>
          </a:xfrm>
        </p:grpSpPr>
        <p:sp>
          <p:nvSpPr>
            <p:cNvPr id="11" name="Скругленный прямоугольник 10"/>
            <p:cNvSpPr/>
            <p:nvPr/>
          </p:nvSpPr>
          <p:spPr>
            <a:xfrm>
              <a:off x="457200" y="2743202"/>
              <a:ext cx="6134100" cy="885600"/>
            </a:xfrm>
            <a:prstGeom prst="roundRect">
              <a:avLst/>
            </a:prstGeom>
            <a:solidFill>
              <a:srgbClr val="7030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Скругленный прямоугольник 4"/>
            <p:cNvSpPr txBox="1"/>
            <p:nvPr/>
          </p:nvSpPr>
          <p:spPr>
            <a:xfrm>
              <a:off x="500431" y="2786433"/>
              <a:ext cx="6047638" cy="799138"/>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231854" tIns="0" rIns="231854" bIns="0" numCol="1" spcCol="1270" anchor="ctr" anchorCtr="0">
              <a:noAutofit/>
            </a:bodyPr>
            <a:lstStyle/>
            <a:p>
              <a:pPr lvl="0" defTabSz="1333500">
                <a:lnSpc>
                  <a:spcPct val="90000"/>
                </a:lnSpc>
                <a:spcBef>
                  <a:spcPct val="0"/>
                </a:spcBef>
                <a:spcAft>
                  <a:spcPct val="35000"/>
                </a:spcAft>
              </a:pPr>
              <a:r>
                <a:rPr lang="ru-RU" sz="3000" b="1" dirty="0">
                  <a:solidFill>
                    <a:schemeClr val="tx1"/>
                  </a:solidFill>
                  <a:latin typeface="Times New Roman" panose="02020603050405020304" pitchFamily="18" charset="0"/>
                  <a:cs typeface="Times New Roman" panose="02020603050405020304" pitchFamily="18" charset="0"/>
                </a:rPr>
                <a:t>Кейс - Проигрывание ролей </a:t>
              </a:r>
              <a:r>
                <a:rPr lang="ru-RU" sz="3000" b="1" dirty="0" smtClean="0">
                  <a:solidFill>
                    <a:schemeClr val="tx1"/>
                  </a:solidFill>
                  <a:latin typeface="Times New Roman" panose="02020603050405020304" pitchFamily="18" charset="0"/>
                  <a:cs typeface="Times New Roman" panose="02020603050405020304" pitchFamily="18" charset="0"/>
                </a:rPr>
                <a:t>(</a:t>
              </a:r>
              <a:r>
                <a:rPr lang="ru-RU" sz="2800" b="1" dirty="0" smtClean="0">
                  <a:solidFill>
                    <a:schemeClr val="tx1"/>
                  </a:solidFill>
                  <a:latin typeface="Times New Roman" panose="02020603050405020304" pitchFamily="18" charset="0"/>
                  <a:cs typeface="Times New Roman" panose="02020603050405020304" pitchFamily="18" charset="0"/>
                </a:rPr>
                <a:t>или ролевое проектирование</a:t>
              </a:r>
              <a:r>
                <a:rPr lang="ru-RU" sz="3000" b="1" dirty="0" smtClean="0">
                  <a:solidFill>
                    <a:schemeClr val="tx1"/>
                  </a:solidFill>
                  <a:latin typeface="Times New Roman" panose="02020603050405020304" pitchFamily="18" charset="0"/>
                  <a:cs typeface="Times New Roman" panose="02020603050405020304" pitchFamily="18" charset="0"/>
                </a:rPr>
                <a:t>)</a:t>
              </a:r>
              <a:endParaRPr lang="ru-RU" sz="3000" b="1" kern="1200" dirty="0">
                <a:solidFill>
                  <a:schemeClr val="tx1"/>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latin typeface="Times New Roman" panose="02020603050405020304" pitchFamily="18" charset="0"/>
                <a:cs typeface="Times New Roman" panose="02020603050405020304" pitchFamily="18" charset="0"/>
              </a:rPr>
              <a:t>Этапы решения ситуаций</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04800" y="1219200"/>
            <a:ext cx="7543799" cy="5181600"/>
          </a:xfrm>
        </p:spPr>
        <p:txBody>
          <a:bodyPr>
            <a:normAutofit/>
          </a:bodyPr>
          <a:lstStyle/>
          <a:p>
            <a:pPr lvl="0"/>
            <a:r>
              <a:rPr lang="ru-RU" sz="2000" b="1" dirty="0">
                <a:solidFill>
                  <a:schemeClr val="tx1"/>
                </a:solidFill>
                <a:latin typeface="Times New Roman" panose="02020603050405020304" pitchFamily="18" charset="0"/>
                <a:cs typeface="Times New Roman" panose="02020603050405020304" pitchFamily="18" charset="0"/>
              </a:rPr>
              <a:t>Первый этап – </a:t>
            </a:r>
            <a:r>
              <a:rPr lang="ru-RU" sz="2000" dirty="0">
                <a:solidFill>
                  <a:schemeClr val="tx1"/>
                </a:solidFill>
                <a:latin typeface="Times New Roman" panose="02020603050405020304" pitchFamily="18" charset="0"/>
                <a:cs typeface="Times New Roman" panose="02020603050405020304" pitchFamily="18" charset="0"/>
              </a:rPr>
              <a:t>знакомство с ситуацией, ее особенностями;</a:t>
            </a:r>
          </a:p>
          <a:p>
            <a:pPr lvl="0"/>
            <a:r>
              <a:rPr lang="ru-RU" sz="2000" b="1" dirty="0">
                <a:solidFill>
                  <a:schemeClr val="tx1"/>
                </a:solidFill>
                <a:latin typeface="Times New Roman" panose="02020603050405020304" pitchFamily="18" charset="0"/>
                <a:cs typeface="Times New Roman" panose="02020603050405020304" pitchFamily="18" charset="0"/>
              </a:rPr>
              <a:t>Второй этап – </a:t>
            </a:r>
            <a:r>
              <a:rPr lang="ru-RU" sz="2000" dirty="0">
                <a:solidFill>
                  <a:schemeClr val="tx1"/>
                </a:solidFill>
                <a:latin typeface="Times New Roman" panose="02020603050405020304" pitchFamily="18" charset="0"/>
                <a:cs typeface="Times New Roman" panose="02020603050405020304" pitchFamily="18" charset="0"/>
              </a:rPr>
              <a:t>выделение основной проблемы (основных проблем);</a:t>
            </a:r>
          </a:p>
          <a:p>
            <a:pPr lvl="0"/>
            <a:r>
              <a:rPr lang="ru-RU" sz="2000" b="1" dirty="0">
                <a:solidFill>
                  <a:schemeClr val="tx1"/>
                </a:solidFill>
                <a:latin typeface="Times New Roman" panose="02020603050405020304" pitchFamily="18" charset="0"/>
                <a:cs typeface="Times New Roman" panose="02020603050405020304" pitchFamily="18" charset="0"/>
              </a:rPr>
              <a:t>Третий этап – </a:t>
            </a:r>
            <a:r>
              <a:rPr lang="ru-RU" sz="2000" dirty="0">
                <a:solidFill>
                  <a:schemeClr val="tx1"/>
                </a:solidFill>
                <a:latin typeface="Times New Roman" panose="02020603050405020304" pitchFamily="18" charset="0"/>
                <a:cs typeface="Times New Roman" panose="02020603050405020304" pitchFamily="18" charset="0"/>
              </a:rPr>
              <a:t>предположение проблемы (Почему? Из-за чего? Какие могут быть последствия?);</a:t>
            </a:r>
          </a:p>
          <a:p>
            <a:pPr lvl="0"/>
            <a:r>
              <a:rPr lang="ru-RU" sz="2000" b="1" dirty="0">
                <a:solidFill>
                  <a:schemeClr val="tx1"/>
                </a:solidFill>
                <a:latin typeface="Times New Roman" panose="02020603050405020304" pitchFamily="18" charset="0"/>
                <a:cs typeface="Times New Roman" panose="02020603050405020304" pitchFamily="18" charset="0"/>
              </a:rPr>
              <a:t>Четвертый этап – </a:t>
            </a:r>
            <a:r>
              <a:rPr lang="ru-RU" sz="2000" dirty="0">
                <a:solidFill>
                  <a:schemeClr val="tx1"/>
                </a:solidFill>
                <a:latin typeface="Times New Roman" panose="02020603050405020304" pitchFamily="18" charset="0"/>
                <a:cs typeface="Times New Roman" panose="02020603050405020304" pitchFamily="18" charset="0"/>
              </a:rPr>
              <a:t>анализ последствий принятия того или иного решения;</a:t>
            </a:r>
          </a:p>
          <a:p>
            <a:pPr lvl="0"/>
            <a:r>
              <a:rPr lang="ru-RU" sz="2000" b="1" dirty="0">
                <a:solidFill>
                  <a:schemeClr val="tx1"/>
                </a:solidFill>
                <a:latin typeface="Times New Roman" panose="02020603050405020304" pitchFamily="18" charset="0"/>
                <a:cs typeface="Times New Roman" panose="02020603050405020304" pitchFamily="18" charset="0"/>
              </a:rPr>
              <a:t>Пятый этап – </a:t>
            </a:r>
            <a:r>
              <a:rPr lang="ru-RU" sz="2000" dirty="0">
                <a:solidFill>
                  <a:schemeClr val="tx1"/>
                </a:solidFill>
                <a:latin typeface="Times New Roman" panose="02020603050405020304" pitchFamily="18" charset="0"/>
                <a:cs typeface="Times New Roman" panose="02020603050405020304" pitchFamily="18" charset="0"/>
              </a:rPr>
              <a:t>решение кейса – предложение одного или нескольких вариантов (последовательности действий).</a:t>
            </a:r>
          </a:p>
          <a:p>
            <a:endParaRPr lang="ru-RU" sz="2000" dirty="0">
              <a:solidFill>
                <a:schemeClr val="tx1"/>
              </a:solidFill>
              <a:latin typeface="Times New Roman" panose="02020603050405020304" pitchFamily="18" charset="0"/>
              <a:cs typeface="Times New Roman" panose="02020603050405020304" pitchFamily="18" charset="0"/>
            </a:endParaRPr>
          </a:p>
        </p:txBody>
      </p:sp>
      <p:pic>
        <p:nvPicPr>
          <p:cNvPr id="4" name="Picture 2" descr="http://sch145.minsk.edu.by/be/sm.aspx?guid=41943"/>
          <p:cNvPicPr>
            <a:picLocks noChangeAspect="1" noChangeArrowheads="1"/>
          </p:cNvPicPr>
          <p:nvPr/>
        </p:nvPicPr>
        <p:blipFill>
          <a:blip r:embed="rId3" cstate="print"/>
          <a:srcRect/>
          <a:stretch>
            <a:fillRect/>
          </a:stretch>
        </p:blipFill>
        <p:spPr bwMode="auto">
          <a:xfrm>
            <a:off x="6173127" y="5059360"/>
            <a:ext cx="1798639" cy="1798640"/>
          </a:xfrm>
          <a:prstGeom prst="rect">
            <a:avLst/>
          </a:prstGeom>
          <a:ln>
            <a:noFill/>
          </a:ln>
          <a:effectLst>
            <a:softEdge rad="112500"/>
          </a:effectLst>
        </p:spPr>
      </p:pic>
      <p:pic>
        <p:nvPicPr>
          <p:cNvPr id="5" name="Picture 6" descr="https://pixabay.com/static/uploads/photo/2012/04/24/21/13/question-mark-40876_960_720.png"/>
          <p:cNvPicPr>
            <a:picLocks noChangeAspect="1" noChangeArrowheads="1"/>
          </p:cNvPicPr>
          <p:nvPr/>
        </p:nvPicPr>
        <p:blipFill>
          <a:blip r:embed="rId4" cstate="print"/>
          <a:srcRect/>
          <a:stretch>
            <a:fillRect/>
          </a:stretch>
        </p:blipFill>
        <p:spPr bwMode="auto">
          <a:xfrm rot="20572245">
            <a:off x="5586194" y="4650874"/>
            <a:ext cx="682147" cy="1012672"/>
          </a:xfrm>
          <a:prstGeom prst="rect">
            <a:avLst/>
          </a:prstGeom>
          <a:noFill/>
        </p:spPr>
      </p:pic>
      <p:pic>
        <p:nvPicPr>
          <p:cNvPr id="6" name="Picture 6" descr="https://pixabay.com/static/uploads/photo/2012/04/24/21/13/question-mark-40876_960_720.png"/>
          <p:cNvPicPr>
            <a:picLocks noChangeAspect="1" noChangeArrowheads="1"/>
          </p:cNvPicPr>
          <p:nvPr/>
        </p:nvPicPr>
        <p:blipFill>
          <a:blip r:embed="rId5" cstate="print"/>
          <a:srcRect/>
          <a:stretch>
            <a:fillRect/>
          </a:stretch>
        </p:blipFill>
        <p:spPr bwMode="auto">
          <a:xfrm>
            <a:off x="6957312" y="4143548"/>
            <a:ext cx="616901" cy="915812"/>
          </a:xfrm>
          <a:prstGeom prst="rect">
            <a:avLst/>
          </a:prstGeom>
          <a:noFill/>
        </p:spPr>
      </p:pic>
      <p:pic>
        <p:nvPicPr>
          <p:cNvPr id="7" name="Picture 6" descr="https://pixabay.com/static/uploads/photo/2012/04/24/21/13/question-mark-40876_960_720.png"/>
          <p:cNvPicPr>
            <a:picLocks noChangeAspect="1" noChangeArrowheads="1"/>
          </p:cNvPicPr>
          <p:nvPr/>
        </p:nvPicPr>
        <p:blipFill>
          <a:blip r:embed="rId6" cstate="print"/>
          <a:srcRect/>
          <a:stretch>
            <a:fillRect/>
          </a:stretch>
        </p:blipFill>
        <p:spPr bwMode="auto">
          <a:xfrm rot="911721">
            <a:off x="7803446" y="4478496"/>
            <a:ext cx="714909" cy="1061309"/>
          </a:xfrm>
          <a:prstGeom prst="rect">
            <a:avLst/>
          </a:prstGeom>
          <a:noFill/>
        </p:spPr>
      </p:pic>
    </p:spTree>
    <p:extLst>
      <p:ext uri="{BB962C8B-B14F-4D97-AF65-F5344CB8AC3E}">
        <p14:creationId xmlns:p14="http://schemas.microsoft.com/office/powerpoint/2010/main" val="19291856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44975" y="381000"/>
            <a:ext cx="7309822" cy="1323439"/>
          </a:xfrm>
          <a:prstGeom prst="rect">
            <a:avLst/>
          </a:prstGeom>
        </p:spPr>
        <p:txBody>
          <a:bodyPr wrap="none">
            <a:spAutoFit/>
          </a:bodyPr>
          <a:lstStyle/>
          <a:p>
            <a:pPr lvl="0" algn="ctr"/>
            <a:r>
              <a:rPr lang="ru-RU" sz="3200" b="1" dirty="0" smtClean="0">
                <a:latin typeface="Times New Roman" pitchFamily="18" charset="0"/>
                <a:cs typeface="Times New Roman" pitchFamily="18" charset="0"/>
              </a:rPr>
              <a:t>«Кейс  – </a:t>
            </a:r>
            <a:r>
              <a:rPr lang="ru-RU" sz="3200" b="1" dirty="0" err="1" smtClean="0">
                <a:latin typeface="Times New Roman" pitchFamily="18" charset="0"/>
                <a:cs typeface="Times New Roman" pitchFamily="18" charset="0"/>
              </a:rPr>
              <a:t>стади</a:t>
            </a:r>
            <a:r>
              <a:rPr lang="ru-RU" sz="3200" b="1" dirty="0" smtClean="0">
                <a:latin typeface="Times New Roman" pitchFamily="18" charset="0"/>
                <a:cs typeface="Times New Roman" pitchFamily="18" charset="0"/>
              </a:rPr>
              <a:t>» (ситуации)</a:t>
            </a:r>
          </a:p>
          <a:p>
            <a:pPr lvl="0" algn="ctr"/>
            <a:r>
              <a:rPr lang="ru-RU" sz="2400" dirty="0">
                <a:latin typeface="Times New Roman" panose="02020603050405020304" pitchFamily="18" charset="0"/>
                <a:cs typeface="Times New Roman" panose="02020603050405020304" pitchFamily="18" charset="0"/>
              </a:rPr>
              <a:t>Вот такая ситуация произошла в нашем детском саду. </a:t>
            </a:r>
            <a:endParaRPr lang="ru-RU" sz="2400" dirty="0" smtClean="0">
              <a:latin typeface="Times New Roman" panose="02020603050405020304" pitchFamily="18" charset="0"/>
              <a:cs typeface="Times New Roman" panose="02020603050405020304" pitchFamily="18" charset="0"/>
            </a:endParaRPr>
          </a:p>
          <a:p>
            <a:pPr lvl="0" algn="ctr"/>
            <a:r>
              <a:rPr lang="ru-RU" sz="2400" dirty="0" smtClean="0">
                <a:latin typeface="Times New Roman" panose="02020603050405020304" pitchFamily="18" charset="0"/>
                <a:cs typeface="Times New Roman" panose="02020603050405020304" pitchFamily="18" charset="0"/>
              </a:rPr>
              <a:t>Давайте </a:t>
            </a:r>
            <a:r>
              <a:rPr lang="ru-RU" sz="2400" dirty="0">
                <a:latin typeface="Times New Roman" panose="02020603050405020304" pitchFamily="18" charset="0"/>
                <a:cs typeface="Times New Roman" panose="02020603050405020304" pitchFamily="18" charset="0"/>
              </a:rPr>
              <a:t>разберем </a:t>
            </a:r>
          </a:p>
        </p:txBody>
      </p:sp>
      <p:pic>
        <p:nvPicPr>
          <p:cNvPr id="4" name="Рисунок 3" descr="https://ppds46.edumsko.ru/uploads/3000/2026/section/260631/badf0948221ca40c2cfab56f5fa1b6ac.jpg"/>
          <p:cNvPicPr/>
          <p:nvPr/>
        </p:nvPicPr>
        <p:blipFill>
          <a:blip r:embed="rId3">
            <a:extLst>
              <a:ext uri="{28A0092B-C50C-407E-A947-70E740481C1C}">
                <a14:useLocalDpi xmlns:a14="http://schemas.microsoft.com/office/drawing/2010/main" val="0"/>
              </a:ext>
            </a:extLst>
          </a:blip>
          <a:srcRect/>
          <a:stretch>
            <a:fillRect/>
          </a:stretch>
        </p:blipFill>
        <p:spPr bwMode="auto">
          <a:xfrm>
            <a:off x="990600" y="1676400"/>
            <a:ext cx="6477000" cy="4267200"/>
          </a:xfrm>
          <a:prstGeom prst="rect">
            <a:avLst/>
          </a:prstGeom>
          <a:noFill/>
          <a:ln>
            <a:noFill/>
          </a:ln>
        </p:spPr>
      </p:pic>
    </p:spTree>
    <p:extLst>
      <p:ext uri="{BB962C8B-B14F-4D97-AF65-F5344CB8AC3E}">
        <p14:creationId xmlns:p14="http://schemas.microsoft.com/office/powerpoint/2010/main" val="1876704195"/>
      </p:ext>
    </p:extLst>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Аспект">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2678</TotalTime>
  <Words>728</Words>
  <Application>Microsoft Office PowerPoint</Application>
  <PresentationFormat>Экран (4:3)</PresentationFormat>
  <Paragraphs>102</Paragraphs>
  <Slides>14</Slides>
  <Notes>13</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Calibri</vt:lpstr>
      <vt:lpstr>Times New Roman</vt:lpstr>
      <vt:lpstr>Trebuchet MS</vt:lpstr>
      <vt:lpstr>Wingdings 3</vt:lpstr>
      <vt:lpstr>Аспект</vt:lpstr>
      <vt:lpstr>Презентация PowerPoint</vt:lpstr>
      <vt:lpstr>Презентация PowerPoint</vt:lpstr>
      <vt:lpstr>Презентация PowerPoint</vt:lpstr>
      <vt:lpstr>РЕБЁНОК</vt:lpstr>
      <vt:lpstr>Кейс-технология в обучении дошкольников –  это интерактивная технология  краткосрочного обучения на основе  реальных или вымышленных событий,  направленная на освоение знаний,  новых качеств и умений.</vt:lpstr>
      <vt:lpstr>Итак, кейс – это:</vt:lpstr>
      <vt:lpstr>Презентация PowerPoint</vt:lpstr>
      <vt:lpstr>Этапы решения ситуаций</vt:lpstr>
      <vt:lpstr>Презентация PowerPoint</vt:lpstr>
      <vt:lpstr>Презентация PowerPoint</vt:lpstr>
      <vt:lpstr>Презентация PowerPoint</vt:lpstr>
      <vt:lpstr>Презентация PowerPoint</vt:lpstr>
      <vt:lpstr>Использование кейс -технологии  помогает: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Comp</dc:creator>
  <cp:lastModifiedBy>Лариса Викторовна</cp:lastModifiedBy>
  <cp:revision>248</cp:revision>
  <dcterms:created xsi:type="dcterms:W3CDTF">2014-11-05T10:21:39Z</dcterms:created>
  <dcterms:modified xsi:type="dcterms:W3CDTF">2022-03-15T04:07:49Z</dcterms:modified>
</cp:coreProperties>
</file>