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4" r:id="rId3"/>
    <p:sldId id="259" r:id="rId4"/>
    <p:sldId id="273" r:id="rId5"/>
    <p:sldId id="260" r:id="rId6"/>
    <p:sldId id="261" r:id="rId7"/>
    <p:sldId id="268" r:id="rId8"/>
    <p:sldId id="269" r:id="rId9"/>
    <p:sldId id="275" r:id="rId10"/>
    <p:sldId id="263" r:id="rId11"/>
    <p:sldId id="270" r:id="rId12"/>
    <p:sldId id="276" r:id="rId13"/>
    <p:sldId id="264" r:id="rId14"/>
    <p:sldId id="271" r:id="rId15"/>
    <p:sldId id="277" r:id="rId16"/>
    <p:sldId id="265" r:id="rId17"/>
    <p:sldId id="272" r:id="rId18"/>
    <p:sldId id="278" r:id="rId19"/>
    <p:sldId id="267" r:id="rId20"/>
    <p:sldId id="266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43" autoAdjust="0"/>
  </p:normalViewPr>
  <p:slideViewPr>
    <p:cSldViewPr>
      <p:cViewPr>
        <p:scale>
          <a:sx n="73" d="100"/>
          <a:sy n="73" d="100"/>
        </p:scale>
        <p:origin x="-1290" y="-24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FAB4B-B802-4AF5-8AFD-5308E9413AA3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E7762-2432-4130-B2DD-7BCEC18A1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214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C570C-C8D1-4A3E-8A43-2FB030A9D012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3E841-0557-404A-B1D1-32B2B80AC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081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F20D0-3893-4200-BBF9-0601DFCCB139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1ED32-44E6-4A74-9755-BE53088AD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1367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7B4F5-D065-45FB-B826-347F9ED148CA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350E-46F3-438F-BBBC-49B864B0D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772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B6C41-FD91-4CF2-8C41-7743AABC645A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3C4F6-DB53-4E75-B4A2-35666DC2D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711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B4F16-F19A-4791-A351-5F4091296730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A9942-AE6A-46A0-BFA0-E751B1CC6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9994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85AEA-DF4A-4E6B-A1D6-C74424C12002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8D7B1-CD05-4704-A49E-36D8FA2C3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8671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B13B3-62E7-49F4-B8B2-674CD933BB5D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C7106-4EE3-443C-AB4A-5218AFD14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727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8DBBC-20E3-4196-AC55-EDDA84BC3EB6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838BA-E527-4276-8812-0F369E414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1235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F2341-EB05-43A9-8839-7ADA4EDCB846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DDDA8-82F9-44A2-97A0-402F126E9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9739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2E47A-69A3-4478-BB80-933C250A521E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CA95-D48C-4236-9B45-5E59E9FD1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503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467A14-94C6-4DC4-97E8-9FF176F3A5DB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C29DC1-B321-43B3-B066-8FAF83460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8;&#1088;&#1080;&#1085;&#1072;\Desktop\&#1050;&#1086;&#1085;&#1082;&#1091;&#1088;&#1089;&#1085;&#1099;&#1081;%20&#1084;&#1072;&#1090;&#1077;&#1088;&#1080;&#1072;&#1083;%20&#1041;&#1088;&#1099;&#1082;&#1080;&#1085;&#1086;&#1081;%20&#1057;.&#1042;\&#1054;&#1073;&#1088;&#1072;&#1079;&#1086;&#1074;&#1072;&#1090;&#1077;&#1083;&#1100;&#1085;&#1099;&#1081;%20&#1087;&#1088;&#1086;&#1077;&#1082;&#1090;\Neposedy_-_Hohloma_(iPleer.fm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8426993" cy="4608512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1470025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Муниципальное бюджетное общеобразовательное учреждение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«Лицей №1» п.Добринка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204864"/>
            <a:ext cx="5256584" cy="273630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Образовательный проект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«Активный гражданин страны великой»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0" y="6245696"/>
            <a:ext cx="9144000" cy="51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п.Добринка</a:t>
            </a:r>
            <a:endParaRPr lang="ru-RU" sz="1800" b="1" dirty="0">
              <a:solidFill>
                <a:schemeClr val="tx1"/>
              </a:solidFill>
            </a:endParaRPr>
          </a:p>
        </p:txBody>
      </p:sp>
      <p:pic>
        <p:nvPicPr>
          <p:cNvPr id="11" name="Neposedy_-_Hohloma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9552" y="62373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775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1756647"/>
            <a:ext cx="81369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5536" y="927361"/>
            <a:ext cx="828092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/>
                <a:ea typeface="Calibri" pitchFamily="34" charset="0"/>
                <a:cs typeface="Times New Roman" pitchFamily="18" charset="0"/>
              </a:rPr>
              <a:t>Направление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«По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родному краю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r>
              <a:rPr lang="ru-RU" sz="2400" dirty="0" smtClean="0"/>
              <a:t>-экскурсии в школьный, районный, областной музеи;</a:t>
            </a:r>
          </a:p>
          <a:p>
            <a:r>
              <a:rPr lang="ru-RU" sz="2400" dirty="0" smtClean="0"/>
              <a:t>- акция «Моя семья»;</a:t>
            </a:r>
          </a:p>
          <a:p>
            <a:r>
              <a:rPr lang="ru-RU" sz="2400" dirty="0" smtClean="0"/>
              <a:t>- изучение истории лицея;</a:t>
            </a:r>
          </a:p>
          <a:p>
            <a:r>
              <a:rPr lang="ru-RU" sz="2400" dirty="0" smtClean="0"/>
              <a:t>- изучение истории района;</a:t>
            </a:r>
          </a:p>
          <a:p>
            <a:r>
              <a:rPr lang="ru-RU" sz="2400" dirty="0" smtClean="0"/>
              <a:t>- виртуальная экскурсия «Край родной»;</a:t>
            </a:r>
          </a:p>
          <a:p>
            <a:r>
              <a:rPr lang="ru-RU" sz="2400" dirty="0" smtClean="0"/>
              <a:t>- посещение православных храмов района и области;</a:t>
            </a:r>
          </a:p>
          <a:p>
            <a:r>
              <a:rPr lang="ru-RU" sz="2400" dirty="0" smtClean="0"/>
              <a:t>- краеведческая викторина;</a:t>
            </a:r>
          </a:p>
          <a:p>
            <a:r>
              <a:rPr lang="ru-RU" sz="2400" dirty="0" smtClean="0"/>
              <a:t> -экскурсии «Как жаль мне разрушенных церквей» (история храма</a:t>
            </a:r>
          </a:p>
          <a:p>
            <a:r>
              <a:rPr lang="ru-RU" sz="2400" dirty="0" smtClean="0"/>
              <a:t>  с.Сафоново);</a:t>
            </a:r>
          </a:p>
          <a:p>
            <a:r>
              <a:rPr lang="ru-RU" sz="2400" dirty="0" smtClean="0"/>
              <a:t>- знакомство с достопримечательностями района и области.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101741"/>
            <a:ext cx="3816424" cy="28623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IMG_84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9549" y="908720"/>
            <a:ext cx="3360373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IMG_19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2277" y="3645024"/>
            <a:ext cx="3611893" cy="27089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292080" y="5877272"/>
            <a:ext cx="320922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Экскурсия в библиотеку»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3068960"/>
            <a:ext cx="38215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Фольклорный праздник «Святки»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3501008"/>
            <a:ext cx="46491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Линейка «Посвящение в лицеисты»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gtYmexJo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980728"/>
            <a:ext cx="4416490" cy="33123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3968" y="4581128"/>
            <a:ext cx="42484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Краеведческая викторина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2579296"/>
            <a:ext cx="77768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5536" y="713050"/>
            <a:ext cx="828092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/>
                <a:ea typeface="Calibri" pitchFamily="34" charset="0"/>
                <a:cs typeface="Times New Roman" pitchFamily="18" charset="0"/>
              </a:rPr>
              <a:t>Направление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«Экология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– это мы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7544" y="980728"/>
          <a:ext cx="7848872" cy="5252588"/>
        </p:xfrm>
        <a:graphic>
          <a:graphicData uri="http://schemas.openxmlformats.org/drawingml/2006/table">
            <a:tbl>
              <a:tblPr/>
              <a:tblGrid>
                <a:gridCol w="7848872"/>
              </a:tblGrid>
              <a:tr h="23273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-Тематическая линейка ко Дню птиц;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-Тематическая линейка ко Дню Земли;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-Изготовление кормушек для зимующих птиц;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52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-Экологическая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операция: «Птичья столовая»;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Экологические субботники;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Конкурс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мультимедийных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презентаций  по теме «Вода – источник жизни»;</a:t>
                      </a:r>
                      <a:endParaRPr lang="ru-RU" sz="2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764704"/>
            <a:ext cx="3816424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IMG_84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9549" y="908720"/>
            <a:ext cx="3360373" cy="25202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IMG_19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2277" y="3645024"/>
            <a:ext cx="3611893" cy="27089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259632" y="3789040"/>
            <a:ext cx="2857774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Акция «Дерево памяти»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364088" y="3068960"/>
            <a:ext cx="2774157" cy="369332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b="1" dirty="0" smtClean="0"/>
              <a:t>Экологический субботник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92080" y="5877272"/>
            <a:ext cx="2979286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Акция «Чистый берег»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gtYmexJo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980728"/>
            <a:ext cx="4416490" cy="33123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3968" y="4581128"/>
            <a:ext cx="42484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Пусть в поселке будет чистота!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1756647"/>
            <a:ext cx="81369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5536" y="-614042"/>
            <a:ext cx="8280920" cy="747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/>
                <a:ea typeface="Calibri" pitchFamily="34" charset="0"/>
                <a:cs typeface="Times New Roman" pitchFamily="18" charset="0"/>
              </a:rPr>
              <a:t>Направление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«Лицеисты-волонтеры»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1628800"/>
            <a:ext cx="76328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- акция «Крещенская вода»;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- «Весенняя неделя добра»;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- акция «Осенняя неделя молодежного служения»;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-акция 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Цветок ветерану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акция 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Подарок ветерану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акция 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Подарок больному другу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акция 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Дорога к храму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-акция 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Забота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оказание шефской помощи престарелым людям.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989729"/>
            <a:ext cx="3816424" cy="28623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IMG_84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9549" y="908720"/>
            <a:ext cx="3360372" cy="25202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IMG_19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2277" y="3645024"/>
            <a:ext cx="3611892" cy="27089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292080" y="3140968"/>
            <a:ext cx="30807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Акция «Детям Донбасса»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88024" y="5877272"/>
            <a:ext cx="38728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Встреча с пожилыми людьми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259632" y="3501008"/>
            <a:ext cx="266848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b="1" dirty="0" smtClean="0"/>
              <a:t>Акция «Дорога к храму»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gtYmexJo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980728"/>
            <a:ext cx="4416489" cy="33123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3968" y="4581128"/>
            <a:ext cx="424847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Оказание шефской помощи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пожилым людям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1756647"/>
            <a:ext cx="81369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5536" y="-5784686"/>
            <a:ext cx="8280920" cy="1782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Результаты 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проекта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420888"/>
            <a:ext cx="76328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tabLst>
                <a:tab pos="457200" algn="l"/>
              </a:tabLst>
            </a:pPr>
            <a:r>
              <a:rPr lang="ru-RU" sz="3200" b="1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В учреждении, </a:t>
            </a:r>
          </a:p>
          <a:p>
            <a:pPr lvl="0" algn="just">
              <a:tabLst>
                <a:tab pos="457200" algn="l"/>
              </a:tabLst>
            </a:pPr>
            <a:r>
              <a:rPr lang="ru-RU" sz="32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как в образовательной системе:</a:t>
            </a:r>
            <a:endParaRPr lang="ru-RU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обогащение содержания патриотического воспитания;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вовлечение в работу патриотического воспитания представителей всех субъектов образовательной деятельности.</a:t>
            </a:r>
            <a:endParaRPr lang="ru-RU" sz="32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DSC068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88640"/>
            <a:ext cx="4463988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1340768"/>
            <a:ext cx="4572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</a:rPr>
              <a:t>Нет у человека ничего прекраснее и дороже родины. 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</a:rPr>
              <a:t>Человек без родины — нищий человек. 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                           </a:t>
            </a:r>
            <a:r>
              <a:rPr lang="ru-RU" sz="2400" dirty="0" err="1" smtClean="0">
                <a:solidFill>
                  <a:srgbClr val="002060"/>
                </a:solidFill>
              </a:rPr>
              <a:t>Якуб</a:t>
            </a:r>
            <a:r>
              <a:rPr lang="ru-RU" sz="2400" dirty="0" smtClean="0">
                <a:solidFill>
                  <a:srgbClr val="002060"/>
                </a:solidFill>
              </a:rPr>
              <a:t> Колас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1756647"/>
            <a:ext cx="81369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5536" y="-2706922"/>
            <a:ext cx="8280920" cy="1166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проекта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1556792"/>
            <a:ext cx="79208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В процессе реализации  Проекта “Активный Гражданин Страны Великой”  у </a:t>
            </a:r>
            <a:r>
              <a:rPr lang="ru-RU" sz="2400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обучающихся </a:t>
            </a:r>
            <a:r>
              <a:rPr lang="ru-RU" sz="24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должны быть сформированы следующие качества личности:</a:t>
            </a:r>
            <a:r>
              <a:rPr lang="ru-RU" sz="2400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активная гражданская позиция; </a:t>
            </a:r>
            <a:endParaRPr lang="ru-RU" sz="240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способность нести личную ответственность за судьбу своей семьи, города, Родины; </a:t>
            </a:r>
            <a:endParaRPr lang="ru-RU" sz="240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чувство патриотизма, верности Родине и готовности служения Отечеству; </a:t>
            </a:r>
            <a:endParaRPr lang="ru-RU" sz="240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духовность, нравственность, личная и общественная ответственность; </a:t>
            </a:r>
            <a:endParaRPr lang="ru-RU" sz="240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</a:pPr>
            <a:r>
              <a:rPr lang="ru-RU" sz="2400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способность к саморазвитию. 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971600" y="894022"/>
            <a:ext cx="748883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Цели проекта: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формирование у лицеистов высокого патриотического сознания, чувства верности своему Отечеству, готовности к выполнению гражданского долга и конституционных обязанностей по защите интересов Родины, упрочнению единства и дружбы народов Российской Федерации;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формирование активной гражданской позиции;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воспитание любви и уважения к своему Отечеству.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971600" y="-490966"/>
            <a:ext cx="7488832" cy="8032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FF0000"/>
              </a:solidFill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FF0000"/>
              </a:solidFill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Актуальность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проекта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FF0000"/>
              </a:solidFill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1484784"/>
            <a:ext cx="74888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     Активная позиция личности, умение принимать решения являются сегодня противоядием против негативных явлений общества. К сожалению,  иностранное общество в своем большинстве в наше время высказывает достаточно негативное отношение к России и россиянам, а значит, актуальность проекта однозначна. России необходимы активные граждане, любящие свою страну, умеющие отстоять достоинство и честь Родины, воспитывать которых необходимо со школьной скамьи. </a:t>
            </a:r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-459344"/>
            <a:ext cx="813690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Объект работы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организационно-педагогические условия патриотического и гражданского воспитания.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педагогическая деятельность, внеклассная и внешкольная воспитательная работа, направленная на формирование гражданско-патриотической компетентности и активной гражданской позиции учащихся.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1756647"/>
            <a:ext cx="81369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971600" y="854212"/>
            <a:ext cx="705678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Направления проекта: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«Патриот и гражданин»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 родному краю»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«Экология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мы»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«Лицеисты – волонтеры»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63888" y="764704"/>
            <a:ext cx="5122912" cy="5361459"/>
          </a:xfrm>
        </p:spPr>
        <p:txBody>
          <a:bodyPr/>
          <a:lstStyle/>
          <a:p>
            <a:pPr marL="0" lvl="0" indent="0" algn="ctr">
              <a:spcBef>
                <a:spcPct val="0"/>
              </a:spcBef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 в рамках направления </a:t>
            </a:r>
          </a:p>
          <a:p>
            <a:pPr marL="0" lvl="0" indent="0" algn="ctr">
              <a:spcBef>
                <a:spcPct val="0"/>
              </a:spcBef>
              <a:buNone/>
            </a:pPr>
            <a:r>
              <a:rPr lang="ru-RU" sz="16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Патриот и гражданин</a:t>
            </a:r>
            <a:r>
              <a:rPr lang="ru-RU" sz="16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1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ctr" eaLnBrk="0" hangingPunct="0">
              <a:spcBef>
                <a:spcPct val="0"/>
              </a:spcBef>
              <a:buFontTx/>
              <a:buChar char="-"/>
            </a:pPr>
            <a:r>
              <a:rPr lang="ru-RU" sz="1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митинг «Колокол звонит по Беслану»</a:t>
            </a:r>
          </a:p>
          <a:p>
            <a:pPr algn="ctr">
              <a:buNone/>
            </a:pPr>
            <a:r>
              <a:rPr lang="ru-RU" sz="1800" b="1" dirty="0" smtClean="0"/>
              <a:t>- акция «Георгиевская ленточка»;</a:t>
            </a:r>
          </a:p>
          <a:p>
            <a:pPr algn="ctr">
              <a:buNone/>
            </a:pPr>
            <a:r>
              <a:rPr lang="ru-RU" sz="1800" b="1" dirty="0" smtClean="0"/>
              <a:t>- митинг у могилы генерал-майора С.С. </a:t>
            </a:r>
            <a:r>
              <a:rPr lang="ru-RU" sz="1800" b="1" dirty="0" err="1" smtClean="0"/>
              <a:t>Осканова</a:t>
            </a:r>
            <a:r>
              <a:rPr lang="ru-RU" sz="1800" b="1" dirty="0" smtClean="0"/>
              <a:t> в </a:t>
            </a:r>
            <a:r>
              <a:rPr lang="ru-RU" sz="1800" b="1" dirty="0" err="1" smtClean="0"/>
              <a:t>д.Казельки</a:t>
            </a:r>
            <a:r>
              <a:rPr lang="ru-RU" sz="1800" b="1" dirty="0" smtClean="0"/>
              <a:t>;</a:t>
            </a:r>
          </a:p>
          <a:p>
            <a:pPr algn="ctr">
              <a:buFontTx/>
              <a:buChar char="-"/>
            </a:pPr>
            <a:r>
              <a:rPr lang="ru-RU" sz="1800" b="1" dirty="0" smtClean="0"/>
              <a:t>праздник «Здравствуй, друг!»;</a:t>
            </a:r>
          </a:p>
          <a:p>
            <a:pPr algn="ctr">
              <a:buFontTx/>
              <a:buChar char="-"/>
            </a:pPr>
            <a:r>
              <a:rPr lang="ru-RU" sz="1800" b="1" dirty="0" smtClean="0"/>
              <a:t>Акция «Бессмертный полк»;</a:t>
            </a:r>
          </a:p>
          <a:p>
            <a:pPr algn="ctr">
              <a:buNone/>
            </a:pPr>
            <a:r>
              <a:rPr lang="ru-RU" sz="1800" b="1" dirty="0" smtClean="0"/>
              <a:t>- праздник «Посвящение в лицеисты»;</a:t>
            </a:r>
          </a:p>
          <a:p>
            <a:pPr algn="ctr">
              <a:buNone/>
            </a:pPr>
            <a:r>
              <a:rPr lang="ru-RU" sz="1800" b="1" dirty="0" smtClean="0"/>
              <a:t>- встреча «Седые дети войны»;</a:t>
            </a:r>
          </a:p>
          <a:p>
            <a:pPr algn="ctr">
              <a:buNone/>
            </a:pPr>
            <a:r>
              <a:rPr lang="ru-RU" sz="1800" b="1" dirty="0" smtClean="0"/>
              <a:t>- линейка, посвященная Дню Победы;</a:t>
            </a:r>
          </a:p>
          <a:p>
            <a:pPr algn="ctr">
              <a:buNone/>
            </a:pPr>
            <a:r>
              <a:rPr lang="ru-RU" sz="1800" b="1" dirty="0" smtClean="0"/>
              <a:t> - Встреча с ветеранами ВОВ;</a:t>
            </a:r>
          </a:p>
          <a:p>
            <a:pPr algn="ctr">
              <a:buNone/>
            </a:pPr>
            <a:r>
              <a:rPr lang="ru-RU" sz="1800" b="1" dirty="0" smtClean="0"/>
              <a:t> - День  Народного Единства;                  </a:t>
            </a:r>
          </a:p>
          <a:p>
            <a:pPr algn="ctr">
              <a:buNone/>
            </a:pPr>
            <a:r>
              <a:rPr lang="ru-RU" sz="1800" b="1" dirty="0" smtClean="0"/>
              <a:t>- акция «Подарок ветерану»;</a:t>
            </a:r>
          </a:p>
          <a:p>
            <a:pPr algn="ctr">
              <a:buNone/>
            </a:pPr>
            <a:r>
              <a:rPr lang="ru-RU" sz="1800" b="1" dirty="0" smtClean="0"/>
              <a:t>- акция «Посылка солдату»;</a:t>
            </a:r>
          </a:p>
          <a:p>
            <a:pPr algn="ctr">
              <a:buNone/>
            </a:pPr>
            <a:r>
              <a:rPr lang="ru-RU" sz="1800" b="1" dirty="0" smtClean="0"/>
              <a:t>- лыжный поход «Память».</a:t>
            </a:r>
          </a:p>
          <a:p>
            <a:pPr algn="ctr"/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836712"/>
            <a:ext cx="3816424" cy="3392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IMG_84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908720"/>
            <a:ext cx="4059488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IMG_19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3645024"/>
            <a:ext cx="4176464" cy="27089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043608" y="3861048"/>
            <a:ext cx="3024337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Акция «Бессмертный полк»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27985" y="2996952"/>
            <a:ext cx="4716016" cy="369332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Постановка «Помним мы Великую Победу!»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04048" y="5949280"/>
            <a:ext cx="3343095" cy="369332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b="1" dirty="0" smtClean="0"/>
              <a:t>Урок мужества «Дети Беслана»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gtYmexJo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980728"/>
            <a:ext cx="4416491" cy="33123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3968" y="4581128"/>
            <a:ext cx="424847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Классный час «Мы – Россияне,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 этим мы гордимся!»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Россия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Россия3</Template>
  <TotalTime>138</TotalTime>
  <Words>661</Words>
  <Application>Microsoft Office PowerPoint</Application>
  <PresentationFormat>Экран (4:3)</PresentationFormat>
  <Paragraphs>220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Россия3</vt:lpstr>
      <vt:lpstr>Муниципальное бюджетное общеобразовательное учреждение «Лицей №1» п.Добринка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Orla Maplen</dc:creator>
  <cp:lastModifiedBy>Ирина</cp:lastModifiedBy>
  <cp:revision>26</cp:revision>
  <dcterms:created xsi:type="dcterms:W3CDTF">2017-04-13T11:18:25Z</dcterms:created>
  <dcterms:modified xsi:type="dcterms:W3CDTF">2017-12-10T18:58:26Z</dcterms:modified>
</cp:coreProperties>
</file>