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8" r:id="rId3"/>
    <p:sldId id="286" r:id="rId4"/>
    <p:sldId id="287" r:id="rId5"/>
    <p:sldId id="288" r:id="rId6"/>
    <p:sldId id="294" r:id="rId7"/>
    <p:sldId id="289" r:id="rId8"/>
    <p:sldId id="290" r:id="rId9"/>
    <p:sldId id="291" r:id="rId10"/>
    <p:sldId id="292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B0F0"/>
    <a:srgbClr val="3399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212645"/>
            <a:ext cx="8352928" cy="643271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01190"/>
            <a:ext cx="9144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69272"/>
            <a:ext cx="9144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42910" y="30003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bg1"/>
                </a:solidFill>
                <a:cs typeface="Arial" pitchFamily="34" charset="0"/>
              </a:rPr>
              <a:t>0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24" name="Picture 3" descr="F:\ПРОЕКТЫ 2020\Бережливые технологии 2020\БРЕНД ДОУ 53\28-06-2020_21-22-01\доу 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85728"/>
            <a:ext cx="7858180" cy="2195309"/>
          </a:xfrm>
          <a:prstGeom prst="rect">
            <a:avLst/>
          </a:prstGeom>
          <a:noFill/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357158" y="2571744"/>
            <a:ext cx="8358246" cy="24414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</a:rPr>
              <a:t>«Использование</a:t>
            </a:r>
            <a:b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</a:rPr>
              <a:t>тематической интерактивной стены </a:t>
            </a:r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 </a:t>
            </a:r>
            <a: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</a:rPr>
              <a:t>работе с детьми с ОВЗ»</a:t>
            </a:r>
            <a:br>
              <a:rPr lang="ru-RU" sz="3600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07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216024" y="301190"/>
            <a:ext cx="9144000" cy="768085"/>
          </a:xfrm>
        </p:spPr>
        <p:txBody>
          <a:bodyPr>
            <a:norm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590320" y="301190"/>
            <a:ext cx="7366056" cy="1643561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Круги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Луллия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одно 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средств развития интеллектуально – творческих способностей детей, помогает поддерживать интерес к изучаемому материалу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9" t="13196" r="33832" b="3111"/>
          <a:stretch/>
        </p:blipFill>
        <p:spPr>
          <a:xfrm>
            <a:off x="590320" y="2398648"/>
            <a:ext cx="3981680" cy="3958948"/>
          </a:xfrm>
          <a:prstGeom prst="rect">
            <a:avLst/>
          </a:prstGeom>
          <a:ln w="57150">
            <a:solidFill>
              <a:srgbClr val="92D050"/>
            </a:solidFill>
          </a:ln>
          <a:effectLst>
            <a:outerShdw blurRad="107950" dist="12700" dir="5400000" algn="ctr">
              <a:srgbClr val="000000"/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b="3588"/>
          <a:stretch/>
        </p:blipFill>
        <p:spPr>
          <a:xfrm>
            <a:off x="4788024" y="2996952"/>
            <a:ext cx="3744416" cy="3288636"/>
          </a:xfrm>
          <a:prstGeom prst="rect">
            <a:avLst/>
          </a:prstGeom>
          <a:ln w="57150">
            <a:solidFill>
              <a:srgbClr val="92D05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70538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1428728" y="3857634"/>
            <a:ext cx="6143668" cy="70302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ru-RU" altLang="ko-KR" dirty="0" smtClean="0">
                <a:solidFill>
                  <a:srgbClr val="EBC10F"/>
                </a:solidFill>
              </a:rPr>
              <a:t>Благодарим за внимание!</a:t>
            </a:r>
            <a:endParaRPr lang="ko-KR" altLang="en-US" dirty="0">
              <a:solidFill>
                <a:srgbClr val="EBC10F"/>
              </a:solidFill>
              <a:latin typeface="+mj-lt"/>
            </a:endParaRPr>
          </a:p>
        </p:txBody>
      </p:sp>
      <p:pic>
        <p:nvPicPr>
          <p:cNvPr id="5" name="Picture 4" descr="C:\Users\bred_\Desktop\доу 53лог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857364"/>
            <a:ext cx="1928826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214282" y="301190"/>
            <a:ext cx="8358246" cy="283977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1"/>
          <p:cNvSpPr>
            <a:spLocks noGrp="1"/>
          </p:cNvSpPr>
          <p:nvPr>
            <p:ph type="body" sz="quarter" idx="10"/>
          </p:nvPr>
        </p:nvSpPr>
        <p:spPr>
          <a:xfrm>
            <a:off x="539552" y="548680"/>
            <a:ext cx="8032976" cy="4781977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9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9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для детей с ОВЗ условия для </a:t>
            </a:r>
            <a:r>
              <a:rPr lang="ru-RU" sz="9600" dirty="0" smtClean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</a:t>
            </a:r>
            <a:r>
              <a:rPr lang="ru-RU" sz="96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познавательной, творческой и самостоятельной активности</a:t>
            </a:r>
            <a:r>
              <a:rPr lang="ru-RU" sz="9600" dirty="0" smtClean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96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l"/>
            <a:r>
              <a:rPr lang="ru-RU" sz="9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9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96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научить детей самостоятельно использовать компоненты </a:t>
            </a:r>
            <a:r>
              <a:rPr lang="ru-RU" sz="9600" dirty="0" smtClean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тематической </a:t>
            </a:r>
            <a:r>
              <a:rPr lang="ru-RU" sz="96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интерактивной стены </a:t>
            </a:r>
            <a:r>
              <a:rPr lang="ru-RU" sz="9600" dirty="0" smtClean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игровой </a:t>
            </a:r>
            <a:r>
              <a:rPr lang="ru-RU" sz="96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форме.</a:t>
            </a:r>
            <a:br>
              <a:rPr lang="ru-RU" sz="96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внимание, мелкую моторику, память, зрительное восприятие, познавательные, творческие, коммуникативные, исследовательские и речевые способности детей с ОВЗ в рамках конкретно заданной темы посредством развивающих заданий и игр через игровые действия в режимных моментах и в течении всего дня.</a:t>
            </a:r>
            <a:br>
              <a:rPr lang="ru-RU" sz="96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-прививать детям  трудолюбие, ответственность любознательность посредством самостоятельного выбора в коррекционной-игровой деятельности.</a:t>
            </a:r>
            <a:r>
              <a:rPr lang="ru-RU" sz="74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400" dirty="0">
                <a:solidFill>
                  <a:srgbClr val="451E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683568" y="2569464"/>
            <a:ext cx="8072494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450215" algn="l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>
            <p:ph type="body" sz="quarter" idx="10"/>
          </p:nvPr>
        </p:nvSpPr>
        <p:spPr>
          <a:xfrm>
            <a:off x="179512" y="1196752"/>
            <a:ext cx="8286808" cy="78581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500034" y="1785926"/>
            <a:ext cx="8143932" cy="2786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indent="450215" hangingPunct="0">
              <a:spcBef>
                <a:spcPct val="20000"/>
              </a:spcBef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215" hangingPunct="0">
              <a:spcBef>
                <a:spcPct val="20000"/>
              </a:spcBef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215" hangingPunct="0">
              <a:spcBef>
                <a:spcPct val="2000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6" name="Текст 2"/>
          <p:cNvSpPr>
            <a:spLocks noGrp="1"/>
          </p:cNvSpPr>
          <p:nvPr>
            <p:ph type="body" sz="quarter" idx="11"/>
          </p:nvPr>
        </p:nvSpPr>
        <p:spPr>
          <a:xfrm>
            <a:off x="5162" y="58952"/>
            <a:ext cx="4752528" cy="1003852"/>
          </a:xfrm>
        </p:spPr>
        <p:txBody>
          <a:bodyPr>
            <a:noAutofit/>
          </a:bodyPr>
          <a:lstStyle/>
          <a:p>
            <a:pPr indent="450215" algn="l" hangingPunct="0">
              <a:spcAft>
                <a:spcPts val="0"/>
              </a:spcAft>
            </a:pPr>
            <a:r>
              <a:rPr lang="ru-RU" sz="5400" b="1" i="1" u="sng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Тема «Зима»</a:t>
            </a:r>
          </a:p>
        </p:txBody>
      </p:sp>
      <p:pic>
        <p:nvPicPr>
          <p:cNvPr id="7" name="Рисунок 6"/>
          <p:cNvPicPr/>
          <p:nvPr/>
        </p:nvPicPr>
        <p:blipFill rotWithShape="1">
          <a:blip r:embed="rId2" cstate="print"/>
          <a:srcRect l="41606" t="24674" r="42666" b="51784"/>
          <a:stretch/>
        </p:blipFill>
        <p:spPr bwMode="auto">
          <a:xfrm>
            <a:off x="757849" y="1196752"/>
            <a:ext cx="3117403" cy="2618375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 rotWithShape="1">
          <a:blip r:embed="rId3" cstate="print"/>
          <a:srcRect l="50218" t="24389" r="36162" b="52396"/>
          <a:stretch/>
        </p:blipFill>
        <p:spPr bwMode="auto">
          <a:xfrm>
            <a:off x="757850" y="4041218"/>
            <a:ext cx="3117402" cy="2239927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" t="11103" r="3229" b="5457"/>
          <a:stretch/>
        </p:blipFill>
        <p:spPr>
          <a:xfrm>
            <a:off x="4067944" y="1785926"/>
            <a:ext cx="4411990" cy="3587290"/>
          </a:xfrm>
          <a:prstGeom prst="rect">
            <a:avLst/>
          </a:prstGeom>
          <a:ln w="76200">
            <a:solidFill>
              <a:srgbClr val="00B0F0"/>
            </a:solidFill>
          </a:ln>
          <a:effectLst>
            <a:outerShdw blurRad="107950" dist="12700" dir="5400000" algn="ctr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>
            <p:ph type="body" sz="quarter" idx="10"/>
          </p:nvPr>
        </p:nvSpPr>
        <p:spPr>
          <a:xfrm>
            <a:off x="395536" y="-171400"/>
            <a:ext cx="8501122" cy="1214446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86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«Лето» </a:t>
            </a:r>
            <a:endParaRPr lang="ru-RU" sz="8600" b="1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2"/>
          <p:cNvSpPr>
            <a:spLocks noGrp="1"/>
          </p:cNvSpPr>
          <p:nvPr>
            <p:ph type="body" sz="quarter" idx="11"/>
          </p:nvPr>
        </p:nvSpPr>
        <p:spPr>
          <a:xfrm>
            <a:off x="467544" y="0"/>
            <a:ext cx="1731421" cy="1761066"/>
          </a:xfrm>
        </p:spPr>
        <p:txBody>
          <a:bodyPr>
            <a:noAutofit/>
          </a:bodyPr>
          <a:lstStyle/>
          <a:p>
            <a:pPr algn="just" hangingPunct="0"/>
            <a:r>
              <a:rPr lang="ru-RU" sz="1800" dirty="0" smtClean="0">
                <a:solidFill>
                  <a:schemeClr val="tx1"/>
                </a:solidFill>
                <a:latin typeface="Times New Roman"/>
                <a:ea typeface="Calibri"/>
              </a:rPr>
              <a:t> </a:t>
            </a:r>
            <a:endParaRPr lang="ru-RU" sz="18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indent="450215" algn="l" hangingPunct="0">
              <a:spcAft>
                <a:spcPts val="0"/>
              </a:spcAft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0"/>
          <a:stretch/>
        </p:blipFill>
        <p:spPr>
          <a:xfrm>
            <a:off x="755576" y="1214446"/>
            <a:ext cx="7632848" cy="5272288"/>
          </a:xfrm>
          <a:prstGeom prst="rect">
            <a:avLst/>
          </a:prstGeom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>
            <p:ph type="body" sz="quarter" idx="10"/>
          </p:nvPr>
        </p:nvSpPr>
        <p:spPr>
          <a:xfrm>
            <a:off x="428596" y="54110"/>
            <a:ext cx="8286808" cy="1000132"/>
          </a:xfrm>
        </p:spPr>
        <p:txBody>
          <a:bodyPr>
            <a:normAutofit/>
          </a:bodyPr>
          <a:lstStyle/>
          <a:p>
            <a:pPr algn="l"/>
            <a:r>
              <a:rPr lang="ru-RU" sz="5400" b="1" i="1" u="sng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«Осень» </a:t>
            </a:r>
            <a:endParaRPr lang="ru-RU" sz="5400" b="1" i="1" u="sng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2"/>
          <p:cNvSpPr>
            <a:spLocks noGrp="1"/>
          </p:cNvSpPr>
          <p:nvPr>
            <p:ph type="body" sz="quarter" idx="11"/>
          </p:nvPr>
        </p:nvSpPr>
        <p:spPr>
          <a:xfrm>
            <a:off x="428596" y="1357298"/>
            <a:ext cx="8143932" cy="3000396"/>
          </a:xfrm>
        </p:spPr>
        <p:txBody>
          <a:bodyPr>
            <a:noAutofit/>
          </a:bodyPr>
          <a:lstStyle/>
          <a:p>
            <a:pPr indent="450215" algn="just" hangingPunct="0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indent="450215" algn="l" hangingPunct="0">
              <a:spcAft>
                <a:spcPts val="0"/>
              </a:spcAft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6" name="Текст 1"/>
          <p:cNvSpPr txBox="1">
            <a:spLocks/>
          </p:cNvSpPr>
          <p:nvPr/>
        </p:nvSpPr>
        <p:spPr>
          <a:xfrm>
            <a:off x="500034" y="3462106"/>
            <a:ext cx="8286808" cy="984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500034" y="4857760"/>
            <a:ext cx="8143932" cy="1428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450215" algn="l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" t="4195" r="2412" b="6524"/>
          <a:stretch/>
        </p:blipFill>
        <p:spPr>
          <a:xfrm>
            <a:off x="568913" y="1250563"/>
            <a:ext cx="8003615" cy="5036395"/>
          </a:xfrm>
          <a:prstGeom prst="rect">
            <a:avLst/>
          </a:prstGeom>
          <a:ln w="762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 rot="10800000" flipV="1">
            <a:off x="467542" y="318533"/>
            <a:ext cx="8208913" cy="1121668"/>
          </a:xfrm>
        </p:spPr>
        <p:txBody>
          <a:bodyPr>
            <a:noAutofit/>
          </a:bodyPr>
          <a:lstStyle/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вид игр можно использовать не только в рамках темы «Зима», но и также в других видах деятельности, например: при знакомстве с устным народным творчеством, на НОД по развитию речи, в художественно-эстетическом направлении и др.</a:t>
            </a:r>
            <a:endParaRPr lang="ru-RU" sz="2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pic>
        <p:nvPicPr>
          <p:cNvPr id="4" name="Объект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1" t="2675" r="8381" b="8738"/>
          <a:stretch/>
        </p:blipFill>
        <p:spPr>
          <a:xfrm>
            <a:off x="833736" y="1612968"/>
            <a:ext cx="3342220" cy="2481637"/>
          </a:xfrm>
          <a:prstGeom prst="rect">
            <a:avLst/>
          </a:prstGeom>
          <a:ln w="57150">
            <a:solidFill>
              <a:srgbClr val="00B0F0"/>
            </a:solidFill>
          </a:ln>
          <a:effectLst>
            <a:outerShdw blurRad="107950" dist="12700" dir="5400000" algn="ctr">
              <a:srgbClr val="000000"/>
            </a:outerShdw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8" t="19209" r="17933" b="13775"/>
          <a:stretch/>
        </p:blipFill>
        <p:spPr>
          <a:xfrm rot="16200000">
            <a:off x="4060313" y="2268671"/>
            <a:ext cx="4911806" cy="3600401"/>
          </a:xfrm>
          <a:prstGeom prst="rect">
            <a:avLst/>
          </a:prstGeom>
          <a:ln w="57150">
            <a:solidFill>
              <a:srgbClr val="00B0F0"/>
            </a:solidFill>
          </a:ln>
          <a:effectLst>
            <a:outerShdw blurRad="107950" dist="12700" dir="5400000" algn="ctr">
              <a:srgbClr val="000000"/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8" r="9981" b="18223"/>
          <a:stretch/>
        </p:blipFill>
        <p:spPr>
          <a:xfrm>
            <a:off x="833736" y="4267372"/>
            <a:ext cx="3342220" cy="2221111"/>
          </a:xfrm>
          <a:prstGeom prst="rect">
            <a:avLst/>
          </a:prstGeom>
          <a:ln w="57150">
            <a:solidFill>
              <a:srgbClr val="00B0F0"/>
            </a:solidFill>
          </a:ln>
          <a:effectLst>
            <a:outerShdw blurRad="107950" dist="12700" dir="5400000" algn="ctr">
              <a:srgbClr val="000000"/>
            </a:outerShdw>
          </a:effectLst>
        </p:spPr>
      </p:pic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 flipH="1" flipV="1">
            <a:off x="12491863" y="4068869"/>
            <a:ext cx="45719" cy="19850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2489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1"/>
          <p:cNvSpPr>
            <a:spLocks noGrp="1"/>
          </p:cNvSpPr>
          <p:nvPr>
            <p:ph type="body" sz="quarter" idx="10"/>
          </p:nvPr>
        </p:nvSpPr>
        <p:spPr>
          <a:xfrm>
            <a:off x="419753" y="182094"/>
            <a:ext cx="8286807" cy="1385964"/>
          </a:xfrm>
          <a:ln>
            <a:solidFill>
              <a:srgbClr val="C00000"/>
            </a:solidFill>
          </a:ln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и игры, </a:t>
            </a:r>
            <a:r>
              <a: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представленные на интерактивной </a:t>
            </a:r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стене по одной  теме, могут трансформироваться и применяться в других разнообразных видах деятельности: исследовательской, экспериментальной. Ребята могут сравнивать предметы, подбирать их по форме и цвету, развивать художественно-эстетическое восприятие и т. д.</a:t>
            </a:r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428596" y="2357430"/>
            <a:ext cx="8286808" cy="13573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450215" algn="just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6" name="Текст 2"/>
          <p:cNvSpPr>
            <a:spLocks noGrp="1"/>
          </p:cNvSpPr>
          <p:nvPr>
            <p:ph type="body" sz="quarter" idx="11"/>
          </p:nvPr>
        </p:nvSpPr>
        <p:spPr>
          <a:xfrm>
            <a:off x="357158" y="3857628"/>
            <a:ext cx="8358246" cy="2571768"/>
          </a:xfrm>
        </p:spPr>
        <p:txBody>
          <a:bodyPr>
            <a:noAutofit/>
          </a:bodyPr>
          <a:lstStyle/>
          <a:p>
            <a:pPr indent="450215" algn="l" hangingPunct="0"/>
            <a:r>
              <a:rPr lang="ru-RU" sz="2000" dirty="0" smtClean="0"/>
              <a:t> ,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833" y="1805001"/>
            <a:ext cx="3106009" cy="2319393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0" t="15014" r="10233" b="10037"/>
          <a:stretch/>
        </p:blipFill>
        <p:spPr>
          <a:xfrm>
            <a:off x="4798155" y="4256476"/>
            <a:ext cx="3089805" cy="2304256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5" r="5218" b="9034"/>
          <a:stretch/>
        </p:blipFill>
        <p:spPr>
          <a:xfrm>
            <a:off x="771551" y="1711901"/>
            <a:ext cx="3230406" cy="2412493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9" r="13845" b="12026"/>
          <a:stretch/>
        </p:blipFill>
        <p:spPr>
          <a:xfrm rot="10800000">
            <a:off x="765530" y="4285985"/>
            <a:ext cx="3230405" cy="2261099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382672" y="3830876"/>
            <a:ext cx="4618143" cy="2835358"/>
          </a:xfrm>
        </p:spPr>
        <p:txBody>
          <a:bodyPr>
            <a:noAutofit/>
          </a:bodyPr>
          <a:lstStyle/>
          <a:p>
            <a:pPr algn="just"/>
            <a:r>
              <a:rPr lang="ru-RU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абиринты </a:t>
            </a:r>
            <a:r>
              <a:rPr lang="ru-RU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улучшают концентрацию внимания, </a:t>
            </a:r>
            <a:r>
              <a:rPr lang="ru-RU" sz="1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</a:t>
            </a:r>
            <a:r>
              <a:rPr lang="ru-RU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развивают пространственную ориентацию, </a:t>
            </a:r>
            <a:r>
              <a:rPr lang="ru-RU" sz="1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улучшают </a:t>
            </a:r>
            <a:r>
              <a:rPr lang="ru-RU" sz="1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моторику пальцев рук; обучают умению находить варианты решения проблемы; воспитывают стойкость, усидчивость, целеустремленность, щепетильность в выполнении работы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64" y="571194"/>
            <a:ext cx="3386071" cy="3259682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" t="11020" r="38776" b="6828"/>
          <a:stretch/>
        </p:blipFill>
        <p:spPr>
          <a:xfrm>
            <a:off x="5804865" y="1823245"/>
            <a:ext cx="2724342" cy="2200701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8" b="18537"/>
          <a:stretch/>
        </p:blipFill>
        <p:spPr>
          <a:xfrm>
            <a:off x="5156245" y="4249195"/>
            <a:ext cx="3381143" cy="2342967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923927" y="261989"/>
            <a:ext cx="47525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</a:t>
            </a:r>
            <a:r>
              <a:rPr lang="ru-RU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пазлы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помогают детям систематизировать знания, закрепляют навыки счета, развивают память, внимание, логическое мышление, речь, творческие способности; пробуждают интерес к предмету через игру. </a:t>
            </a:r>
          </a:p>
        </p:txBody>
      </p:sp>
    </p:spTree>
    <p:extLst>
      <p:ext uri="{BB962C8B-B14F-4D97-AF65-F5344CB8AC3E}">
        <p14:creationId xmlns:p14="http://schemas.microsoft.com/office/powerpoint/2010/main" val="1547658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395534" y="0"/>
            <a:ext cx="8124504" cy="2412609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алендарь 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 помогает детям закреплять умение классифицировать явления природы по временам года. Учить проводить простейшие действия: определять части суток, погодные явления, время года и т. д. Закреплять умение анализировать и делать выводы, устанавливать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причинно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следственные связи. Упражнять в количественном счете. Воспитывать экологическую культуру, любовь к природе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414380" y="126184"/>
            <a:ext cx="7992890" cy="2160239"/>
          </a:xfrm>
        </p:spPr>
        <p:txBody>
          <a:bodyPr>
            <a:norm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9"/>
          <a:stretch/>
        </p:blipFill>
        <p:spPr>
          <a:xfrm rot="5400000">
            <a:off x="-180662" y="3297289"/>
            <a:ext cx="3840841" cy="2376070"/>
          </a:xfrm>
          <a:prstGeom prst="rect">
            <a:avLst/>
          </a:prstGeom>
          <a:ln w="57150">
            <a:solidFill>
              <a:srgbClr val="92D050"/>
            </a:solidFill>
          </a:ln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" t="710" r="167" b="-710"/>
          <a:stretch/>
        </p:blipFill>
        <p:spPr>
          <a:xfrm>
            <a:off x="3275856" y="2564903"/>
            <a:ext cx="5388198" cy="3889184"/>
          </a:xfrm>
          <a:prstGeom prst="rect">
            <a:avLst/>
          </a:prstGeom>
          <a:ln w="57150">
            <a:solidFill>
              <a:srgbClr val="92D050"/>
            </a:solidFill>
          </a:ln>
        </p:spPr>
      </p:pic>
    </p:spTree>
    <p:extLst>
      <p:ext uri="{BB962C8B-B14F-4D97-AF65-F5344CB8AC3E}">
        <p14:creationId xmlns:p14="http://schemas.microsoft.com/office/powerpoint/2010/main" val="26701033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</TotalTime>
  <Words>278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맑은 고딕</vt:lpstr>
      <vt:lpstr>Arial</vt:lpstr>
      <vt:lpstr>Arial Black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МБДОУ д/с № 53</dc:title>
  <dc:creator>ya</dc:creator>
  <cp:lastModifiedBy>User</cp:lastModifiedBy>
  <cp:revision>153</cp:revision>
  <dcterms:created xsi:type="dcterms:W3CDTF">2021-03-28T10:41:53Z</dcterms:created>
  <dcterms:modified xsi:type="dcterms:W3CDTF">2022-09-25T08:02:21Z</dcterms:modified>
</cp:coreProperties>
</file>