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1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70" r:id="rId15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17" roundtripDataSignature="AMtx7mgFnmH9sQhFTiRN0epLEAQY3Tpva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25167"/>
    <a:srgbClr val="FF81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6" d="100"/>
          <a:sy n="106" d="100"/>
        </p:scale>
        <p:origin x="67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customschemas.google.com/relationships/presentationmetadata" Target="metadata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7" name="Google Shape;87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Calibri"/>
              <a:buNone/>
            </a:pPr>
            <a:r>
              <a:rPr lang="ru-RU">
                <a:solidFill>
                  <a:schemeClr val="lt1"/>
                </a:solidFill>
              </a:rPr>
              <a:t>https://colorscheme.ru/#3o21Tw0v-w0w0</a:t>
            </a:r>
            <a:endParaRPr>
              <a:solidFill>
                <a:schemeClr val="lt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8" name="Google Shape;88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1</a:t>
            </a:fld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Google Shape;224;p1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5" name="Google Shape;225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Google Shape;244;p1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5" name="Google Shape;245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4" name="Google Shape;94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0" name="Google Shape;100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8" name="Google Shape;118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8" name="Google Shape;138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6" name="Google Shape;156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4" name="Google Shape;164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p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1" name="Google Shape;181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p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8" name="Google Shape;198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итульный слайд" type="title">
  <p:cSld name="TITL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13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13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8" name="Google Shape;18;p1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1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1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  <p:sp>
        <p:nvSpPr>
          <p:cNvPr id="21" name="Google Shape;21;p13"/>
          <p:cNvSpPr/>
          <p:nvPr/>
        </p:nvSpPr>
        <p:spPr>
          <a:xfrm flipH="1">
            <a:off x="4762500" y="3352800"/>
            <a:ext cx="7429500" cy="3505200"/>
          </a:xfrm>
          <a:prstGeom prst="rtTriangle">
            <a:avLst/>
          </a:prstGeom>
          <a:solidFill>
            <a:srgbClr val="025167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вертикальный текст" type="vertTx">
  <p:cSld name="VERTICAL_TEXT"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2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5" name="Google Shape;75;p22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6" name="Google Shape;76;p2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2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2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Вертикальный заголовок и текст" type="vertTitleAndTx">
  <p:cSld name="VERTICAL_TITLE_AND_VERTICAL_TEXT"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23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1" name="Google Shape;81;p23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2" name="Google Shape;82;p2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2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4" name="Google Shape;84;p2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объект" type="obj">
  <p:cSld name="OBJECT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14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14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5" name="Google Shape;25;p1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1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1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раздела" type="secHead">
  <p:cSld name="SECTION_HEADER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15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15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1" name="Google Shape;31;p1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1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3" name="Google Shape;33;p1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Два объекта" type="twoObj">
  <p:cSld name="TWO_OBJECTS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1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6" name="Google Shape;36;p16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7" name="Google Shape;37;p16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8" name="Google Shape;38;p1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1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0" name="Google Shape;40;p1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Сравнение" type="twoTxTwoObj">
  <p:cSld name="TWO_OBJECTS_WITH_TEXT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7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17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4" name="Google Shape;44;p17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5" name="Google Shape;45;p17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6" name="Google Shape;46;p17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7" name="Google Shape;47;p1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1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1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Только заголовок" type="titleOnly">
  <p:cSld name="TITLE_ONLY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1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1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4" name="Google Shape;54;p1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Пустой слайд" type="blank">
  <p:cSld name="BLANK"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1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1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8" name="Google Shape;58;p1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Объект с подписью" type="objTx">
  <p:cSld name="OBJECT_WITH_CAPTION_TEXT"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20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1" name="Google Shape;61;p20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62" name="Google Shape;62;p20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3" name="Google Shape;63;p2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2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5" name="Google Shape;65;p2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Рисунок с подписью" type="picTx">
  <p:cSld name="PICTURE_WITH_CAPTION_TEXT"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21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8" name="Google Shape;68;p21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9" name="Google Shape;69;p21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70" name="Google Shape;70;p2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2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2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12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1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1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1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-RU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g"/><Relationship Id="rId4" Type="http://schemas.openxmlformats.org/officeDocument/2006/relationships/image" Target="../media/image2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1"/>
          <p:cNvSpPr txBox="1">
            <a:spLocks noGrp="1"/>
          </p:cNvSpPr>
          <p:nvPr>
            <p:ph type="ctrTitle"/>
          </p:nvPr>
        </p:nvSpPr>
        <p:spPr>
          <a:xfrm>
            <a:off x="932781" y="1515732"/>
            <a:ext cx="10420483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57D9F"/>
              </a:buClr>
              <a:buSzPct val="100000"/>
              <a:buFont typeface="Arial"/>
              <a:buNone/>
            </a:pPr>
            <a:r>
              <a:rPr lang="ru-RU" sz="4800" cap="all" dirty="0" smtClean="0">
                <a:solidFill>
                  <a:srgbClr val="057D9F"/>
                </a:solidFill>
                <a:latin typeface="Arial Black" panose="020B0A04020102020204" pitchFamily="34" charset="0"/>
                <a:ea typeface="Arial"/>
                <a:cs typeface="Arial"/>
                <a:sym typeface="Arial"/>
              </a:rPr>
              <a:t>универсальный подход </a:t>
            </a:r>
            <a:r>
              <a:rPr lang="ru-RU" sz="4800" cap="all" dirty="0">
                <a:solidFill>
                  <a:srgbClr val="057D9F"/>
                </a:solidFill>
                <a:latin typeface="Arial Black" panose="020B0A04020102020204" pitchFamily="34" charset="0"/>
                <a:ea typeface="Arial"/>
                <a:cs typeface="Arial"/>
                <a:sym typeface="Arial"/>
              </a:rPr>
              <a:t>в изучении базовой робототехники</a:t>
            </a:r>
            <a:endParaRPr sz="4800" cap="all" dirty="0">
              <a:solidFill>
                <a:srgbClr val="057D9F"/>
              </a:solidFill>
              <a:latin typeface="Arial Black" panose="020B0A04020102020204" pitchFamily="34" charset="0"/>
              <a:ea typeface="Arial"/>
              <a:cs typeface="Arial"/>
              <a:sym typeface="Arial"/>
            </a:endParaRPr>
          </a:p>
        </p:txBody>
      </p:sp>
      <p:sp>
        <p:nvSpPr>
          <p:cNvPr id="91" name="Google Shape;91;p1"/>
          <p:cNvSpPr txBox="1">
            <a:spLocks noGrp="1"/>
          </p:cNvSpPr>
          <p:nvPr>
            <p:ph type="subTitle" idx="1"/>
          </p:nvPr>
        </p:nvSpPr>
        <p:spPr>
          <a:xfrm>
            <a:off x="735754" y="4237439"/>
            <a:ext cx="5153025" cy="3889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lnSpcReduction="10000"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8100"/>
              </a:buClr>
              <a:buSzPts val="2400"/>
              <a:buNone/>
            </a:pPr>
            <a:r>
              <a:rPr lang="ru-RU" b="1" cap="none" dirty="0">
                <a:solidFill>
                  <a:srgbClr val="FF8100"/>
                </a:solidFill>
                <a:latin typeface="Arial"/>
                <a:ea typeface="Arial"/>
                <a:cs typeface="Arial"/>
                <a:sym typeface="Arial"/>
              </a:rPr>
              <a:t>МЕТОДИЧЕСКИЙ ПРАКТИКУМ</a:t>
            </a:r>
            <a:endParaRPr cap="none" dirty="0">
              <a:solidFill>
                <a:srgbClr val="FF81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6450623" y="865009"/>
            <a:ext cx="421444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400" b="1" cap="all" dirty="0">
                <a:solidFill>
                  <a:srgbClr val="FF8100"/>
                </a:solidFill>
              </a:rPr>
              <a:t>Педагогическая </a:t>
            </a:r>
            <a:r>
              <a:rPr lang="ru-RU" sz="2400" b="1" cap="all" dirty="0" smtClean="0">
                <a:solidFill>
                  <a:srgbClr val="FF8100"/>
                </a:solidFill>
              </a:rPr>
              <a:t>мастерская</a:t>
            </a:r>
            <a:endParaRPr lang="ru-RU" sz="2400" cap="all" dirty="0">
              <a:solidFill>
                <a:srgbClr val="FF8100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Google Shape;227;p10"/>
          <p:cNvSpPr txBox="1"/>
          <p:nvPr/>
        </p:nvSpPr>
        <p:spPr>
          <a:xfrm>
            <a:off x="9787148" y="472504"/>
            <a:ext cx="1897098" cy="3385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600">
                <a:solidFill>
                  <a:srgbClr val="057D9F"/>
                </a:solidFill>
                <a:latin typeface="Arial"/>
                <a:ea typeface="Arial"/>
                <a:cs typeface="Arial"/>
                <a:sym typeface="Arial"/>
              </a:rPr>
              <a:t>Arduino Nano (old)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8" name="Google Shape;228;p10"/>
          <p:cNvSpPr/>
          <p:nvPr/>
        </p:nvSpPr>
        <p:spPr>
          <a:xfrm>
            <a:off x="815649" y="4449366"/>
            <a:ext cx="4011328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cap="none">
                <a:solidFill>
                  <a:srgbClr val="FF8100"/>
                </a:solidFill>
                <a:latin typeface="Arial"/>
                <a:ea typeface="Arial"/>
                <a:cs typeface="Arial"/>
                <a:sym typeface="Arial"/>
              </a:rPr>
              <a:t>КАТЕГОРИЯ «СЕНСОРЫ»</a:t>
            </a:r>
            <a:endParaRPr sz="2400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0" name="Google Shape;230;p10"/>
          <p:cNvSpPr txBox="1"/>
          <p:nvPr/>
        </p:nvSpPr>
        <p:spPr>
          <a:xfrm>
            <a:off x="1089343" y="554536"/>
            <a:ext cx="1546091" cy="3385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600">
                <a:solidFill>
                  <a:srgbClr val="057D9F"/>
                </a:solidFill>
                <a:latin typeface="Arial"/>
                <a:ea typeface="Arial"/>
                <a:cs typeface="Arial"/>
                <a:sym typeface="Arial"/>
              </a:rPr>
              <a:t>Codey Rocky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231" name="Google Shape;231;p10"/>
          <p:cNvCxnSpPr/>
          <p:nvPr/>
        </p:nvCxnSpPr>
        <p:spPr>
          <a:xfrm rot="16200000">
            <a:off x="1718152" y="357606"/>
            <a:ext cx="0" cy="1030486"/>
          </a:xfrm>
          <a:prstGeom prst="straightConnector1">
            <a:avLst/>
          </a:prstGeom>
          <a:noFill/>
          <a:ln w="38100" cap="flat" cmpd="sng">
            <a:solidFill>
              <a:srgbClr val="03920D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233" name="Google Shape;233;p10"/>
          <p:cNvSpPr txBox="1"/>
          <p:nvPr/>
        </p:nvSpPr>
        <p:spPr>
          <a:xfrm>
            <a:off x="5628191" y="523758"/>
            <a:ext cx="1546091" cy="3385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600">
                <a:solidFill>
                  <a:srgbClr val="057D9F"/>
                </a:solidFill>
                <a:latin typeface="Arial"/>
                <a:ea typeface="Arial"/>
                <a:cs typeface="Arial"/>
                <a:sym typeface="Arial"/>
              </a:rPr>
              <a:t>Ultimate 2.0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234" name="Google Shape;234;p10"/>
          <p:cNvCxnSpPr/>
          <p:nvPr/>
        </p:nvCxnSpPr>
        <p:spPr>
          <a:xfrm rot="16200000">
            <a:off x="6233002" y="302185"/>
            <a:ext cx="0" cy="1030486"/>
          </a:xfrm>
          <a:prstGeom prst="straightConnector1">
            <a:avLst/>
          </a:prstGeom>
          <a:noFill/>
          <a:ln w="38100" cap="flat" cmpd="sng">
            <a:solidFill>
              <a:srgbClr val="FFFF00"/>
            </a:solidFill>
            <a:prstDash val="solid"/>
            <a:miter lim="800000"/>
            <a:headEnd type="none" w="sm" len="sm"/>
            <a:tailEnd type="none" w="sm" len="sm"/>
          </a:ln>
        </p:spPr>
      </p:cxnSp>
      <p:cxnSp>
        <p:nvCxnSpPr>
          <p:cNvPr id="235" name="Google Shape;235;p10"/>
          <p:cNvCxnSpPr/>
          <p:nvPr/>
        </p:nvCxnSpPr>
        <p:spPr>
          <a:xfrm rot="16200000">
            <a:off x="10576402" y="269541"/>
            <a:ext cx="0" cy="1030486"/>
          </a:xfrm>
          <a:prstGeom prst="straightConnector1">
            <a:avLst/>
          </a:prstGeom>
          <a:noFill/>
          <a:ln w="38100" cap="flat" cmpd="sng">
            <a:solidFill>
              <a:srgbClr val="FF010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236" name="Google Shape;236;p10"/>
          <p:cNvSpPr/>
          <p:nvPr/>
        </p:nvSpPr>
        <p:spPr>
          <a:xfrm>
            <a:off x="1202909" y="4911031"/>
            <a:ext cx="4425282" cy="9233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dirty="0">
                <a:solidFill>
                  <a:srgbClr val="025167"/>
                </a:solidFill>
                <a:latin typeface="Arial"/>
                <a:ea typeface="Arial"/>
                <a:cs typeface="Arial"/>
                <a:sym typeface="Arial"/>
              </a:rPr>
              <a:t>Команды получения данных с сенсоров. Датчик расстояния и датчики яркости отраженного света</a:t>
            </a:r>
            <a:endParaRPr sz="1800" dirty="0">
              <a:solidFill>
                <a:srgbClr val="025167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7" name="Google Shape;237;p10"/>
          <p:cNvSpPr/>
          <p:nvPr/>
        </p:nvSpPr>
        <p:spPr>
          <a:xfrm>
            <a:off x="8898895" y="3307140"/>
            <a:ext cx="3096889" cy="11695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400">
                <a:solidFill>
                  <a:srgbClr val="057D9F"/>
                </a:solidFill>
                <a:latin typeface="Arial"/>
                <a:ea typeface="Arial"/>
                <a:cs typeface="Arial"/>
                <a:sym typeface="Arial"/>
              </a:rPr>
              <a:t>Для Arduino используем дополнительно категорию «Пин» . Здесь мы можем получить данные с аналоговых и цифровых пинов Arduino</a:t>
            </a:r>
            <a:endParaRPr sz="1400">
              <a:solidFill>
                <a:srgbClr val="057D9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38" name="Google Shape;238;p1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18934" y="1191161"/>
            <a:ext cx="2837875" cy="2244887"/>
          </a:xfrm>
          <a:prstGeom prst="rect">
            <a:avLst/>
          </a:prstGeom>
          <a:noFill/>
          <a:ln>
            <a:noFill/>
          </a:ln>
        </p:spPr>
      </p:pic>
      <p:pic>
        <p:nvPicPr>
          <p:cNvPr id="239" name="Google Shape;239;p1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730724" y="1106987"/>
            <a:ext cx="5367555" cy="1749551"/>
          </a:xfrm>
          <a:prstGeom prst="rect">
            <a:avLst/>
          </a:prstGeom>
          <a:noFill/>
          <a:ln>
            <a:noFill/>
          </a:ln>
        </p:spPr>
      </p:pic>
      <p:pic>
        <p:nvPicPr>
          <p:cNvPr id="240" name="Google Shape;240;p1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9098279" y="1055733"/>
            <a:ext cx="2696576" cy="284255"/>
          </a:xfrm>
          <a:prstGeom prst="rect">
            <a:avLst/>
          </a:prstGeom>
          <a:noFill/>
          <a:ln>
            <a:noFill/>
          </a:ln>
        </p:spPr>
      </p:pic>
      <p:pic>
        <p:nvPicPr>
          <p:cNvPr id="241" name="Google Shape;241;p10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9360404" y="1729151"/>
            <a:ext cx="2434451" cy="901792"/>
          </a:xfrm>
          <a:prstGeom prst="rect">
            <a:avLst/>
          </a:prstGeom>
          <a:noFill/>
          <a:ln>
            <a:noFill/>
          </a:ln>
        </p:spPr>
      </p:pic>
      <p:sp>
        <p:nvSpPr>
          <p:cNvPr id="242" name="Google Shape;242;p10"/>
          <p:cNvSpPr/>
          <p:nvPr/>
        </p:nvSpPr>
        <p:spPr>
          <a:xfrm>
            <a:off x="4967654" y="3318203"/>
            <a:ext cx="3096889" cy="9541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400" dirty="0">
                <a:solidFill>
                  <a:srgbClr val="057D9F"/>
                </a:solidFill>
                <a:latin typeface="Arial"/>
                <a:ea typeface="Arial"/>
                <a:cs typeface="Arial"/>
                <a:sym typeface="Arial"/>
              </a:rPr>
              <a:t>В </a:t>
            </a:r>
            <a:r>
              <a:rPr lang="ru-RU" sz="1400" dirty="0" err="1">
                <a:solidFill>
                  <a:srgbClr val="057D9F"/>
                </a:solidFill>
                <a:latin typeface="Arial"/>
                <a:ea typeface="Arial"/>
                <a:cs typeface="Arial"/>
                <a:sym typeface="Arial"/>
              </a:rPr>
              <a:t>Ultimate</a:t>
            </a:r>
            <a:r>
              <a:rPr lang="ru-RU" sz="1400" dirty="0">
                <a:solidFill>
                  <a:srgbClr val="057D9F"/>
                </a:solidFill>
                <a:latin typeface="Arial"/>
                <a:ea typeface="Arial"/>
                <a:cs typeface="Arial"/>
                <a:sym typeface="Arial"/>
              </a:rPr>
              <a:t> используется цифровой вариант датчика. Поэтому показатель – либо черный либо белый</a:t>
            </a:r>
            <a:endParaRPr sz="1400" dirty="0">
              <a:solidFill>
                <a:srgbClr val="057D9F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7" name="Google Shape;247;p1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829643" y="3786933"/>
            <a:ext cx="4917502" cy="2612871"/>
          </a:xfrm>
          <a:prstGeom prst="rect">
            <a:avLst/>
          </a:prstGeom>
          <a:noFill/>
          <a:ln>
            <a:noFill/>
          </a:ln>
        </p:spPr>
      </p:pic>
      <p:pic>
        <p:nvPicPr>
          <p:cNvPr id="248" name="Google Shape;248;p1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83056" y="3090191"/>
            <a:ext cx="3396028" cy="2660844"/>
          </a:xfrm>
          <a:prstGeom prst="rect">
            <a:avLst/>
          </a:prstGeom>
          <a:noFill/>
          <a:ln>
            <a:noFill/>
          </a:ln>
        </p:spPr>
      </p:pic>
      <p:pic>
        <p:nvPicPr>
          <p:cNvPr id="249" name="Google Shape;249;p1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108376" y="539331"/>
            <a:ext cx="4531838" cy="2936631"/>
          </a:xfrm>
          <a:prstGeom prst="rect">
            <a:avLst/>
          </a:prstGeom>
          <a:noFill/>
          <a:ln>
            <a:noFill/>
          </a:ln>
        </p:spPr>
      </p:pic>
      <p:sp>
        <p:nvSpPr>
          <p:cNvPr id="250" name="Google Shape;250;p11"/>
          <p:cNvSpPr/>
          <p:nvPr/>
        </p:nvSpPr>
        <p:spPr>
          <a:xfrm>
            <a:off x="769609" y="930429"/>
            <a:ext cx="3982940" cy="10772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200" cap="none">
                <a:solidFill>
                  <a:srgbClr val="FF8100"/>
                </a:solidFill>
                <a:latin typeface="Arial"/>
                <a:ea typeface="Arial"/>
                <a:cs typeface="Arial"/>
                <a:sym typeface="Arial"/>
              </a:rPr>
              <a:t>ПРИМЕР ПРОГРАММЫ</a:t>
            </a:r>
            <a:endParaRPr sz="3200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2" name="Google Shape;252;p11"/>
          <p:cNvSpPr txBox="1"/>
          <p:nvPr/>
        </p:nvSpPr>
        <p:spPr>
          <a:xfrm>
            <a:off x="2411559" y="3448379"/>
            <a:ext cx="1546091" cy="3385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600">
                <a:solidFill>
                  <a:srgbClr val="057D9F"/>
                </a:solidFill>
                <a:latin typeface="Arial"/>
                <a:ea typeface="Arial"/>
                <a:cs typeface="Arial"/>
                <a:sym typeface="Arial"/>
              </a:rPr>
              <a:t>Codey Rocky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253" name="Google Shape;253;p11"/>
          <p:cNvCxnSpPr/>
          <p:nvPr/>
        </p:nvCxnSpPr>
        <p:spPr>
          <a:xfrm rot="16200000">
            <a:off x="3040368" y="3251449"/>
            <a:ext cx="0" cy="1030486"/>
          </a:xfrm>
          <a:prstGeom prst="straightConnector1">
            <a:avLst/>
          </a:prstGeom>
          <a:noFill/>
          <a:ln w="38100" cap="flat" cmpd="sng">
            <a:solidFill>
              <a:srgbClr val="03920D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255" name="Google Shape;255;p11"/>
          <p:cNvSpPr txBox="1"/>
          <p:nvPr/>
        </p:nvSpPr>
        <p:spPr>
          <a:xfrm>
            <a:off x="7840810" y="842506"/>
            <a:ext cx="1546091" cy="3385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600">
                <a:solidFill>
                  <a:srgbClr val="057D9F"/>
                </a:solidFill>
                <a:latin typeface="Arial"/>
                <a:ea typeface="Arial"/>
                <a:cs typeface="Arial"/>
                <a:sym typeface="Arial"/>
              </a:rPr>
              <a:t>Ultimate 2.0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256" name="Google Shape;256;p11"/>
          <p:cNvCxnSpPr/>
          <p:nvPr/>
        </p:nvCxnSpPr>
        <p:spPr>
          <a:xfrm rot="16200000">
            <a:off x="8445621" y="620933"/>
            <a:ext cx="0" cy="1030486"/>
          </a:xfrm>
          <a:prstGeom prst="straightConnector1">
            <a:avLst/>
          </a:prstGeom>
          <a:noFill/>
          <a:ln w="38100" cap="flat" cmpd="sng">
            <a:solidFill>
              <a:srgbClr val="FFFF00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258" name="Google Shape;258;p11"/>
          <p:cNvSpPr txBox="1"/>
          <p:nvPr/>
        </p:nvSpPr>
        <p:spPr>
          <a:xfrm>
            <a:off x="8339845" y="4082059"/>
            <a:ext cx="1897098" cy="3385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600">
                <a:solidFill>
                  <a:srgbClr val="057D9F"/>
                </a:solidFill>
                <a:latin typeface="Arial"/>
                <a:ea typeface="Arial"/>
                <a:cs typeface="Arial"/>
                <a:sym typeface="Arial"/>
              </a:rPr>
              <a:t>Arduino Nano (old)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259" name="Google Shape;259;p11"/>
          <p:cNvCxnSpPr/>
          <p:nvPr/>
        </p:nvCxnSpPr>
        <p:spPr>
          <a:xfrm rot="16200000">
            <a:off x="9129099" y="3879096"/>
            <a:ext cx="0" cy="1030486"/>
          </a:xfrm>
          <a:prstGeom prst="straightConnector1">
            <a:avLst/>
          </a:prstGeom>
          <a:noFill/>
          <a:ln w="38100" cap="flat" cmpd="sng">
            <a:solidFill>
              <a:srgbClr val="FF0101"/>
            </a:solidFill>
            <a:prstDash val="solid"/>
            <a:miter lim="800000"/>
            <a:headEnd type="none" w="sm" len="sm"/>
            <a:tailEnd type="none" w="sm" len="sm"/>
          </a:ln>
        </p:spPr>
      </p:cxn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Google Shape;250;p11"/>
          <p:cNvSpPr/>
          <p:nvPr/>
        </p:nvSpPr>
        <p:spPr>
          <a:xfrm>
            <a:off x="5600699" y="422531"/>
            <a:ext cx="5741378" cy="5847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200" cap="all" dirty="0" smtClean="0">
                <a:solidFill>
                  <a:srgbClr val="FF8100"/>
                </a:solidFill>
              </a:rPr>
              <a:t>Фиксация результатов</a:t>
            </a:r>
            <a:endParaRPr sz="3200" cap="all" dirty="0">
              <a:solidFill>
                <a:schemeClr val="dk1"/>
              </a:solidFill>
              <a:sym typeface="Arial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t="11149" r="939" b="7130"/>
          <a:stretch/>
        </p:blipFill>
        <p:spPr>
          <a:xfrm>
            <a:off x="1032081" y="1351979"/>
            <a:ext cx="6144010" cy="38013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Google Shape;236;p10"/>
          <p:cNvSpPr/>
          <p:nvPr/>
        </p:nvSpPr>
        <p:spPr>
          <a:xfrm rot="16200000">
            <a:off x="-231733" y="3044818"/>
            <a:ext cx="1978269" cy="4000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dirty="0" err="1" smtClean="0">
                <a:solidFill>
                  <a:srgbClr val="025167"/>
                </a:solidFill>
                <a:latin typeface="Arial"/>
                <a:ea typeface="Arial"/>
                <a:cs typeface="Arial"/>
                <a:sym typeface="Arial"/>
              </a:rPr>
              <a:t>Канбан</a:t>
            </a:r>
            <a:r>
              <a:rPr lang="ru-RU" sz="2000" dirty="0" smtClean="0">
                <a:solidFill>
                  <a:srgbClr val="025167"/>
                </a:solidFill>
                <a:latin typeface="Arial"/>
                <a:ea typeface="Arial"/>
                <a:cs typeface="Arial"/>
                <a:sym typeface="Arial"/>
              </a:rPr>
              <a:t> - доска</a:t>
            </a:r>
            <a:endParaRPr sz="2000" dirty="0">
              <a:solidFill>
                <a:srgbClr val="025167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" name="Google Shape;242;p10"/>
          <p:cNvSpPr/>
          <p:nvPr/>
        </p:nvSpPr>
        <p:spPr>
          <a:xfrm>
            <a:off x="7429500" y="2255718"/>
            <a:ext cx="4264270" cy="23082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dirty="0" smtClean="0">
                <a:solidFill>
                  <a:srgbClr val="057D9F"/>
                </a:solidFill>
                <a:sym typeface="Arial"/>
              </a:rPr>
              <a:t>Ход работы отмечается на </a:t>
            </a:r>
            <a:r>
              <a:rPr lang="ru-RU" sz="1800" dirty="0" err="1" smtClean="0">
                <a:solidFill>
                  <a:srgbClr val="057D9F"/>
                </a:solidFill>
                <a:sym typeface="Arial"/>
              </a:rPr>
              <a:t>канбан</a:t>
            </a:r>
            <a:r>
              <a:rPr lang="ru-RU" sz="1800" dirty="0" smtClean="0">
                <a:solidFill>
                  <a:srgbClr val="057D9F"/>
                </a:solidFill>
                <a:sym typeface="Arial"/>
              </a:rPr>
              <a:t> – доске путем перевешивания </a:t>
            </a:r>
            <a:r>
              <a:rPr lang="ru-RU" sz="1800" dirty="0" err="1" smtClean="0">
                <a:solidFill>
                  <a:srgbClr val="057D9F"/>
                </a:solidFill>
                <a:sym typeface="Arial"/>
              </a:rPr>
              <a:t>стикеров</a:t>
            </a:r>
            <a:r>
              <a:rPr lang="ru-RU" sz="1800" dirty="0" smtClean="0">
                <a:solidFill>
                  <a:srgbClr val="057D9F"/>
                </a:solidFill>
                <a:sym typeface="Arial"/>
              </a:rPr>
              <a:t> из одного столбца в другой.</a:t>
            </a:r>
          </a:p>
          <a:p>
            <a:pPr marL="0" marR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dirty="0" smtClean="0">
                <a:solidFill>
                  <a:srgbClr val="057D9F"/>
                </a:solidFill>
              </a:rPr>
              <a:t>Каждая задача – на отдельном </a:t>
            </a:r>
            <a:r>
              <a:rPr lang="ru-RU" sz="1800" dirty="0" err="1" smtClean="0">
                <a:solidFill>
                  <a:srgbClr val="057D9F"/>
                </a:solidFill>
              </a:rPr>
              <a:t>стикере</a:t>
            </a:r>
            <a:endParaRPr lang="ru-RU" sz="1800" dirty="0" smtClean="0">
              <a:solidFill>
                <a:srgbClr val="057D9F"/>
              </a:solidFill>
            </a:endParaRPr>
          </a:p>
          <a:p>
            <a:pPr marL="0" marR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dirty="0" smtClean="0">
                <a:solidFill>
                  <a:srgbClr val="057D9F"/>
                </a:solidFill>
                <a:sym typeface="Arial"/>
              </a:rPr>
              <a:t>На </a:t>
            </a:r>
            <a:r>
              <a:rPr lang="ru-RU" sz="1800" dirty="0" err="1" smtClean="0">
                <a:solidFill>
                  <a:srgbClr val="057D9F"/>
                </a:solidFill>
                <a:sym typeface="Arial"/>
              </a:rPr>
              <a:t>стикере</a:t>
            </a:r>
            <a:r>
              <a:rPr lang="ru-RU" sz="1800" dirty="0" smtClean="0">
                <a:solidFill>
                  <a:srgbClr val="057D9F"/>
                </a:solidFill>
                <a:sym typeface="Arial"/>
              </a:rPr>
              <a:t> с задачей необходимо оставлять комментарии о том, как прошел процесс реализации задачи.</a:t>
            </a:r>
            <a:endParaRPr sz="1800" dirty="0">
              <a:solidFill>
                <a:srgbClr val="057D9F"/>
              </a:solidFill>
              <a:sym typeface="Arial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177096" y="5498080"/>
            <a:ext cx="570468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>
                <a:solidFill>
                  <a:srgbClr val="091E42"/>
                </a:solidFill>
                <a:latin typeface="+mn-lt"/>
              </a:rPr>
              <a:t>Доска </a:t>
            </a:r>
            <a:r>
              <a:rPr lang="ru-RU" sz="1200" dirty="0" err="1" smtClean="0">
                <a:solidFill>
                  <a:srgbClr val="091E42"/>
                </a:solidFill>
                <a:latin typeface="+mn-lt"/>
              </a:rPr>
              <a:t>канбан</a:t>
            </a:r>
            <a:r>
              <a:rPr lang="ru-RU" sz="1200" dirty="0" smtClean="0">
                <a:solidFill>
                  <a:srgbClr val="091E42"/>
                </a:solidFill>
                <a:latin typeface="+mn-lt"/>
              </a:rPr>
              <a:t> </a:t>
            </a:r>
            <a:r>
              <a:rPr lang="ru-RU" sz="1200" dirty="0">
                <a:solidFill>
                  <a:srgbClr val="091E42"/>
                </a:solidFill>
                <a:latin typeface="+mn-lt"/>
              </a:rPr>
              <a:t>— это инструмент управления </a:t>
            </a:r>
            <a:r>
              <a:rPr lang="ru-RU" sz="1200" dirty="0" smtClean="0">
                <a:solidFill>
                  <a:srgbClr val="091E42"/>
                </a:solidFill>
                <a:latin typeface="+mn-lt"/>
              </a:rPr>
              <a:t>проектами</a:t>
            </a:r>
            <a:r>
              <a:rPr lang="ru-RU" sz="1200" dirty="0">
                <a:solidFill>
                  <a:srgbClr val="091E42"/>
                </a:solidFill>
                <a:latin typeface="+mn-lt"/>
              </a:rPr>
              <a:t>, который помогает наглядно представить задачи, ограничить объем незавершенной работы и добиться максимальной эффективности (или скорости).</a:t>
            </a:r>
            <a:endParaRPr lang="ru-RU" sz="12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8098790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110585" y="560899"/>
            <a:ext cx="523733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3200" cap="all" dirty="0" smtClean="0">
                <a:solidFill>
                  <a:srgbClr val="FF8100"/>
                </a:solidFill>
              </a:rPr>
              <a:t>Базовый набор задач</a:t>
            </a:r>
            <a:endParaRPr lang="ru-RU" sz="3200" cap="all" dirty="0">
              <a:solidFill>
                <a:schemeClr val="dk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02909" y="762753"/>
            <a:ext cx="9235542" cy="419031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71463" indent="444500">
              <a:lnSpc>
                <a:spcPct val="150000"/>
              </a:lnSpc>
              <a:buClr>
                <a:srgbClr val="FF8100"/>
              </a:buClr>
              <a:buSzPct val="150000"/>
              <a:buFont typeface="Wingdings" panose="05000000000000000000" pitchFamily="2" charset="2"/>
              <a:buChar char="ü"/>
            </a:pPr>
            <a:r>
              <a:rPr lang="ru-RU" sz="2000" dirty="0" smtClean="0">
                <a:solidFill>
                  <a:srgbClr val="025167"/>
                </a:solidFill>
              </a:rPr>
              <a:t>собрать робота</a:t>
            </a:r>
          </a:p>
          <a:p>
            <a:pPr marL="271463" indent="444500">
              <a:lnSpc>
                <a:spcPct val="150000"/>
              </a:lnSpc>
              <a:buClr>
                <a:srgbClr val="FF8100"/>
              </a:buClr>
              <a:buSzPct val="150000"/>
              <a:buFont typeface="Wingdings" panose="05000000000000000000" pitchFamily="2" charset="2"/>
              <a:buChar char="ü"/>
            </a:pPr>
            <a:r>
              <a:rPr lang="ru-RU" sz="2000" dirty="0" smtClean="0">
                <a:solidFill>
                  <a:srgbClr val="025167"/>
                </a:solidFill>
              </a:rPr>
              <a:t>закрепить и подключить ультразвуковой датчик расстояния</a:t>
            </a:r>
          </a:p>
          <a:p>
            <a:pPr marL="271463" indent="444500">
              <a:lnSpc>
                <a:spcPct val="150000"/>
              </a:lnSpc>
              <a:buClr>
                <a:srgbClr val="FF8100"/>
              </a:buClr>
              <a:buSzPct val="150000"/>
              <a:buFont typeface="Wingdings" panose="05000000000000000000" pitchFamily="2" charset="2"/>
              <a:buChar char="ü"/>
            </a:pPr>
            <a:r>
              <a:rPr lang="ru-RU" sz="2000" dirty="0" smtClean="0">
                <a:solidFill>
                  <a:srgbClr val="025167"/>
                </a:solidFill>
              </a:rPr>
              <a:t>закрепить и подключить датчик черной линии</a:t>
            </a:r>
          </a:p>
          <a:p>
            <a:pPr marL="271463" indent="444500">
              <a:lnSpc>
                <a:spcPct val="150000"/>
              </a:lnSpc>
              <a:buClr>
                <a:srgbClr val="FF8100"/>
              </a:buClr>
              <a:buSzPct val="150000"/>
              <a:buFont typeface="Wingdings" panose="05000000000000000000" pitchFamily="2" charset="2"/>
              <a:buChar char="ü"/>
            </a:pPr>
            <a:r>
              <a:rPr lang="ru-RU" sz="2000" dirty="0" smtClean="0">
                <a:solidFill>
                  <a:srgbClr val="025167"/>
                </a:solidFill>
              </a:rPr>
              <a:t>создать программу движения робота по прямой линии</a:t>
            </a:r>
          </a:p>
          <a:p>
            <a:pPr marL="271463" indent="444500">
              <a:lnSpc>
                <a:spcPct val="150000"/>
              </a:lnSpc>
              <a:buClr>
                <a:srgbClr val="FF8100"/>
              </a:buClr>
              <a:buSzPct val="150000"/>
              <a:buFont typeface="Wingdings" panose="05000000000000000000" pitchFamily="2" charset="2"/>
              <a:buChar char="ü"/>
            </a:pPr>
            <a:r>
              <a:rPr lang="ru-RU" sz="2000" dirty="0" smtClean="0">
                <a:solidFill>
                  <a:srgbClr val="025167"/>
                </a:solidFill>
              </a:rPr>
              <a:t>создать программу поворота робота на 90 градусов</a:t>
            </a:r>
          </a:p>
          <a:p>
            <a:pPr marL="271463" indent="444500">
              <a:lnSpc>
                <a:spcPct val="150000"/>
              </a:lnSpc>
              <a:buClr>
                <a:srgbClr val="FF8100"/>
              </a:buClr>
              <a:buSzPct val="150000"/>
              <a:buFont typeface="Wingdings" panose="05000000000000000000" pitchFamily="2" charset="2"/>
              <a:buChar char="ü"/>
            </a:pPr>
            <a:r>
              <a:rPr lang="ru-RU" sz="2000" dirty="0" smtClean="0">
                <a:solidFill>
                  <a:srgbClr val="025167"/>
                </a:solidFill>
              </a:rPr>
              <a:t>создать программу поворота робота при приближении к препятствию</a:t>
            </a:r>
          </a:p>
          <a:p>
            <a:pPr marL="271463" indent="444500">
              <a:lnSpc>
                <a:spcPct val="150000"/>
              </a:lnSpc>
              <a:buClr>
                <a:srgbClr val="FF8100"/>
              </a:buClr>
              <a:buSzPct val="150000"/>
              <a:buFont typeface="Wingdings" panose="05000000000000000000" pitchFamily="2" charset="2"/>
              <a:buChar char="ü"/>
            </a:pPr>
            <a:r>
              <a:rPr lang="ru-RU" sz="2000" dirty="0" smtClean="0">
                <a:solidFill>
                  <a:srgbClr val="025167"/>
                </a:solidFill>
              </a:rPr>
              <a:t>протестировать программу движение робота</a:t>
            </a:r>
          </a:p>
          <a:p>
            <a:pPr marL="271463" indent="444500">
              <a:lnSpc>
                <a:spcPct val="150000"/>
              </a:lnSpc>
              <a:buClr>
                <a:srgbClr val="FF8100"/>
              </a:buClr>
              <a:buSzPct val="150000"/>
              <a:buFont typeface="Wingdings" panose="05000000000000000000" pitchFamily="2" charset="2"/>
              <a:buChar char="ü"/>
            </a:pPr>
            <a:r>
              <a:rPr lang="ru-RU" sz="2000" dirty="0" smtClean="0">
                <a:solidFill>
                  <a:srgbClr val="025167"/>
                </a:solidFill>
              </a:rPr>
              <a:t>протестировать работу ультразвукового датчика</a:t>
            </a:r>
          </a:p>
          <a:p>
            <a:pPr marL="271463" indent="444500">
              <a:lnSpc>
                <a:spcPct val="150000"/>
              </a:lnSpc>
              <a:buClr>
                <a:srgbClr val="FF8100"/>
              </a:buClr>
              <a:buSzPct val="150000"/>
              <a:buFont typeface="Wingdings" panose="05000000000000000000" pitchFamily="2" charset="2"/>
              <a:buChar char="ü"/>
            </a:pPr>
            <a:r>
              <a:rPr lang="ru-RU" sz="2000" dirty="0" smtClean="0">
                <a:solidFill>
                  <a:srgbClr val="025167"/>
                </a:solidFill>
              </a:rPr>
              <a:t>осуществить пробный заезд на полосе препятствий</a:t>
            </a:r>
            <a:endParaRPr lang="ru-RU" sz="2000" dirty="0">
              <a:solidFill>
                <a:srgbClr val="025167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483690" y="5424525"/>
            <a:ext cx="6255559" cy="10618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71463" indent="444500">
              <a:lnSpc>
                <a:spcPct val="150000"/>
              </a:lnSpc>
              <a:buClr>
                <a:srgbClr val="FF8100"/>
              </a:buClr>
              <a:buSzPct val="150000"/>
              <a:buFont typeface="Wingdings" panose="05000000000000000000" pitchFamily="2" charset="2"/>
              <a:buChar char="ü"/>
            </a:pPr>
            <a:r>
              <a:rPr lang="ru-RU" dirty="0" smtClean="0">
                <a:solidFill>
                  <a:srgbClr val="025167"/>
                </a:solidFill>
              </a:rPr>
              <a:t>закрепить и подключить </a:t>
            </a:r>
            <a:r>
              <a:rPr lang="ru-RU" dirty="0" err="1" smtClean="0">
                <a:solidFill>
                  <a:srgbClr val="025167"/>
                </a:solidFill>
              </a:rPr>
              <a:t>трехосевой</a:t>
            </a:r>
            <a:r>
              <a:rPr lang="ru-RU" dirty="0" smtClean="0">
                <a:solidFill>
                  <a:srgbClr val="025167"/>
                </a:solidFill>
              </a:rPr>
              <a:t> гироскоп</a:t>
            </a:r>
          </a:p>
          <a:p>
            <a:pPr marL="271463" indent="444500">
              <a:lnSpc>
                <a:spcPct val="150000"/>
              </a:lnSpc>
              <a:buClr>
                <a:srgbClr val="FF8100"/>
              </a:buClr>
              <a:buSzPct val="150000"/>
              <a:buFont typeface="Wingdings" panose="05000000000000000000" pitchFamily="2" charset="2"/>
              <a:buChar char="ü"/>
            </a:pPr>
            <a:r>
              <a:rPr lang="ru-RU" dirty="0" smtClean="0">
                <a:solidFill>
                  <a:srgbClr val="025167"/>
                </a:solidFill>
              </a:rPr>
              <a:t>создать программу считывания данных с гироскопа</a:t>
            </a:r>
          </a:p>
          <a:p>
            <a:pPr marL="271463" indent="444500">
              <a:lnSpc>
                <a:spcPct val="150000"/>
              </a:lnSpc>
              <a:buClr>
                <a:srgbClr val="FF8100"/>
              </a:buClr>
              <a:buSzPct val="150000"/>
              <a:buFont typeface="Wingdings" panose="05000000000000000000" pitchFamily="2" charset="2"/>
              <a:buChar char="ü"/>
            </a:pPr>
            <a:r>
              <a:rPr lang="ru-RU" dirty="0" smtClean="0">
                <a:solidFill>
                  <a:srgbClr val="025167"/>
                </a:solidFill>
              </a:rPr>
              <a:t>использовать данные гироскопа для определения направления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9027835" y="5045400"/>
            <a:ext cx="221887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2000" cap="all" dirty="0" smtClean="0">
                <a:solidFill>
                  <a:srgbClr val="FF8100"/>
                </a:solidFill>
              </a:rPr>
              <a:t>опционально</a:t>
            </a:r>
            <a:endParaRPr lang="ru-RU" sz="2000" cap="all" dirty="0">
              <a:solidFill>
                <a:schemeClr val="dk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291097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50506" y="621836"/>
            <a:ext cx="10338317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71463" indent="444500">
              <a:lnSpc>
                <a:spcPct val="150000"/>
              </a:lnSpc>
              <a:buClr>
                <a:srgbClr val="FF8100"/>
              </a:buClr>
              <a:buSzPct val="150000"/>
              <a:buFont typeface="Wingdings" panose="05000000000000000000" pitchFamily="2" charset="2"/>
              <a:buChar char="ü"/>
            </a:pPr>
            <a:r>
              <a:rPr lang="ru-RU" sz="2800" dirty="0" smtClean="0">
                <a:solidFill>
                  <a:srgbClr val="025167"/>
                </a:solidFill>
              </a:rPr>
              <a:t>что важно учитывать в программе, при выборе оборудования?</a:t>
            </a:r>
          </a:p>
          <a:p>
            <a:pPr marL="271463" indent="444500">
              <a:lnSpc>
                <a:spcPct val="150000"/>
              </a:lnSpc>
              <a:buClr>
                <a:srgbClr val="FF8100"/>
              </a:buClr>
              <a:buSzPct val="150000"/>
              <a:buFont typeface="Wingdings" panose="05000000000000000000" pitchFamily="2" charset="2"/>
              <a:buChar char="ü"/>
            </a:pPr>
            <a:r>
              <a:rPr lang="ru-RU" sz="2800" dirty="0" smtClean="0">
                <a:solidFill>
                  <a:srgbClr val="025167"/>
                </a:solidFill>
              </a:rPr>
              <a:t>какие особенности оборудования вы определили?</a:t>
            </a:r>
          </a:p>
          <a:p>
            <a:pPr marL="271463" indent="444500">
              <a:lnSpc>
                <a:spcPct val="150000"/>
              </a:lnSpc>
              <a:buClr>
                <a:srgbClr val="FF8100"/>
              </a:buClr>
              <a:buSzPct val="150000"/>
              <a:buFont typeface="Wingdings" panose="05000000000000000000" pitchFamily="2" charset="2"/>
              <a:buChar char="ü"/>
            </a:pPr>
            <a:r>
              <a:rPr lang="ru-RU" sz="2800" dirty="0" smtClean="0">
                <a:solidFill>
                  <a:srgbClr val="025167"/>
                </a:solidFill>
              </a:rPr>
              <a:t>что необходимо освоить и изучить для использования данного оборудования?</a:t>
            </a:r>
          </a:p>
          <a:p>
            <a:pPr marL="271463" indent="444500">
              <a:lnSpc>
                <a:spcPct val="150000"/>
              </a:lnSpc>
              <a:buClr>
                <a:srgbClr val="FF8100"/>
              </a:buClr>
              <a:buSzPct val="150000"/>
              <a:buFont typeface="Wingdings" panose="05000000000000000000" pitchFamily="2" charset="2"/>
              <a:buChar char="ü"/>
            </a:pPr>
            <a:r>
              <a:rPr lang="ru-RU" sz="2800" dirty="0" smtClean="0">
                <a:solidFill>
                  <a:srgbClr val="025167"/>
                </a:solidFill>
              </a:rPr>
              <a:t>какие идеи возникли для проведения занятий?</a:t>
            </a:r>
          </a:p>
          <a:p>
            <a:pPr marL="271463" indent="444500">
              <a:lnSpc>
                <a:spcPct val="150000"/>
              </a:lnSpc>
              <a:buClr>
                <a:srgbClr val="FF8100"/>
              </a:buClr>
              <a:buSzPct val="150000"/>
              <a:buFont typeface="Wingdings" panose="05000000000000000000" pitchFamily="2" charset="2"/>
              <a:buChar char="ü"/>
            </a:pPr>
            <a:endParaRPr lang="ru-RU" sz="2000" dirty="0">
              <a:solidFill>
                <a:srgbClr val="025167"/>
              </a:solidFill>
            </a:endParaRPr>
          </a:p>
          <a:p>
            <a:pPr marL="271463" indent="444500">
              <a:lnSpc>
                <a:spcPct val="150000"/>
              </a:lnSpc>
              <a:buClr>
                <a:srgbClr val="FF8100"/>
              </a:buClr>
              <a:buSzPct val="150000"/>
              <a:buFont typeface="Wingdings" panose="05000000000000000000" pitchFamily="2" charset="2"/>
              <a:buChar char="ü"/>
            </a:pPr>
            <a:r>
              <a:rPr lang="ru-RU" sz="3600" dirty="0" smtClean="0">
                <a:solidFill>
                  <a:srgbClr val="025167"/>
                </a:solidFill>
              </a:rPr>
              <a:t>пожелания, предложения, рекомендации</a:t>
            </a:r>
            <a:endParaRPr lang="ru-RU" sz="3600" dirty="0">
              <a:solidFill>
                <a:srgbClr val="025167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611469" y="1282905"/>
            <a:ext cx="208582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4400" cap="all" dirty="0" smtClean="0">
                <a:solidFill>
                  <a:srgbClr val="FF8100"/>
                </a:solidFill>
              </a:rPr>
              <a:t>итоги</a:t>
            </a:r>
            <a:endParaRPr lang="ru-RU" sz="4400" cap="all" dirty="0">
              <a:solidFill>
                <a:schemeClr val="dk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23375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8100"/>
              </a:buClr>
              <a:buSzPts val="4400"/>
              <a:buFont typeface="Arial"/>
              <a:buNone/>
            </a:pPr>
            <a:r>
              <a:rPr lang="ru-RU" cap="none" dirty="0">
                <a:solidFill>
                  <a:srgbClr val="FF8100"/>
                </a:solidFill>
                <a:latin typeface="Arial"/>
                <a:ea typeface="Arial"/>
                <a:cs typeface="Arial"/>
                <a:sym typeface="Arial"/>
              </a:rPr>
              <a:t>ЦЕЛЬ ДЛЯ УЧАСТНИКОВ:</a:t>
            </a:r>
            <a:endParaRPr dirty="0"/>
          </a:p>
        </p:txBody>
      </p:sp>
      <p:sp>
        <p:nvSpPr>
          <p:cNvPr id="97" name="Google Shape;97;p2"/>
          <p:cNvSpPr txBox="1">
            <a:spLocks noGrp="1"/>
          </p:cNvSpPr>
          <p:nvPr>
            <p:ph type="body" idx="1"/>
          </p:nvPr>
        </p:nvSpPr>
        <p:spPr>
          <a:xfrm>
            <a:off x="838200" y="1333256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25167"/>
              </a:buClr>
              <a:buSzPts val="2800"/>
              <a:buNone/>
            </a:pPr>
            <a:r>
              <a:rPr lang="ru-RU" dirty="0">
                <a:solidFill>
                  <a:srgbClr val="025167"/>
                </a:solidFill>
                <a:latin typeface="Arial"/>
                <a:ea typeface="Arial"/>
                <a:cs typeface="Arial"/>
                <a:sym typeface="Arial"/>
              </a:rPr>
              <a:t>провести робота через полосу препятствий</a:t>
            </a:r>
            <a:endParaRPr dirty="0"/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 dirty="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8100"/>
              </a:buClr>
              <a:buSzPts val="2800"/>
              <a:buNone/>
            </a:pPr>
            <a:r>
              <a:rPr lang="ru-RU" cap="none" dirty="0">
                <a:solidFill>
                  <a:srgbClr val="FF8100"/>
                </a:solidFill>
                <a:latin typeface="Arial"/>
                <a:ea typeface="Arial"/>
                <a:cs typeface="Arial"/>
                <a:sym typeface="Arial"/>
              </a:rPr>
              <a:t>ЗАДАЧИ:</a:t>
            </a:r>
            <a:endParaRPr cap="none" dirty="0">
              <a:solidFill>
                <a:srgbClr val="FF81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286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25167"/>
              </a:buClr>
              <a:buSzPts val="2800"/>
              <a:buChar char="•"/>
            </a:pPr>
            <a:r>
              <a:rPr lang="ru-RU" dirty="0">
                <a:solidFill>
                  <a:srgbClr val="025167"/>
                </a:solidFill>
                <a:latin typeface="Arial"/>
                <a:ea typeface="Arial"/>
                <a:cs typeface="Arial"/>
                <a:sym typeface="Arial"/>
              </a:rPr>
              <a:t>Изучить особенности и конструкции роботов</a:t>
            </a:r>
            <a:endParaRPr dirty="0">
              <a:solidFill>
                <a:srgbClr val="025167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286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25167"/>
              </a:buClr>
              <a:buSzPts val="2800"/>
              <a:buChar char="•"/>
            </a:pPr>
            <a:r>
              <a:rPr lang="ru-RU" dirty="0">
                <a:solidFill>
                  <a:srgbClr val="025167"/>
                </a:solidFill>
                <a:latin typeface="Arial"/>
                <a:ea typeface="Arial"/>
                <a:cs typeface="Arial"/>
                <a:sym typeface="Arial"/>
              </a:rPr>
              <a:t>Выбрать уровень сложности</a:t>
            </a:r>
            <a:endParaRPr dirty="0"/>
          </a:p>
          <a:p>
            <a:pPr marL="2286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25167"/>
              </a:buClr>
              <a:buSzPts val="2800"/>
              <a:buChar char="•"/>
            </a:pPr>
            <a:r>
              <a:rPr lang="ru-RU" dirty="0">
                <a:solidFill>
                  <a:srgbClr val="025167"/>
                </a:solidFill>
                <a:latin typeface="Arial"/>
                <a:ea typeface="Arial"/>
                <a:cs typeface="Arial"/>
                <a:sym typeface="Arial"/>
              </a:rPr>
              <a:t>Изучить основы программирования в среде </a:t>
            </a:r>
            <a:r>
              <a:rPr lang="ru-RU" dirty="0" err="1">
                <a:solidFill>
                  <a:srgbClr val="025167"/>
                </a:solidFill>
                <a:latin typeface="Arial"/>
                <a:ea typeface="Arial"/>
                <a:cs typeface="Arial"/>
                <a:sym typeface="Arial"/>
              </a:rPr>
              <a:t>mBlock</a:t>
            </a:r>
            <a:endParaRPr dirty="0">
              <a:solidFill>
                <a:srgbClr val="025167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286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25167"/>
              </a:buClr>
              <a:buSzPts val="2800"/>
              <a:buChar char="•"/>
            </a:pPr>
            <a:r>
              <a:rPr lang="ru-RU" dirty="0">
                <a:solidFill>
                  <a:srgbClr val="025167"/>
                </a:solidFill>
                <a:latin typeface="Arial"/>
                <a:ea typeface="Arial"/>
                <a:cs typeface="Arial"/>
                <a:sym typeface="Arial"/>
              </a:rPr>
              <a:t>Написать программу прохождения полосы препятствий</a:t>
            </a:r>
            <a:endParaRPr dirty="0"/>
          </a:p>
          <a:p>
            <a:pPr marL="2286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25167"/>
              </a:buClr>
              <a:buSzPts val="2800"/>
              <a:buChar char="•"/>
            </a:pPr>
            <a:r>
              <a:rPr lang="ru-RU" dirty="0">
                <a:solidFill>
                  <a:srgbClr val="025167"/>
                </a:solidFill>
                <a:latin typeface="Arial"/>
                <a:ea typeface="Arial"/>
                <a:cs typeface="Arial"/>
                <a:sym typeface="Arial"/>
              </a:rPr>
              <a:t>Набрать максимальное количество очков</a:t>
            </a:r>
            <a:endParaRPr dirty="0"/>
          </a:p>
          <a:p>
            <a:pPr marL="228600" lvl="0" indent="-508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 dirty="0">
              <a:latin typeface="Arial"/>
              <a:ea typeface="Arial"/>
              <a:cs typeface="Arial"/>
              <a:sym typeface="Arial"/>
            </a:endParaRPr>
          </a:p>
          <a:p>
            <a:pPr marL="228600" lvl="0" indent="-508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 dirty="0"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3"/>
          <p:cNvSpPr txBox="1">
            <a:spLocks noGrp="1"/>
          </p:cNvSpPr>
          <p:nvPr>
            <p:ph type="title"/>
          </p:nvPr>
        </p:nvSpPr>
        <p:spPr>
          <a:xfrm rot="1459933">
            <a:off x="7628233" y="1539809"/>
            <a:ext cx="4278182" cy="5685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0000"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8100"/>
              </a:buClr>
              <a:buSzPct val="100000"/>
              <a:buFont typeface="Arial"/>
              <a:buNone/>
            </a:pPr>
            <a:r>
              <a:rPr lang="ru-RU" sz="6700" cap="none" dirty="0">
                <a:solidFill>
                  <a:srgbClr val="FF8100"/>
                </a:solidFill>
                <a:latin typeface="Arial"/>
                <a:ea typeface="Arial"/>
                <a:cs typeface="Arial"/>
                <a:sym typeface="Arial"/>
              </a:rPr>
              <a:t>УРОВНИ</a:t>
            </a:r>
            <a:r>
              <a:rPr lang="ru-RU" sz="6700" dirty="0">
                <a:solidFill>
                  <a:srgbClr val="FF8100"/>
                </a:solidFill>
                <a:latin typeface="Arial"/>
                <a:ea typeface="Arial"/>
                <a:cs typeface="Arial"/>
                <a:sym typeface="Arial"/>
              </a:rPr>
              <a:t> сложности</a:t>
            </a:r>
            <a:r>
              <a:rPr lang="ru-RU" dirty="0">
                <a:solidFill>
                  <a:srgbClr val="FF8100"/>
                </a:solidFill>
                <a:latin typeface="Arial"/>
                <a:ea typeface="Arial"/>
                <a:cs typeface="Arial"/>
                <a:sym typeface="Arial"/>
              </a:rPr>
              <a:t>:</a:t>
            </a:r>
            <a:endParaRPr dirty="0">
              <a:solidFill>
                <a:srgbClr val="FF81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3" name="Google Shape;103;p3"/>
          <p:cNvSpPr txBox="1">
            <a:spLocks noGrp="1"/>
          </p:cNvSpPr>
          <p:nvPr>
            <p:ph type="body" idx="1"/>
          </p:nvPr>
        </p:nvSpPr>
        <p:spPr>
          <a:xfrm>
            <a:off x="465812" y="3338116"/>
            <a:ext cx="10515600" cy="30659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57D9F"/>
              </a:buClr>
              <a:buSzPts val="2800"/>
              <a:buNone/>
            </a:pPr>
            <a:r>
              <a:rPr lang="ru-RU">
                <a:solidFill>
                  <a:srgbClr val="057D9F"/>
                </a:solidFill>
                <a:latin typeface="Arial"/>
                <a:ea typeface="Arial"/>
                <a:cs typeface="Arial"/>
                <a:sym typeface="Arial"/>
              </a:rPr>
              <a:t>Каждое пройденная клетка полосы препятствий </a:t>
            </a:r>
            <a:r>
              <a:rPr lang="ru-RU">
                <a:solidFill>
                  <a:srgbClr val="FF8100"/>
                </a:solidFill>
                <a:latin typeface="Arial"/>
                <a:ea typeface="Arial"/>
                <a:cs typeface="Arial"/>
                <a:sym typeface="Arial"/>
              </a:rPr>
              <a:t>дает 10 </a:t>
            </a:r>
            <a:r>
              <a:rPr lang="ru-RU">
                <a:solidFill>
                  <a:srgbClr val="057D9F"/>
                </a:solidFill>
                <a:latin typeface="Arial"/>
                <a:ea typeface="Arial"/>
                <a:cs typeface="Arial"/>
                <a:sym typeface="Arial"/>
              </a:rPr>
              <a:t>баллов</a:t>
            </a:r>
            <a:endParaRPr/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>
              <a:solidFill>
                <a:srgbClr val="057D9F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57D9F"/>
              </a:buClr>
              <a:buSzPts val="2800"/>
              <a:buNone/>
            </a:pPr>
            <a:r>
              <a:rPr lang="ru-RU">
                <a:solidFill>
                  <a:srgbClr val="057D9F"/>
                </a:solidFill>
                <a:latin typeface="Arial"/>
                <a:ea typeface="Arial"/>
                <a:cs typeface="Arial"/>
                <a:sym typeface="Arial"/>
              </a:rPr>
              <a:t>Дополнительная подсказка – </a:t>
            </a:r>
            <a:r>
              <a:rPr lang="ru-RU">
                <a:solidFill>
                  <a:srgbClr val="FF8100"/>
                </a:solidFill>
                <a:latin typeface="Arial"/>
                <a:ea typeface="Arial"/>
                <a:cs typeface="Arial"/>
                <a:sym typeface="Arial"/>
              </a:rPr>
              <a:t>отнимает 5 </a:t>
            </a:r>
            <a:r>
              <a:rPr lang="ru-RU">
                <a:solidFill>
                  <a:srgbClr val="057D9F"/>
                </a:solidFill>
                <a:latin typeface="Arial"/>
                <a:ea typeface="Arial"/>
                <a:cs typeface="Arial"/>
                <a:sym typeface="Arial"/>
              </a:rPr>
              <a:t>баллов</a:t>
            </a:r>
            <a:endParaRPr/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</a:pPr>
            <a:endParaRPr>
              <a:solidFill>
                <a:srgbClr val="057D9F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57D9F"/>
              </a:buClr>
              <a:buSzPts val="2800"/>
              <a:buNone/>
            </a:pPr>
            <a:r>
              <a:rPr lang="ru-RU">
                <a:solidFill>
                  <a:srgbClr val="057D9F"/>
                </a:solidFill>
                <a:latin typeface="Arial"/>
                <a:ea typeface="Arial"/>
                <a:cs typeface="Arial"/>
                <a:sym typeface="Arial"/>
              </a:rPr>
              <a:t>Контрольное время прохождение трассы – </a:t>
            </a:r>
            <a:r>
              <a:rPr lang="ru-RU">
                <a:solidFill>
                  <a:srgbClr val="FF8100"/>
                </a:solidFill>
                <a:latin typeface="Arial"/>
                <a:ea typeface="Arial"/>
                <a:cs typeface="Arial"/>
                <a:sym typeface="Arial"/>
              </a:rPr>
              <a:t>3 минуты</a:t>
            </a:r>
            <a:endParaRPr>
              <a:solidFill>
                <a:srgbClr val="FF81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04" name="Google Shape;104;p3"/>
          <p:cNvPicPr preferRelativeResize="0"/>
          <p:nvPr/>
        </p:nvPicPr>
        <p:blipFill rotWithShape="1">
          <a:blip r:embed="rId3">
            <a:alphaModFix/>
          </a:blip>
          <a:srcRect l="16602" t="11984" r="15806" b="34762"/>
          <a:stretch/>
        </p:blipFill>
        <p:spPr>
          <a:xfrm>
            <a:off x="808122" y="1496919"/>
            <a:ext cx="1490089" cy="1334408"/>
          </a:xfrm>
          <a:prstGeom prst="rect">
            <a:avLst/>
          </a:prstGeom>
          <a:noFill/>
          <a:ln>
            <a:noFill/>
          </a:ln>
        </p:spPr>
      </p:pic>
      <p:pic>
        <p:nvPicPr>
          <p:cNvPr id="105" name="Google Shape;105;p3" descr="Arduino Car Kit чертеж платформы | Аппаратная платформа Arduino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678085" y="1402669"/>
            <a:ext cx="1460719" cy="1460719"/>
          </a:xfrm>
          <a:prstGeom prst="rect">
            <a:avLst/>
          </a:prstGeom>
          <a:noFill/>
          <a:ln>
            <a:noFill/>
          </a:ln>
        </p:spPr>
      </p:pic>
      <p:sp>
        <p:nvSpPr>
          <p:cNvPr id="106" name="Google Shape;106;p3"/>
          <p:cNvSpPr txBox="1"/>
          <p:nvPr/>
        </p:nvSpPr>
        <p:spPr>
          <a:xfrm>
            <a:off x="922289" y="1048472"/>
            <a:ext cx="1546091" cy="6155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600" b="0" i="0" u="none" strike="noStrike" cap="none">
                <a:solidFill>
                  <a:srgbClr val="057D9F"/>
                </a:solidFill>
                <a:latin typeface="Arial"/>
                <a:ea typeface="Arial"/>
                <a:cs typeface="Arial"/>
                <a:sym typeface="Arial"/>
              </a:rPr>
              <a:t>Codey Rocky</a:t>
            </a:r>
            <a:endParaRPr sz="1600">
              <a:solidFill>
                <a:srgbClr val="057D9F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7" name="Google Shape;107;p3"/>
          <p:cNvSpPr txBox="1"/>
          <p:nvPr/>
        </p:nvSpPr>
        <p:spPr>
          <a:xfrm>
            <a:off x="3246073" y="1064115"/>
            <a:ext cx="1546091" cy="3385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600">
                <a:solidFill>
                  <a:srgbClr val="057D9F"/>
                </a:solidFill>
                <a:latin typeface="Arial"/>
                <a:ea typeface="Arial"/>
                <a:cs typeface="Arial"/>
                <a:sym typeface="Arial"/>
              </a:rPr>
              <a:t>Ultimate 2.0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8" name="Google Shape;108;p3"/>
          <p:cNvSpPr txBox="1"/>
          <p:nvPr/>
        </p:nvSpPr>
        <p:spPr>
          <a:xfrm>
            <a:off x="6022520" y="1018752"/>
            <a:ext cx="939193" cy="3385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600">
                <a:solidFill>
                  <a:srgbClr val="057D9F"/>
                </a:solidFill>
                <a:latin typeface="Arial"/>
                <a:ea typeface="Arial"/>
                <a:cs typeface="Arial"/>
                <a:sym typeface="Arial"/>
              </a:rPr>
              <a:t>Arduino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09" name="Google Shape;109;p3"/>
          <p:cNvCxnSpPr/>
          <p:nvPr/>
        </p:nvCxnSpPr>
        <p:spPr>
          <a:xfrm rot="16200000">
            <a:off x="1551098" y="851542"/>
            <a:ext cx="0" cy="1030486"/>
          </a:xfrm>
          <a:prstGeom prst="straightConnector1">
            <a:avLst/>
          </a:prstGeom>
          <a:noFill/>
          <a:ln w="38100" cap="flat" cmpd="sng">
            <a:solidFill>
              <a:srgbClr val="03920D"/>
            </a:solidFill>
            <a:prstDash val="solid"/>
            <a:miter lim="800000"/>
            <a:headEnd type="none" w="sm" len="sm"/>
            <a:tailEnd type="none" w="sm" len="sm"/>
          </a:ln>
        </p:spPr>
      </p:cxnSp>
      <p:cxnSp>
        <p:nvCxnSpPr>
          <p:cNvPr id="110" name="Google Shape;110;p3"/>
          <p:cNvCxnSpPr/>
          <p:nvPr/>
        </p:nvCxnSpPr>
        <p:spPr>
          <a:xfrm rot="16200000">
            <a:off x="3850884" y="842542"/>
            <a:ext cx="0" cy="1030486"/>
          </a:xfrm>
          <a:prstGeom prst="straightConnector1">
            <a:avLst/>
          </a:prstGeom>
          <a:noFill/>
          <a:ln w="38100" cap="flat" cmpd="sng">
            <a:solidFill>
              <a:srgbClr val="FFFF00"/>
            </a:solidFill>
            <a:prstDash val="solid"/>
            <a:miter lim="800000"/>
            <a:headEnd type="none" w="sm" len="sm"/>
            <a:tailEnd type="none" w="sm" len="sm"/>
          </a:ln>
        </p:spPr>
      </p:cxnSp>
      <p:cxnSp>
        <p:nvCxnSpPr>
          <p:cNvPr id="111" name="Google Shape;111;p3"/>
          <p:cNvCxnSpPr/>
          <p:nvPr/>
        </p:nvCxnSpPr>
        <p:spPr>
          <a:xfrm rot="16200000">
            <a:off x="6446470" y="829856"/>
            <a:ext cx="0" cy="1030486"/>
          </a:xfrm>
          <a:prstGeom prst="straightConnector1">
            <a:avLst/>
          </a:prstGeom>
          <a:noFill/>
          <a:ln w="38100" cap="flat" cmpd="sng">
            <a:solidFill>
              <a:srgbClr val="FF010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12" name="Google Shape;112;p3"/>
          <p:cNvSpPr/>
          <p:nvPr/>
        </p:nvSpPr>
        <p:spPr>
          <a:xfrm>
            <a:off x="962013" y="2685862"/>
            <a:ext cx="1128835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>
                <a:solidFill>
                  <a:srgbClr val="025167"/>
                </a:solidFill>
                <a:latin typeface="Arial"/>
                <a:ea typeface="Arial"/>
                <a:cs typeface="Arial"/>
                <a:sym typeface="Arial"/>
              </a:rPr>
              <a:t>5 баллов:</a:t>
            </a:r>
            <a:endParaRPr sz="1800">
              <a:solidFill>
                <a:srgbClr val="025167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3" name="Google Shape;113;p3"/>
          <p:cNvSpPr/>
          <p:nvPr/>
        </p:nvSpPr>
        <p:spPr>
          <a:xfrm>
            <a:off x="3280832" y="2659393"/>
            <a:ext cx="1210588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>
                <a:solidFill>
                  <a:srgbClr val="025167"/>
                </a:solidFill>
                <a:latin typeface="Arial"/>
                <a:ea typeface="Arial"/>
                <a:cs typeface="Arial"/>
                <a:sym typeface="Arial"/>
              </a:rPr>
              <a:t>15 баллов:</a:t>
            </a:r>
            <a:endParaRPr sz="1800">
              <a:solidFill>
                <a:srgbClr val="025167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4" name="Google Shape;114;p3"/>
          <p:cNvSpPr/>
          <p:nvPr/>
        </p:nvSpPr>
        <p:spPr>
          <a:xfrm>
            <a:off x="5723612" y="2646661"/>
            <a:ext cx="1247457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>
                <a:solidFill>
                  <a:srgbClr val="025167"/>
                </a:solidFill>
                <a:latin typeface="Arial"/>
                <a:ea typeface="Arial"/>
                <a:cs typeface="Arial"/>
                <a:sym typeface="Arial"/>
              </a:rPr>
              <a:t>30 баллов:</a:t>
            </a:r>
            <a:endParaRPr sz="1800">
              <a:solidFill>
                <a:srgbClr val="025167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15" name="Google Shape;115;p3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3246073" y="1651454"/>
            <a:ext cx="1698592" cy="93928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4"/>
          <p:cNvSpPr txBox="1"/>
          <p:nvPr/>
        </p:nvSpPr>
        <p:spPr>
          <a:xfrm>
            <a:off x="1136964" y="413380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8100"/>
              </a:buClr>
              <a:buSzPts val="3200"/>
              <a:buFont typeface="Arial"/>
              <a:buNone/>
            </a:pPr>
            <a:r>
              <a:rPr lang="ru-RU" sz="3200" cap="none" dirty="0">
                <a:solidFill>
                  <a:srgbClr val="FF8100"/>
                </a:solidFill>
                <a:latin typeface="Arial"/>
                <a:ea typeface="Arial"/>
                <a:cs typeface="Arial"/>
                <a:sym typeface="Arial"/>
              </a:rPr>
              <a:t>ПРИМЕРНАЯ СХЕМА ПОЛОСЫ ПРЕПЯТСТВИЙ</a:t>
            </a:r>
            <a:endParaRPr sz="3200" cap="none" dirty="0">
              <a:solidFill>
                <a:srgbClr val="FF81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21" name="Google Shape;121;p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90600" y="1508870"/>
            <a:ext cx="7879198" cy="4882043"/>
          </a:xfrm>
          <a:prstGeom prst="rect">
            <a:avLst/>
          </a:prstGeom>
          <a:noFill/>
          <a:ln>
            <a:noFill/>
          </a:ln>
        </p:spPr>
      </p:pic>
      <p:sp>
        <p:nvSpPr>
          <p:cNvPr id="122" name="Google Shape;122;p4"/>
          <p:cNvSpPr/>
          <p:nvPr/>
        </p:nvSpPr>
        <p:spPr>
          <a:xfrm>
            <a:off x="990600" y="1596794"/>
            <a:ext cx="1125418" cy="1076068"/>
          </a:xfrm>
          <a:prstGeom prst="roundRect">
            <a:avLst>
              <a:gd name="adj" fmla="val 16667"/>
            </a:avLst>
          </a:prstGeom>
          <a:noFill/>
          <a:ln w="38100" cap="flat" cmpd="sng">
            <a:solidFill>
              <a:srgbClr val="FF010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600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СТАРТ</a:t>
            </a:r>
            <a:endParaRPr sz="1600" dirty="0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3" name="Google Shape;123;p4"/>
          <p:cNvSpPr/>
          <p:nvPr/>
        </p:nvSpPr>
        <p:spPr>
          <a:xfrm>
            <a:off x="7728441" y="1596794"/>
            <a:ext cx="1072660" cy="1076068"/>
          </a:xfrm>
          <a:prstGeom prst="roundRect">
            <a:avLst>
              <a:gd name="adj" fmla="val 16667"/>
            </a:avLst>
          </a:prstGeom>
          <a:noFill/>
          <a:ln w="38100" cap="flat" cmpd="sng">
            <a:solidFill>
              <a:srgbClr val="FF010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40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ФИНИШ</a:t>
            </a:r>
            <a:endParaRPr sz="1400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4" name="Google Shape;124;p4"/>
          <p:cNvSpPr/>
          <p:nvPr/>
        </p:nvSpPr>
        <p:spPr>
          <a:xfrm rot="5400000">
            <a:off x="1354014" y="2954216"/>
            <a:ext cx="492370" cy="386862"/>
          </a:xfrm>
          <a:prstGeom prst="stripedRightArrow">
            <a:avLst>
              <a:gd name="adj1" fmla="val 50000"/>
              <a:gd name="adj2" fmla="val 50000"/>
            </a:avLst>
          </a:prstGeom>
          <a:solidFill>
            <a:srgbClr val="FF010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5" name="Google Shape;125;p4"/>
          <p:cNvSpPr/>
          <p:nvPr/>
        </p:nvSpPr>
        <p:spPr>
          <a:xfrm rot="-5400000">
            <a:off x="8018586" y="2887187"/>
            <a:ext cx="492370" cy="386862"/>
          </a:xfrm>
          <a:prstGeom prst="stripedRightArrow">
            <a:avLst>
              <a:gd name="adj1" fmla="val 50000"/>
              <a:gd name="adj2" fmla="val 50000"/>
            </a:avLst>
          </a:prstGeom>
          <a:solidFill>
            <a:srgbClr val="FF010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6" name="Google Shape;126;p4"/>
          <p:cNvSpPr/>
          <p:nvPr/>
        </p:nvSpPr>
        <p:spPr>
          <a:xfrm rot="-2096290">
            <a:off x="1992469" y="3826510"/>
            <a:ext cx="998659" cy="3385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600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ГОРКА</a:t>
            </a:r>
            <a:endParaRPr sz="1600" dirty="0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7" name="Google Shape;127;p4"/>
          <p:cNvSpPr/>
          <p:nvPr/>
        </p:nvSpPr>
        <p:spPr>
          <a:xfrm rot="-2096290">
            <a:off x="3888593" y="3448989"/>
            <a:ext cx="998659" cy="3077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КАЧЕЛИ</a:t>
            </a:r>
            <a:endParaRPr dirty="0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8" name="Google Shape;128;p4"/>
          <p:cNvSpPr/>
          <p:nvPr/>
        </p:nvSpPr>
        <p:spPr>
          <a:xfrm rot="-2096290">
            <a:off x="6788450" y="4253995"/>
            <a:ext cx="998659" cy="307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40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ПОДЪЕМ</a:t>
            </a:r>
            <a:endParaRPr sz="1400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9" name="Google Shape;129;p4"/>
          <p:cNvSpPr/>
          <p:nvPr/>
        </p:nvSpPr>
        <p:spPr>
          <a:xfrm rot="-2096290">
            <a:off x="7783381" y="4253995"/>
            <a:ext cx="998659" cy="307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40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СПУСК</a:t>
            </a:r>
            <a:endParaRPr sz="1400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0" name="Google Shape;130;p4"/>
          <p:cNvSpPr/>
          <p:nvPr/>
        </p:nvSpPr>
        <p:spPr>
          <a:xfrm>
            <a:off x="9500339" y="1626767"/>
            <a:ext cx="2152225" cy="25853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>
                <a:solidFill>
                  <a:srgbClr val="057D9F"/>
                </a:solidFill>
                <a:latin typeface="Arial"/>
                <a:ea typeface="Arial"/>
                <a:cs typeface="Arial"/>
                <a:sym typeface="Arial"/>
              </a:rPr>
              <a:t>Для Codey Rocky нет возможности использовать одновременно датчик линии и датчик расстояния. Но можно использовать угол наклона робота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31" name="Google Shape;131;p4"/>
          <p:cNvCxnSpPr/>
          <p:nvPr/>
        </p:nvCxnSpPr>
        <p:spPr>
          <a:xfrm flipV="1">
            <a:off x="10118309" y="1934308"/>
            <a:ext cx="1294106" cy="14866"/>
          </a:xfrm>
          <a:prstGeom prst="straightConnector1">
            <a:avLst/>
          </a:prstGeom>
          <a:noFill/>
          <a:ln w="38100" cap="flat" cmpd="sng">
            <a:solidFill>
              <a:srgbClr val="03920D"/>
            </a:solidFill>
            <a:prstDash val="solid"/>
            <a:miter lim="800000"/>
            <a:headEnd type="none" w="sm" len="sm"/>
            <a:tailEnd type="none" w="sm" len="sm"/>
          </a:ln>
        </p:spPr>
      </p:cxnSp>
      <p:pic>
        <p:nvPicPr>
          <p:cNvPr id="132" name="Google Shape;132;p4"/>
          <p:cNvPicPr preferRelativeResize="0"/>
          <p:nvPr/>
        </p:nvPicPr>
        <p:blipFill rotWithShape="1">
          <a:blip r:embed="rId4">
            <a:alphaModFix/>
          </a:blip>
          <a:srcRect l="29108" t="32500" r="25272" b="5416"/>
          <a:stretch/>
        </p:blipFill>
        <p:spPr>
          <a:xfrm>
            <a:off x="1245241" y="3705335"/>
            <a:ext cx="587363" cy="580866"/>
          </a:xfrm>
          <a:prstGeom prst="rect">
            <a:avLst/>
          </a:prstGeom>
          <a:noFill/>
          <a:ln>
            <a:noFill/>
          </a:ln>
        </p:spPr>
      </p:pic>
      <p:pic>
        <p:nvPicPr>
          <p:cNvPr id="133" name="Google Shape;133;p4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 flipH="1">
            <a:off x="4048403" y="2015850"/>
            <a:ext cx="761721" cy="421216"/>
          </a:xfrm>
          <a:prstGeom prst="rect">
            <a:avLst/>
          </a:prstGeom>
          <a:noFill/>
          <a:ln>
            <a:noFill/>
          </a:ln>
        </p:spPr>
      </p:pic>
      <p:pic>
        <p:nvPicPr>
          <p:cNvPr id="134" name="Google Shape;134;p4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 flipH="1">
            <a:off x="5039111" y="4568155"/>
            <a:ext cx="756271" cy="756271"/>
          </a:xfrm>
          <a:prstGeom prst="rect">
            <a:avLst/>
          </a:prstGeom>
          <a:noFill/>
          <a:ln>
            <a:noFill/>
          </a:ln>
        </p:spPr>
      </p:pic>
      <p:pic>
        <p:nvPicPr>
          <p:cNvPr id="135" name="Google Shape;135;p4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9656483" y="5038755"/>
            <a:ext cx="1447800" cy="5238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0" name="Google Shape;140;p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602527" y="2186720"/>
            <a:ext cx="5959357" cy="4320272"/>
          </a:xfrm>
          <a:prstGeom prst="rect">
            <a:avLst/>
          </a:prstGeom>
          <a:noFill/>
          <a:ln>
            <a:noFill/>
          </a:ln>
        </p:spPr>
      </p:pic>
      <p:sp>
        <p:nvSpPr>
          <p:cNvPr id="141" name="Google Shape;141;p5"/>
          <p:cNvSpPr/>
          <p:nvPr/>
        </p:nvSpPr>
        <p:spPr>
          <a:xfrm>
            <a:off x="4412536" y="1149643"/>
            <a:ext cx="5285421" cy="5231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800" cap="none" dirty="0">
                <a:solidFill>
                  <a:srgbClr val="FF8100"/>
                </a:solidFill>
                <a:latin typeface="Arial"/>
                <a:ea typeface="Arial"/>
                <a:cs typeface="Arial"/>
                <a:sym typeface="Arial"/>
              </a:rPr>
              <a:t>ДОБАВЛЕНИЕ УСТРОЙСТВА</a:t>
            </a:r>
            <a:endParaRPr sz="2800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42" name="Google Shape;142;p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56781" y="592246"/>
            <a:ext cx="3480258" cy="3408253"/>
          </a:xfrm>
          <a:prstGeom prst="rect">
            <a:avLst/>
          </a:prstGeom>
          <a:noFill/>
          <a:ln>
            <a:noFill/>
          </a:ln>
          <a:effectLst>
            <a:outerShdw blurRad="292100" dist="139700" dir="2700000" algn="tl" rotWithShape="0">
              <a:srgbClr val="333333">
                <a:alpha val="64705"/>
              </a:srgbClr>
            </a:outerShdw>
          </a:effectLst>
        </p:spPr>
      </p:pic>
      <p:sp>
        <p:nvSpPr>
          <p:cNvPr id="143" name="Google Shape;143;p5"/>
          <p:cNvSpPr txBox="1"/>
          <p:nvPr/>
        </p:nvSpPr>
        <p:spPr>
          <a:xfrm>
            <a:off x="436203" y="4290427"/>
            <a:ext cx="3108183" cy="8617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600">
                <a:solidFill>
                  <a:srgbClr val="025167"/>
                </a:solidFill>
                <a:latin typeface="Arial"/>
                <a:ea typeface="Arial"/>
                <a:cs typeface="Arial"/>
                <a:sym typeface="Arial"/>
              </a:rPr>
              <a:t>На вкладке «Подключение устройств» выбрать «Добавить»</a:t>
            </a:r>
            <a:endParaRPr sz="1600">
              <a:solidFill>
                <a:srgbClr val="057D9F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4" name="Google Shape;144;p5"/>
          <p:cNvSpPr txBox="1"/>
          <p:nvPr/>
        </p:nvSpPr>
        <p:spPr>
          <a:xfrm rot="5400000">
            <a:off x="9092632" y="1206046"/>
            <a:ext cx="1546091" cy="6155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600">
                <a:solidFill>
                  <a:srgbClr val="057D9F"/>
                </a:solidFill>
                <a:latin typeface="Arial"/>
                <a:ea typeface="Arial"/>
                <a:cs typeface="Arial"/>
                <a:sym typeface="Arial"/>
              </a:rPr>
              <a:t>Codey Rocky</a:t>
            </a:r>
            <a:endParaRPr sz="1600">
              <a:solidFill>
                <a:srgbClr val="057D9F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45" name="Google Shape;145;p5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0173454" y="386834"/>
            <a:ext cx="1743075" cy="1981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6" name="Google Shape;146;p5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10211554" y="2419609"/>
            <a:ext cx="1704975" cy="1971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47" name="Google Shape;147;p5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10211554" y="4442859"/>
            <a:ext cx="1733550" cy="1981200"/>
          </a:xfrm>
          <a:prstGeom prst="rect">
            <a:avLst/>
          </a:prstGeom>
          <a:noFill/>
          <a:ln>
            <a:noFill/>
          </a:ln>
        </p:spPr>
      </p:pic>
      <p:sp>
        <p:nvSpPr>
          <p:cNvPr id="148" name="Google Shape;148;p5"/>
          <p:cNvSpPr txBox="1"/>
          <p:nvPr/>
        </p:nvSpPr>
        <p:spPr>
          <a:xfrm>
            <a:off x="776646" y="5409345"/>
            <a:ext cx="2840527" cy="8617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600">
                <a:solidFill>
                  <a:srgbClr val="025167"/>
                </a:solidFill>
                <a:latin typeface="Arial"/>
                <a:ea typeface="Arial"/>
                <a:cs typeface="Arial"/>
                <a:sym typeface="Arial"/>
              </a:rPr>
              <a:t>Выбрать необходимое оборудование и нажать «ОК»</a:t>
            </a:r>
            <a:endParaRPr sz="1600">
              <a:solidFill>
                <a:srgbClr val="057D9F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9" name="Google Shape;149;p5"/>
          <p:cNvSpPr txBox="1"/>
          <p:nvPr/>
        </p:nvSpPr>
        <p:spPr>
          <a:xfrm rot="5400000">
            <a:off x="9217211" y="3404534"/>
            <a:ext cx="1546091" cy="3385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600">
                <a:solidFill>
                  <a:srgbClr val="057D9F"/>
                </a:solidFill>
                <a:latin typeface="Arial"/>
                <a:ea typeface="Arial"/>
                <a:cs typeface="Arial"/>
                <a:sym typeface="Arial"/>
              </a:rPr>
              <a:t>Ultimate 2.0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0" name="Google Shape;150;p5"/>
          <p:cNvSpPr txBox="1"/>
          <p:nvPr/>
        </p:nvSpPr>
        <p:spPr>
          <a:xfrm rot="5400000">
            <a:off x="9055628" y="5340634"/>
            <a:ext cx="1897098" cy="3385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600">
                <a:solidFill>
                  <a:srgbClr val="057D9F"/>
                </a:solidFill>
                <a:latin typeface="Arial"/>
                <a:ea typeface="Arial"/>
                <a:cs typeface="Arial"/>
                <a:sym typeface="Arial"/>
              </a:rPr>
              <a:t>Arduino Nano (old)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51" name="Google Shape;151;p5"/>
          <p:cNvCxnSpPr/>
          <p:nvPr/>
        </p:nvCxnSpPr>
        <p:spPr>
          <a:xfrm>
            <a:off x="10159534" y="866894"/>
            <a:ext cx="0" cy="1030486"/>
          </a:xfrm>
          <a:prstGeom prst="straightConnector1">
            <a:avLst/>
          </a:prstGeom>
          <a:noFill/>
          <a:ln w="38100" cap="flat" cmpd="sng">
            <a:solidFill>
              <a:srgbClr val="03920D"/>
            </a:solidFill>
            <a:prstDash val="solid"/>
            <a:miter lim="800000"/>
            <a:headEnd type="none" w="sm" len="sm"/>
            <a:tailEnd type="none" w="sm" len="sm"/>
          </a:ln>
        </p:spPr>
      </p:cxnSp>
      <p:cxnSp>
        <p:nvCxnSpPr>
          <p:cNvPr id="152" name="Google Shape;152;p5"/>
          <p:cNvCxnSpPr/>
          <p:nvPr/>
        </p:nvCxnSpPr>
        <p:spPr>
          <a:xfrm>
            <a:off x="10170964" y="2880775"/>
            <a:ext cx="0" cy="1030486"/>
          </a:xfrm>
          <a:prstGeom prst="straightConnector1">
            <a:avLst/>
          </a:prstGeom>
          <a:noFill/>
          <a:ln w="38100" cap="flat" cmpd="sng">
            <a:solidFill>
              <a:srgbClr val="FFFF00"/>
            </a:solidFill>
            <a:prstDash val="solid"/>
            <a:miter lim="800000"/>
            <a:headEnd type="none" w="sm" len="sm"/>
            <a:tailEnd type="none" w="sm" len="sm"/>
          </a:ln>
        </p:spPr>
      </p:cxnSp>
      <p:cxnSp>
        <p:nvCxnSpPr>
          <p:cNvPr id="153" name="Google Shape;153;p5"/>
          <p:cNvCxnSpPr/>
          <p:nvPr/>
        </p:nvCxnSpPr>
        <p:spPr>
          <a:xfrm>
            <a:off x="10182394" y="4951251"/>
            <a:ext cx="0" cy="1030486"/>
          </a:xfrm>
          <a:prstGeom prst="straightConnector1">
            <a:avLst/>
          </a:prstGeom>
          <a:noFill/>
          <a:ln w="38100" cap="flat" cmpd="sng">
            <a:solidFill>
              <a:srgbClr val="FF0101"/>
            </a:solidFill>
            <a:prstDash val="solid"/>
            <a:miter lim="800000"/>
            <a:headEnd type="none" w="sm" len="sm"/>
            <a:tailEnd type="none" w="sm" len="sm"/>
          </a:ln>
        </p:spPr>
      </p:cxn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p6"/>
          <p:cNvSpPr/>
          <p:nvPr/>
        </p:nvSpPr>
        <p:spPr>
          <a:xfrm>
            <a:off x="657212" y="836816"/>
            <a:ext cx="8525091" cy="5847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200" cap="none" dirty="0">
                <a:solidFill>
                  <a:srgbClr val="FF8100"/>
                </a:solidFill>
                <a:latin typeface="Arial"/>
                <a:ea typeface="Arial"/>
                <a:cs typeface="Arial"/>
                <a:sym typeface="Arial"/>
              </a:rPr>
              <a:t>ОСНОВЫ РАБОТЫ С ПРОГРАММОЙ</a:t>
            </a:r>
            <a:endParaRPr sz="3200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59" name="Google Shape;159;p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745905" y="408082"/>
            <a:ext cx="1034779" cy="1272499"/>
          </a:xfrm>
          <a:prstGeom prst="rect">
            <a:avLst/>
          </a:prstGeom>
          <a:noFill/>
          <a:ln>
            <a:noFill/>
          </a:ln>
          <a:effectLst>
            <a:outerShdw blurRad="292100" dist="139700" dir="2700000" algn="tl" rotWithShape="0">
              <a:srgbClr val="333333">
                <a:alpha val="64705"/>
              </a:srgbClr>
            </a:outerShdw>
          </a:effectLst>
        </p:spPr>
      </p:pic>
      <p:pic>
        <p:nvPicPr>
          <p:cNvPr id="160" name="Google Shape;160;p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114197" y="1836903"/>
            <a:ext cx="7099183" cy="3936368"/>
          </a:xfrm>
          <a:prstGeom prst="rect">
            <a:avLst/>
          </a:prstGeom>
          <a:noFill/>
          <a:ln>
            <a:noFill/>
          </a:ln>
        </p:spPr>
      </p:pic>
      <p:sp>
        <p:nvSpPr>
          <p:cNvPr id="161" name="Google Shape;161;p6"/>
          <p:cNvSpPr txBox="1"/>
          <p:nvPr/>
        </p:nvSpPr>
        <p:spPr>
          <a:xfrm>
            <a:off x="8364070" y="1747256"/>
            <a:ext cx="3307977" cy="42473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>
                <a:solidFill>
                  <a:srgbClr val="025167"/>
                </a:solidFill>
                <a:latin typeface="Arial"/>
                <a:ea typeface="Arial"/>
                <a:cs typeface="Arial"/>
                <a:sym typeface="Arial"/>
              </a:rPr>
              <a:t>СЦЕНА: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>
                <a:solidFill>
                  <a:srgbClr val="057D9F"/>
                </a:solidFill>
                <a:latin typeface="Arial"/>
                <a:ea typeface="Arial"/>
                <a:cs typeface="Arial"/>
                <a:sym typeface="Arial"/>
              </a:rPr>
              <a:t>Отображение персонажей и фонов, вывод данных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>
                <a:solidFill>
                  <a:srgbClr val="025167"/>
                </a:solidFill>
                <a:latin typeface="Arial"/>
                <a:ea typeface="Arial"/>
                <a:cs typeface="Arial"/>
                <a:sym typeface="Arial"/>
              </a:rPr>
              <a:t>ПОДКЛЮЧЕНИЕ УСТРОЙСТВ: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>
                <a:solidFill>
                  <a:srgbClr val="057D9F"/>
                </a:solidFill>
                <a:latin typeface="Arial"/>
                <a:ea typeface="Arial"/>
                <a:cs typeface="Arial"/>
                <a:sym typeface="Arial"/>
              </a:rPr>
              <a:t>Устройства, персонажи, фоны. Переключение режимов «Загрузка» и «Онлайн» для устройств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>
                <a:solidFill>
                  <a:srgbClr val="025167"/>
                </a:solidFill>
                <a:latin typeface="Arial"/>
                <a:ea typeface="Arial"/>
                <a:cs typeface="Arial"/>
                <a:sym typeface="Arial"/>
              </a:rPr>
              <a:t>ПАЛИТРА КОМАНД: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>
                <a:solidFill>
                  <a:srgbClr val="057D9F"/>
                </a:solidFill>
                <a:latin typeface="Arial"/>
                <a:ea typeface="Arial"/>
                <a:cs typeface="Arial"/>
                <a:sym typeface="Arial"/>
              </a:rPr>
              <a:t>Полный перечень всех команд разделенных на категории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>
                <a:solidFill>
                  <a:srgbClr val="025167"/>
                </a:solidFill>
                <a:latin typeface="Arial"/>
                <a:ea typeface="Arial"/>
                <a:cs typeface="Arial"/>
                <a:sym typeface="Arial"/>
              </a:rPr>
              <a:t>ПОЛЕ ПРОГРАММИРОВАНИЯ: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>
                <a:solidFill>
                  <a:srgbClr val="057D9F"/>
                </a:solidFill>
                <a:latin typeface="Arial"/>
                <a:ea typeface="Arial"/>
                <a:cs typeface="Arial"/>
                <a:sym typeface="Arial"/>
              </a:rPr>
              <a:t>Рабочая зона для написания кода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p7"/>
          <p:cNvSpPr txBox="1">
            <a:spLocks noGrp="1"/>
          </p:cNvSpPr>
          <p:nvPr>
            <p:ph type="title"/>
          </p:nvPr>
        </p:nvSpPr>
        <p:spPr>
          <a:xfrm>
            <a:off x="6641123" y="5313248"/>
            <a:ext cx="5026269" cy="1090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8100"/>
              </a:buClr>
              <a:buSzPts val="2400"/>
              <a:buFont typeface="Arial"/>
              <a:buNone/>
            </a:pPr>
            <a:r>
              <a:rPr lang="ru-RU" sz="2400" cap="none">
                <a:solidFill>
                  <a:srgbClr val="FF8100"/>
                </a:solidFill>
                <a:latin typeface="Arial"/>
                <a:ea typeface="Arial"/>
                <a:cs typeface="Arial"/>
                <a:sym typeface="Arial"/>
              </a:rPr>
              <a:t>БАЗОВЫЕ КАТЕГОРИИ И БЛОКИ</a:t>
            </a:r>
            <a:endParaRPr sz="2400"/>
          </a:p>
        </p:txBody>
      </p:sp>
      <p:sp>
        <p:nvSpPr>
          <p:cNvPr id="167" name="Google Shape;167;p7"/>
          <p:cNvSpPr txBox="1">
            <a:spLocks noGrp="1"/>
          </p:cNvSpPr>
          <p:nvPr>
            <p:ph type="body" idx="1"/>
          </p:nvPr>
        </p:nvSpPr>
        <p:spPr>
          <a:xfrm rot="-5400000">
            <a:off x="-781312" y="3094586"/>
            <a:ext cx="3997569" cy="4603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lnSpcReduction="10000"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25167"/>
              </a:buClr>
              <a:buSzPts val="2800"/>
              <a:buNone/>
            </a:pPr>
            <a:r>
              <a:rPr lang="ru-RU">
                <a:solidFill>
                  <a:srgbClr val="025167"/>
                </a:solidFill>
              </a:rPr>
              <a:t>Категория «Управление»</a:t>
            </a:r>
            <a:endParaRPr>
              <a:solidFill>
                <a:srgbClr val="025167"/>
              </a:solidFill>
            </a:endParaRPr>
          </a:p>
        </p:txBody>
      </p:sp>
      <p:pic>
        <p:nvPicPr>
          <p:cNvPr id="168" name="Google Shape;168;p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437885" y="857249"/>
            <a:ext cx="1356421" cy="46397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69" name="Google Shape;169;p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623164" y="857249"/>
            <a:ext cx="1340912" cy="4466309"/>
          </a:xfrm>
          <a:prstGeom prst="rect">
            <a:avLst/>
          </a:prstGeom>
          <a:noFill/>
          <a:ln>
            <a:noFill/>
          </a:ln>
        </p:spPr>
      </p:pic>
      <p:sp>
        <p:nvSpPr>
          <p:cNvPr id="170" name="Google Shape;170;p7"/>
          <p:cNvSpPr txBox="1"/>
          <p:nvPr/>
        </p:nvSpPr>
        <p:spPr>
          <a:xfrm rot="-5400000">
            <a:off x="1394192" y="2761393"/>
            <a:ext cx="3997569" cy="4603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lnSpcReduction="10000"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25167"/>
              </a:buClr>
              <a:buSzPts val="2800"/>
              <a:buFont typeface="Arial"/>
              <a:buNone/>
            </a:pPr>
            <a:r>
              <a:rPr lang="ru-RU" sz="2800">
                <a:solidFill>
                  <a:srgbClr val="025167"/>
                </a:solidFill>
                <a:latin typeface="Calibri"/>
                <a:ea typeface="Calibri"/>
                <a:cs typeface="Calibri"/>
                <a:sym typeface="Calibri"/>
              </a:rPr>
              <a:t>Категория «Операторы»</a:t>
            </a:r>
            <a:endParaRPr sz="2800">
              <a:solidFill>
                <a:srgbClr val="025167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71" name="Google Shape;171;p7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984997" y="857249"/>
            <a:ext cx="2866865" cy="3556489"/>
          </a:xfrm>
          <a:prstGeom prst="rect">
            <a:avLst/>
          </a:prstGeom>
          <a:noFill/>
          <a:ln>
            <a:noFill/>
          </a:ln>
        </p:spPr>
      </p:pic>
      <p:sp>
        <p:nvSpPr>
          <p:cNvPr id="172" name="Google Shape;172;p7"/>
          <p:cNvSpPr txBox="1"/>
          <p:nvPr/>
        </p:nvSpPr>
        <p:spPr>
          <a:xfrm rot="-5400000">
            <a:off x="3553019" y="2761392"/>
            <a:ext cx="3997569" cy="4603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2500"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25167"/>
              </a:buClr>
              <a:buSzPct val="100000"/>
              <a:buFont typeface="Arial"/>
              <a:buNone/>
            </a:pPr>
            <a:r>
              <a:rPr lang="ru-RU" sz="2800">
                <a:solidFill>
                  <a:srgbClr val="025167"/>
                </a:solidFill>
                <a:latin typeface="Calibri"/>
                <a:ea typeface="Calibri"/>
                <a:cs typeface="Calibri"/>
                <a:sym typeface="Calibri"/>
              </a:rPr>
              <a:t>Категория «Переменные»</a:t>
            </a:r>
            <a:endParaRPr sz="2800">
              <a:solidFill>
                <a:srgbClr val="025167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3" name="Google Shape;173;p7"/>
          <p:cNvSpPr txBox="1"/>
          <p:nvPr/>
        </p:nvSpPr>
        <p:spPr>
          <a:xfrm>
            <a:off x="987284" y="5463292"/>
            <a:ext cx="1757223" cy="3385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600">
                <a:solidFill>
                  <a:srgbClr val="025167"/>
                </a:solidFill>
                <a:latin typeface="Arial"/>
                <a:ea typeface="Arial"/>
                <a:cs typeface="Arial"/>
                <a:sym typeface="Arial"/>
              </a:rPr>
              <a:t>Циклы и условия</a:t>
            </a:r>
            <a:endParaRPr sz="1600">
              <a:solidFill>
                <a:srgbClr val="057D9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4" name="Google Shape;174;p7"/>
          <p:cNvSpPr txBox="1"/>
          <p:nvPr/>
        </p:nvSpPr>
        <p:spPr>
          <a:xfrm>
            <a:off x="3195108" y="5340181"/>
            <a:ext cx="2290519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600">
                <a:solidFill>
                  <a:srgbClr val="025167"/>
                </a:solidFill>
                <a:latin typeface="Arial"/>
                <a:ea typeface="Arial"/>
                <a:cs typeface="Arial"/>
                <a:sym typeface="Arial"/>
              </a:rPr>
              <a:t>Математические и логические операторы</a:t>
            </a:r>
            <a:endParaRPr sz="1600">
              <a:solidFill>
                <a:srgbClr val="057D9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75" name="Google Shape;175;p7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9448329" y="1595617"/>
            <a:ext cx="2098971" cy="1817445"/>
          </a:xfrm>
          <a:prstGeom prst="rect">
            <a:avLst/>
          </a:prstGeom>
          <a:noFill/>
          <a:ln>
            <a:noFill/>
          </a:ln>
        </p:spPr>
      </p:pic>
      <p:sp>
        <p:nvSpPr>
          <p:cNvPr id="176" name="Google Shape;176;p7"/>
          <p:cNvSpPr txBox="1"/>
          <p:nvPr/>
        </p:nvSpPr>
        <p:spPr>
          <a:xfrm rot="-5400000">
            <a:off x="7219357" y="2625846"/>
            <a:ext cx="3997569" cy="4603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lnSpcReduction="10000"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25167"/>
              </a:buClr>
              <a:buSzPts val="2800"/>
              <a:buFont typeface="Arial"/>
              <a:buNone/>
            </a:pPr>
            <a:r>
              <a:rPr lang="ru-RU" sz="2800">
                <a:solidFill>
                  <a:srgbClr val="025167"/>
                </a:solidFill>
                <a:latin typeface="Calibri"/>
                <a:ea typeface="Calibri"/>
                <a:cs typeface="Calibri"/>
                <a:sym typeface="Calibri"/>
              </a:rPr>
              <a:t>Категория «События»</a:t>
            </a:r>
            <a:endParaRPr sz="2800">
              <a:solidFill>
                <a:srgbClr val="025167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7" name="Google Shape;177;p7"/>
          <p:cNvSpPr txBox="1"/>
          <p:nvPr/>
        </p:nvSpPr>
        <p:spPr>
          <a:xfrm>
            <a:off x="6139531" y="4516264"/>
            <a:ext cx="2290519" cy="3385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600">
                <a:solidFill>
                  <a:srgbClr val="025167"/>
                </a:solidFill>
                <a:latin typeface="Arial"/>
                <a:ea typeface="Arial"/>
                <a:cs typeface="Arial"/>
                <a:sym typeface="Arial"/>
              </a:rPr>
              <a:t>Переменные и списки</a:t>
            </a:r>
            <a:endParaRPr sz="1600">
              <a:solidFill>
                <a:srgbClr val="057D9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8" name="Google Shape;178;p7"/>
          <p:cNvSpPr txBox="1"/>
          <p:nvPr/>
        </p:nvSpPr>
        <p:spPr>
          <a:xfrm>
            <a:off x="9584421" y="3596750"/>
            <a:ext cx="2290519" cy="3385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600">
                <a:solidFill>
                  <a:srgbClr val="025167"/>
                </a:solidFill>
                <a:latin typeface="Arial"/>
                <a:ea typeface="Arial"/>
                <a:cs typeface="Arial"/>
                <a:sym typeface="Arial"/>
              </a:rPr>
              <a:t>Запуск программы</a:t>
            </a:r>
            <a:endParaRPr sz="1600">
              <a:solidFill>
                <a:srgbClr val="057D9F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p8"/>
          <p:cNvSpPr txBox="1"/>
          <p:nvPr/>
        </p:nvSpPr>
        <p:spPr>
          <a:xfrm>
            <a:off x="1089343" y="554536"/>
            <a:ext cx="1546091" cy="6155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600">
                <a:solidFill>
                  <a:srgbClr val="057D9F"/>
                </a:solidFill>
                <a:latin typeface="Arial"/>
                <a:ea typeface="Arial"/>
                <a:cs typeface="Arial"/>
                <a:sym typeface="Arial"/>
              </a:rPr>
              <a:t>Codey Rocky</a:t>
            </a:r>
            <a:endParaRPr sz="1600">
              <a:solidFill>
                <a:srgbClr val="057D9F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4" name="Google Shape;184;p8"/>
          <p:cNvSpPr txBox="1"/>
          <p:nvPr/>
        </p:nvSpPr>
        <p:spPr>
          <a:xfrm>
            <a:off x="9787148" y="472504"/>
            <a:ext cx="1897098" cy="3385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600">
                <a:solidFill>
                  <a:srgbClr val="057D9F"/>
                </a:solidFill>
                <a:latin typeface="Arial"/>
                <a:ea typeface="Arial"/>
                <a:cs typeface="Arial"/>
                <a:sym typeface="Arial"/>
              </a:rPr>
              <a:t>Arduino Nano (old)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85" name="Google Shape;185;p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57873" y="1371600"/>
            <a:ext cx="3661001" cy="212598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6" name="Google Shape;186;p8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823460" y="1371600"/>
            <a:ext cx="4094882" cy="427482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7" name="Google Shape;187;p8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9098279" y="1371600"/>
            <a:ext cx="2698123" cy="3737610"/>
          </a:xfrm>
          <a:prstGeom prst="rect">
            <a:avLst/>
          </a:prstGeom>
          <a:noFill/>
          <a:ln>
            <a:noFill/>
          </a:ln>
        </p:spPr>
      </p:pic>
      <p:sp>
        <p:nvSpPr>
          <p:cNvPr id="188" name="Google Shape;188;p8"/>
          <p:cNvSpPr/>
          <p:nvPr/>
        </p:nvSpPr>
        <p:spPr>
          <a:xfrm>
            <a:off x="645242" y="3998076"/>
            <a:ext cx="3975925" cy="4000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cap="none" dirty="0">
                <a:solidFill>
                  <a:srgbClr val="FF8100"/>
                </a:solidFill>
                <a:latin typeface="Arial"/>
                <a:ea typeface="Arial"/>
                <a:cs typeface="Arial"/>
                <a:sym typeface="Arial"/>
              </a:rPr>
              <a:t>КАТЕГОРИЯ «ДВИЖЕНИЕ»</a:t>
            </a:r>
            <a:endParaRPr sz="2000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89" name="Google Shape;189;p8"/>
          <p:cNvCxnSpPr/>
          <p:nvPr/>
        </p:nvCxnSpPr>
        <p:spPr>
          <a:xfrm rot="16200000">
            <a:off x="1718152" y="357606"/>
            <a:ext cx="0" cy="1030486"/>
          </a:xfrm>
          <a:prstGeom prst="straightConnector1">
            <a:avLst/>
          </a:prstGeom>
          <a:noFill/>
          <a:ln w="38100" cap="flat" cmpd="sng">
            <a:solidFill>
              <a:srgbClr val="03920D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91" name="Google Shape;191;p8"/>
          <p:cNvSpPr txBox="1"/>
          <p:nvPr/>
        </p:nvSpPr>
        <p:spPr>
          <a:xfrm>
            <a:off x="5628191" y="523758"/>
            <a:ext cx="1546091" cy="3385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600">
                <a:solidFill>
                  <a:srgbClr val="057D9F"/>
                </a:solidFill>
                <a:latin typeface="Arial"/>
                <a:ea typeface="Arial"/>
                <a:cs typeface="Arial"/>
                <a:sym typeface="Arial"/>
              </a:rPr>
              <a:t>Ultimate 2.0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192" name="Google Shape;192;p8"/>
          <p:cNvCxnSpPr/>
          <p:nvPr/>
        </p:nvCxnSpPr>
        <p:spPr>
          <a:xfrm rot="16200000">
            <a:off x="6233002" y="302185"/>
            <a:ext cx="0" cy="1030486"/>
          </a:xfrm>
          <a:prstGeom prst="straightConnector1">
            <a:avLst/>
          </a:prstGeom>
          <a:noFill/>
          <a:ln w="38100" cap="flat" cmpd="sng">
            <a:solidFill>
              <a:srgbClr val="FFFF00"/>
            </a:solidFill>
            <a:prstDash val="solid"/>
            <a:miter lim="800000"/>
            <a:headEnd type="none" w="sm" len="sm"/>
            <a:tailEnd type="none" w="sm" len="sm"/>
          </a:ln>
        </p:spPr>
      </p:cxnSp>
      <p:cxnSp>
        <p:nvCxnSpPr>
          <p:cNvPr id="193" name="Google Shape;193;p8"/>
          <p:cNvCxnSpPr/>
          <p:nvPr/>
        </p:nvCxnSpPr>
        <p:spPr>
          <a:xfrm rot="16200000">
            <a:off x="10576402" y="269541"/>
            <a:ext cx="0" cy="1030486"/>
          </a:xfrm>
          <a:prstGeom prst="straightConnector1">
            <a:avLst/>
          </a:prstGeom>
          <a:noFill/>
          <a:ln w="38100" cap="flat" cmpd="sng">
            <a:solidFill>
              <a:srgbClr val="FF010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94" name="Google Shape;194;p8"/>
          <p:cNvSpPr/>
          <p:nvPr/>
        </p:nvSpPr>
        <p:spPr>
          <a:xfrm>
            <a:off x="668669" y="4476691"/>
            <a:ext cx="3992013" cy="147732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>
                <a:solidFill>
                  <a:srgbClr val="025167"/>
                </a:solidFill>
                <a:latin typeface="Arial"/>
                <a:ea typeface="Arial"/>
                <a:cs typeface="Arial"/>
                <a:sym typeface="Arial"/>
              </a:rPr>
              <a:t>Команды для управления движением робота. Изменения по скорости вращения двигателей, по времени и раздельное управление левым и правым мотором</a:t>
            </a:r>
            <a:endParaRPr sz="1800">
              <a:solidFill>
                <a:srgbClr val="025167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5" name="Google Shape;195;p8"/>
          <p:cNvSpPr/>
          <p:nvPr/>
        </p:nvSpPr>
        <p:spPr>
          <a:xfrm>
            <a:off x="8898895" y="5215355"/>
            <a:ext cx="3096889" cy="10156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200" dirty="0">
                <a:solidFill>
                  <a:srgbClr val="057D9F"/>
                </a:solidFill>
                <a:latin typeface="Arial"/>
                <a:ea typeface="Arial"/>
                <a:cs typeface="Arial"/>
                <a:sym typeface="Arial"/>
              </a:rPr>
              <a:t>Для </a:t>
            </a:r>
            <a:r>
              <a:rPr lang="ru-RU" sz="1200" dirty="0" err="1">
                <a:solidFill>
                  <a:srgbClr val="057D9F"/>
                </a:solidFill>
                <a:latin typeface="Arial"/>
                <a:ea typeface="Arial"/>
                <a:cs typeface="Arial"/>
                <a:sym typeface="Arial"/>
              </a:rPr>
              <a:t>Arduino</a:t>
            </a:r>
            <a:r>
              <a:rPr lang="ru-RU" sz="1200" dirty="0">
                <a:solidFill>
                  <a:srgbClr val="057D9F"/>
                </a:solidFill>
                <a:latin typeface="Arial"/>
                <a:ea typeface="Arial"/>
                <a:cs typeface="Arial"/>
                <a:sym typeface="Arial"/>
              </a:rPr>
              <a:t> используем драйвер двигателей hw-166 с дополнительной категорией блоков </a:t>
            </a:r>
            <a:br>
              <a:rPr lang="ru-RU" sz="1200" dirty="0">
                <a:solidFill>
                  <a:srgbClr val="057D9F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ru-RU" sz="1200" dirty="0">
                <a:solidFill>
                  <a:srgbClr val="057D9F"/>
                </a:solidFill>
                <a:latin typeface="Arial"/>
                <a:ea typeface="Arial"/>
                <a:cs typeface="Arial"/>
                <a:sym typeface="Arial"/>
              </a:rPr>
              <a:t>(файл «driver_hw166.mext» добавляется путем перетаскивания в программу)</a:t>
            </a:r>
            <a:endParaRPr sz="1200" dirty="0">
              <a:solidFill>
                <a:srgbClr val="057D9F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0" name="Google Shape;200;p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72259" y="1410217"/>
            <a:ext cx="6153967" cy="2669325"/>
          </a:xfrm>
          <a:prstGeom prst="rect">
            <a:avLst/>
          </a:prstGeom>
          <a:noFill/>
          <a:ln>
            <a:noFill/>
          </a:ln>
        </p:spPr>
      </p:pic>
      <p:sp>
        <p:nvSpPr>
          <p:cNvPr id="202" name="Google Shape;202;p9"/>
          <p:cNvSpPr txBox="1"/>
          <p:nvPr/>
        </p:nvSpPr>
        <p:spPr>
          <a:xfrm>
            <a:off x="1182529" y="4257447"/>
            <a:ext cx="1897098" cy="3385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600">
                <a:solidFill>
                  <a:srgbClr val="057D9F"/>
                </a:solidFill>
                <a:latin typeface="Arial"/>
                <a:ea typeface="Arial"/>
                <a:cs typeface="Arial"/>
                <a:sym typeface="Arial"/>
              </a:rPr>
              <a:t>Arduino Nano (old)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203" name="Google Shape;203;p9"/>
          <p:cNvCxnSpPr/>
          <p:nvPr/>
        </p:nvCxnSpPr>
        <p:spPr>
          <a:xfrm rot="16200000">
            <a:off x="1971783" y="4054484"/>
            <a:ext cx="0" cy="1030486"/>
          </a:xfrm>
          <a:prstGeom prst="straightConnector1">
            <a:avLst/>
          </a:prstGeom>
          <a:noFill/>
          <a:ln w="38100" cap="flat" cmpd="sng">
            <a:solidFill>
              <a:srgbClr val="FF010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204" name="Google Shape;204;p9"/>
          <p:cNvSpPr/>
          <p:nvPr/>
        </p:nvSpPr>
        <p:spPr>
          <a:xfrm>
            <a:off x="1050869" y="493648"/>
            <a:ext cx="5641017" cy="5231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800" cap="none" dirty="0">
                <a:solidFill>
                  <a:srgbClr val="FF8100"/>
                </a:solidFill>
                <a:latin typeface="Arial"/>
                <a:ea typeface="Arial"/>
                <a:cs typeface="Arial"/>
                <a:sym typeface="Arial"/>
              </a:rPr>
              <a:t>ПОДКЛЮЧЕНИЕ ДВИГАТЕЛЕЙ</a:t>
            </a:r>
            <a:endParaRPr sz="2800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05" name="Google Shape;205;p9"/>
          <p:cNvPicPr preferRelativeResize="0"/>
          <p:nvPr/>
        </p:nvPicPr>
        <p:blipFill rotWithShape="1">
          <a:blip r:embed="rId4">
            <a:alphaModFix/>
          </a:blip>
          <a:srcRect l="22748" t="22072" r="22940" b="31798"/>
          <a:stretch/>
        </p:blipFill>
        <p:spPr>
          <a:xfrm>
            <a:off x="9818235" y="2811662"/>
            <a:ext cx="2373765" cy="1512057"/>
          </a:xfrm>
          <a:prstGeom prst="rect">
            <a:avLst/>
          </a:prstGeom>
          <a:noFill/>
          <a:ln>
            <a:noFill/>
          </a:ln>
        </p:spPr>
      </p:pic>
      <p:pic>
        <p:nvPicPr>
          <p:cNvPr id="206" name="Google Shape;206;p9"/>
          <p:cNvPicPr preferRelativeResize="0"/>
          <p:nvPr/>
        </p:nvPicPr>
        <p:blipFill rotWithShape="1">
          <a:blip r:embed="rId5">
            <a:alphaModFix/>
          </a:blip>
          <a:srcRect l="19450" t="36472" r="41481" b="28126"/>
          <a:stretch/>
        </p:blipFill>
        <p:spPr>
          <a:xfrm>
            <a:off x="9813213" y="1244238"/>
            <a:ext cx="1846729" cy="1255059"/>
          </a:xfrm>
          <a:prstGeom prst="rect">
            <a:avLst/>
          </a:prstGeom>
          <a:noFill/>
          <a:ln>
            <a:noFill/>
          </a:ln>
        </p:spPr>
      </p:pic>
      <p:pic>
        <p:nvPicPr>
          <p:cNvPr id="207" name="Google Shape;207;p9"/>
          <p:cNvPicPr preferRelativeResize="0"/>
          <p:nvPr/>
        </p:nvPicPr>
        <p:blipFill rotWithShape="1">
          <a:blip r:embed="rId6">
            <a:alphaModFix/>
          </a:blip>
          <a:srcRect l="63045" t="45255" r="22243" b="30000"/>
          <a:stretch/>
        </p:blipFill>
        <p:spPr>
          <a:xfrm>
            <a:off x="8460180" y="1234232"/>
            <a:ext cx="819665" cy="1033956"/>
          </a:xfrm>
          <a:prstGeom prst="rect">
            <a:avLst/>
          </a:prstGeom>
          <a:noFill/>
          <a:ln>
            <a:noFill/>
          </a:ln>
        </p:spPr>
      </p:pic>
      <p:sp>
        <p:nvSpPr>
          <p:cNvPr id="208" name="Google Shape;208;p9"/>
          <p:cNvSpPr/>
          <p:nvPr/>
        </p:nvSpPr>
        <p:spPr>
          <a:xfrm>
            <a:off x="9230507" y="1495075"/>
            <a:ext cx="582706" cy="563079"/>
          </a:xfrm>
          <a:prstGeom prst="mathPlus">
            <a:avLst>
              <a:gd name="adj1" fmla="val 23520"/>
            </a:avLst>
          </a:prstGeom>
          <a:solidFill>
            <a:srgbClr val="025167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9" name="Google Shape;209;p9"/>
          <p:cNvSpPr/>
          <p:nvPr/>
        </p:nvSpPr>
        <p:spPr>
          <a:xfrm>
            <a:off x="9937556" y="2446656"/>
            <a:ext cx="582706" cy="563079"/>
          </a:xfrm>
          <a:prstGeom prst="mathEqual">
            <a:avLst>
              <a:gd name="adj1" fmla="val 23520"/>
              <a:gd name="adj2" fmla="val 11760"/>
            </a:avLst>
          </a:prstGeom>
          <a:solidFill>
            <a:srgbClr val="025167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0" name="Google Shape;210;p9"/>
          <p:cNvSpPr/>
          <p:nvPr/>
        </p:nvSpPr>
        <p:spPr>
          <a:xfrm>
            <a:off x="11044518" y="3307976"/>
            <a:ext cx="970800" cy="760128"/>
          </a:xfrm>
          <a:prstGeom prst="roundRect">
            <a:avLst>
              <a:gd name="adj" fmla="val 16667"/>
            </a:avLst>
          </a:prstGeom>
          <a:noFill/>
          <a:ln w="38100" cap="flat" cmpd="sng">
            <a:solidFill>
              <a:srgbClr val="FF010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11" name="Google Shape;211;p9"/>
          <p:cNvPicPr preferRelativeResize="0"/>
          <p:nvPr/>
        </p:nvPicPr>
        <p:blipFill rotWithShape="1">
          <a:blip r:embed="rId7">
            <a:alphaModFix/>
          </a:blip>
          <a:srcRect l="30392" t="38954" r="28039" b="4576"/>
          <a:stretch/>
        </p:blipFill>
        <p:spPr>
          <a:xfrm rot="-1954167">
            <a:off x="9347318" y="4422124"/>
            <a:ext cx="1763180" cy="1796448"/>
          </a:xfrm>
          <a:prstGeom prst="rect">
            <a:avLst/>
          </a:prstGeom>
          <a:noFill/>
          <a:ln>
            <a:noFill/>
          </a:ln>
        </p:spPr>
      </p:pic>
      <p:sp>
        <p:nvSpPr>
          <p:cNvPr id="212" name="Google Shape;212;p9"/>
          <p:cNvSpPr/>
          <p:nvPr/>
        </p:nvSpPr>
        <p:spPr>
          <a:xfrm rot="1515350">
            <a:off x="8327042" y="3167331"/>
            <a:ext cx="1147482" cy="1824422"/>
          </a:xfrm>
          <a:prstGeom prst="curvedRightArrow">
            <a:avLst>
              <a:gd name="adj1" fmla="val 25000"/>
              <a:gd name="adj2" fmla="val 50000"/>
              <a:gd name="adj3" fmla="val 25000"/>
            </a:avLst>
          </a:prstGeom>
          <a:solidFill>
            <a:srgbClr val="025167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4" name="Google Shape;214;p9"/>
          <p:cNvSpPr txBox="1"/>
          <p:nvPr/>
        </p:nvSpPr>
        <p:spPr>
          <a:xfrm>
            <a:off x="8329293" y="2529031"/>
            <a:ext cx="1546091" cy="3385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600">
                <a:solidFill>
                  <a:srgbClr val="057D9F"/>
                </a:solidFill>
                <a:latin typeface="Arial"/>
                <a:ea typeface="Arial"/>
                <a:cs typeface="Arial"/>
                <a:sym typeface="Arial"/>
              </a:rPr>
              <a:t>Ultimate 2.0</a:t>
            </a: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215" name="Google Shape;215;p9"/>
          <p:cNvCxnSpPr/>
          <p:nvPr/>
        </p:nvCxnSpPr>
        <p:spPr>
          <a:xfrm rot="16200000">
            <a:off x="8934104" y="2307458"/>
            <a:ext cx="0" cy="1030486"/>
          </a:xfrm>
          <a:prstGeom prst="straightConnector1">
            <a:avLst/>
          </a:prstGeom>
          <a:noFill/>
          <a:ln w="38100" cap="flat" cmpd="sng">
            <a:solidFill>
              <a:srgbClr val="FFFF00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216" name="Google Shape;216;p9"/>
          <p:cNvSpPr/>
          <p:nvPr/>
        </p:nvSpPr>
        <p:spPr>
          <a:xfrm>
            <a:off x="3240607" y="4079542"/>
            <a:ext cx="3096889" cy="7386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400">
                <a:solidFill>
                  <a:srgbClr val="057D9F"/>
                </a:solidFill>
                <a:latin typeface="Arial"/>
                <a:ea typeface="Arial"/>
                <a:cs typeface="Arial"/>
                <a:sym typeface="Arial"/>
              </a:rPr>
              <a:t>Если двигатели вращаются не в ту сторону – поменяйте полярность подключения двигателя</a:t>
            </a:r>
            <a:endParaRPr sz="1400">
              <a:solidFill>
                <a:srgbClr val="057D9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7" name="Google Shape;217;p9"/>
          <p:cNvSpPr/>
          <p:nvPr/>
        </p:nvSpPr>
        <p:spPr>
          <a:xfrm>
            <a:off x="8680463" y="5946719"/>
            <a:ext cx="3096889" cy="7386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400">
                <a:solidFill>
                  <a:srgbClr val="057D9F"/>
                </a:solidFill>
                <a:latin typeface="Arial"/>
                <a:ea typeface="Arial"/>
                <a:cs typeface="Arial"/>
                <a:sym typeface="Arial"/>
              </a:rPr>
              <a:t>Если двигатели вращаются не в ту сторону – поменяйте порты подключения местами</a:t>
            </a:r>
            <a:endParaRPr sz="1400">
              <a:solidFill>
                <a:srgbClr val="057D9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18" name="Google Shape;218;p9"/>
          <p:cNvPicPr preferRelativeResize="0"/>
          <p:nvPr/>
        </p:nvPicPr>
        <p:blipFill rotWithShape="1">
          <a:blip r:embed="rId8">
            <a:alphaModFix/>
          </a:blip>
          <a:srcRect b="88348"/>
          <a:stretch/>
        </p:blipFill>
        <p:spPr>
          <a:xfrm>
            <a:off x="1050869" y="4996111"/>
            <a:ext cx="3743220" cy="603514"/>
          </a:xfrm>
          <a:prstGeom prst="rect">
            <a:avLst/>
          </a:prstGeom>
          <a:noFill/>
          <a:ln>
            <a:noFill/>
          </a:ln>
        </p:spPr>
      </p:pic>
      <p:sp>
        <p:nvSpPr>
          <p:cNvPr id="219" name="Google Shape;219;p9"/>
          <p:cNvSpPr/>
          <p:nvPr/>
        </p:nvSpPr>
        <p:spPr>
          <a:xfrm>
            <a:off x="337622" y="5730032"/>
            <a:ext cx="1316378" cy="433375"/>
          </a:xfrm>
          <a:prstGeom prst="wedgeRoundRectCallout">
            <a:avLst>
              <a:gd name="adj1" fmla="val 57982"/>
              <a:gd name="adj2" fmla="val -129104"/>
              <a:gd name="adj3" fmla="val 16667"/>
            </a:avLst>
          </a:prstGeom>
          <a:noFill/>
          <a:ln w="38100" cap="flat" cmpd="sng">
            <a:solidFill>
              <a:srgbClr val="025167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200">
                <a:solidFill>
                  <a:srgbClr val="025167"/>
                </a:solidFill>
                <a:latin typeface="Calibri"/>
                <a:ea typeface="Calibri"/>
                <a:cs typeface="Calibri"/>
                <a:sym typeface="Calibri"/>
              </a:rPr>
              <a:t>Выбор мотора</a:t>
            </a:r>
            <a:endParaRPr sz="1200">
              <a:solidFill>
                <a:srgbClr val="025167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0" name="Google Shape;220;p9"/>
          <p:cNvSpPr/>
          <p:nvPr/>
        </p:nvSpPr>
        <p:spPr>
          <a:xfrm>
            <a:off x="1709592" y="5697370"/>
            <a:ext cx="1316378" cy="543175"/>
          </a:xfrm>
          <a:prstGeom prst="wedgeRoundRectCallout">
            <a:avLst>
              <a:gd name="adj1" fmla="val 21246"/>
              <a:gd name="adj2" fmla="val -113937"/>
              <a:gd name="adj3" fmla="val 16667"/>
            </a:avLst>
          </a:prstGeom>
          <a:noFill/>
          <a:ln w="38100" cap="flat" cmpd="sng">
            <a:solidFill>
              <a:srgbClr val="025167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200">
                <a:solidFill>
                  <a:srgbClr val="025167"/>
                </a:solidFill>
                <a:latin typeface="Calibri"/>
                <a:ea typeface="Calibri"/>
                <a:cs typeface="Calibri"/>
                <a:sym typeface="Calibri"/>
              </a:rPr>
              <a:t>ПИН используемый для входа_1</a:t>
            </a:r>
            <a:endParaRPr sz="1200">
              <a:solidFill>
                <a:srgbClr val="025167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1" name="Google Shape;221;p9"/>
          <p:cNvSpPr/>
          <p:nvPr/>
        </p:nvSpPr>
        <p:spPr>
          <a:xfrm>
            <a:off x="3137833" y="5697369"/>
            <a:ext cx="1316378" cy="543175"/>
          </a:xfrm>
          <a:prstGeom prst="wedgeRoundRectCallout">
            <a:avLst>
              <a:gd name="adj1" fmla="val -22837"/>
              <a:gd name="adj2" fmla="val -109081"/>
              <a:gd name="adj3" fmla="val 16667"/>
            </a:avLst>
          </a:prstGeom>
          <a:noFill/>
          <a:ln w="38100" cap="flat" cmpd="sng">
            <a:solidFill>
              <a:srgbClr val="025167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200">
                <a:solidFill>
                  <a:srgbClr val="025167"/>
                </a:solidFill>
                <a:latin typeface="Calibri"/>
                <a:ea typeface="Calibri"/>
                <a:cs typeface="Calibri"/>
                <a:sym typeface="Calibri"/>
              </a:rPr>
              <a:t>ПИН используемый для входа_2</a:t>
            </a:r>
            <a:endParaRPr sz="1200">
              <a:solidFill>
                <a:srgbClr val="025167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2" name="Google Shape;222;p9"/>
          <p:cNvSpPr/>
          <p:nvPr/>
        </p:nvSpPr>
        <p:spPr>
          <a:xfrm>
            <a:off x="4572834" y="5688085"/>
            <a:ext cx="1316378" cy="824048"/>
          </a:xfrm>
          <a:prstGeom prst="wedgeRoundRectCallout">
            <a:avLst>
              <a:gd name="adj1" fmla="val -52225"/>
              <a:gd name="adj2" fmla="val -90076"/>
              <a:gd name="adj3" fmla="val 16667"/>
            </a:avLst>
          </a:prstGeom>
          <a:noFill/>
          <a:ln w="38100" cap="flat" cmpd="sng">
            <a:solidFill>
              <a:srgbClr val="025167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200">
                <a:solidFill>
                  <a:srgbClr val="025167"/>
                </a:solidFill>
                <a:latin typeface="Calibri"/>
                <a:ea typeface="Calibri"/>
                <a:cs typeface="Calibri"/>
                <a:sym typeface="Calibri"/>
              </a:rPr>
              <a:t>ПИН для изменения мощности мотора</a:t>
            </a:r>
            <a:endParaRPr sz="1200">
              <a:solidFill>
                <a:srgbClr val="025167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97</TotalTime>
  <Words>571</Words>
  <Application>Microsoft Office PowerPoint</Application>
  <PresentationFormat>Широкоэкранный</PresentationFormat>
  <Paragraphs>111</Paragraphs>
  <Slides>14</Slides>
  <Notes>11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9" baseType="lpstr">
      <vt:lpstr>Arial</vt:lpstr>
      <vt:lpstr>Arial Black</vt:lpstr>
      <vt:lpstr>Calibri</vt:lpstr>
      <vt:lpstr>Wingdings</vt:lpstr>
      <vt:lpstr>Тема Office</vt:lpstr>
      <vt:lpstr>универсальный подход в изучении базовой робототехники</vt:lpstr>
      <vt:lpstr>ЦЕЛЬ ДЛЯ УЧАСТНИКОВ:</vt:lpstr>
      <vt:lpstr>УРОВНИ сложности:</vt:lpstr>
      <vt:lpstr>Презентация PowerPoint</vt:lpstr>
      <vt:lpstr>Презентация PowerPoint</vt:lpstr>
      <vt:lpstr>Презентация PowerPoint</vt:lpstr>
      <vt:lpstr>БАЗОВЫЕ КАТЕГОРИИ И БЛОКИ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универсальный подход в изучении базовой робототехники</dc:title>
  <dc:creator>Доможиров Алексей Борисович</dc:creator>
  <cp:lastModifiedBy>Borisich</cp:lastModifiedBy>
  <cp:revision>8</cp:revision>
  <dcterms:created xsi:type="dcterms:W3CDTF">2024-03-04T05:05:56Z</dcterms:created>
  <dcterms:modified xsi:type="dcterms:W3CDTF">2024-03-20T11:41:06Z</dcterms:modified>
</cp:coreProperties>
</file>