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Override PartName="/ppt/tags/tag15.xml" ContentType="application/vnd.openxmlformats-officedocument.presentationml.tags+xml"/>
  <Default Extension="gif" ContentType="image/gif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ags/tag7.xml" ContentType="application/vnd.openxmlformats-officedocument.presentationml.tag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60" r:id="rId2"/>
    <p:sldId id="261" r:id="rId3"/>
    <p:sldId id="257" r:id="rId4"/>
    <p:sldId id="264" r:id="rId5"/>
    <p:sldId id="265" r:id="rId6"/>
    <p:sldId id="270" r:id="rId7"/>
    <p:sldId id="284" r:id="rId8"/>
    <p:sldId id="272" r:id="rId9"/>
    <p:sldId id="282" r:id="rId10"/>
    <p:sldId id="259" r:id="rId11"/>
    <p:sldId id="274" r:id="rId12"/>
    <p:sldId id="279" r:id="rId13"/>
    <p:sldId id="281" r:id="rId14"/>
    <p:sldId id="285" r:id="rId15"/>
    <p:sldId id="276" r:id="rId16"/>
    <p:sldId id="280" r:id="rId17"/>
    <p:sldId id="278" r:id="rId18"/>
    <p:sldId id="277" r:id="rId19"/>
    <p:sldId id="286" r:id="rId20"/>
    <p:sldId id="287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F4539A5-BE0A-4587-B2E6-DB2733C697C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EF1B7A4F-F3BB-4990-A885-59F5BADD12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1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3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.jpe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10.gif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image" Target="../media/image9.gif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8.gif"/><Relationship Id="rId5" Type="http://schemas.openxmlformats.org/officeDocument/2006/relationships/tags" Target="../tags/tag15.xml"/><Relationship Id="rId10" Type="http://schemas.openxmlformats.org/officeDocument/2006/relationships/image" Target="../media/image7.gif"/><Relationship Id="rId4" Type="http://schemas.openxmlformats.org/officeDocument/2006/relationships/tags" Target="../tags/tag14.xml"/><Relationship Id="rId9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niverse (17)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0" y="0"/>
            <a:ext cx="105727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Необыкновенное путешествие с десятичными  дробями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381000" y="2571744"/>
            <a:ext cx="8458200" cy="12144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Урок по теме «Умножение и деление десятичных дробей на натуральные числа.»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>
            <p:custDataLst>
              <p:tags r:id="rId5"/>
            </p:custDataLst>
          </p:nvPr>
        </p:nvSpPr>
        <p:spPr>
          <a:xfrm>
            <a:off x="7143768" y="357166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5  Класс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Universe (22)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42976" y="1785926"/>
            <a:ext cx="750098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Отправляемся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В путешествие.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5400"/>
            <a:ext cx="2368550" cy="3860800"/>
          </a:xfrm>
          <a:prstGeom prst="rect">
            <a:avLst/>
          </a:prstGeom>
          <a:noFill/>
        </p:spPr>
      </p:pic>
      <p:sp>
        <p:nvSpPr>
          <p:cNvPr id="75781" name="AutoShape 5"/>
          <p:cNvSpPr>
            <a:spLocks noChangeArrowheads="1"/>
          </p:cNvSpPr>
          <p:nvPr/>
        </p:nvSpPr>
        <p:spPr bwMode="auto">
          <a:xfrm>
            <a:off x="179388" y="260350"/>
            <a:ext cx="5111750" cy="1268413"/>
          </a:xfrm>
          <a:prstGeom prst="wedgeRoundRectCallout">
            <a:avLst>
              <a:gd name="adj1" fmla="val -19194"/>
              <a:gd name="adj2" fmla="val 12597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  </a:t>
            </a:r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Я  вижу  домик  Бабы  Яги  и  слышу  ее  жалобный  голос.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75783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88913"/>
            <a:ext cx="232251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5785" name="AutoShape 9"/>
          <p:cNvSpPr>
            <a:spLocks noChangeArrowheads="1"/>
          </p:cNvSpPr>
          <p:nvPr/>
        </p:nvSpPr>
        <p:spPr bwMode="auto">
          <a:xfrm>
            <a:off x="2590800" y="3357563"/>
            <a:ext cx="6553200" cy="3365500"/>
          </a:xfrm>
          <a:prstGeom prst="wedgeRoundRectCallout">
            <a:avLst>
              <a:gd name="adj1" fmla="val 15505"/>
              <a:gd name="adj2" fmla="val -73255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>
                <a:solidFill>
                  <a:srgbClr val="000099"/>
                </a:solidFill>
                <a:latin typeface="Georgia" pitchFamily="18" charset="0"/>
              </a:rPr>
              <a:t>Детушки,  помогите  мне,  отоприте  дверь!  Я  поссорилась  с  Кощеем  Бессмертным,  и  он  закрыл  дверь – ни  одно  колдовство  не  помогает  ее  открыть.  </a:t>
            </a:r>
          </a:p>
          <a:p>
            <a:r>
              <a:rPr lang="ru-RU" sz="2400" b="1" i="1">
                <a:solidFill>
                  <a:srgbClr val="000099"/>
                </a:solidFill>
                <a:latin typeface="Georgia" pitchFamily="18" charset="0"/>
              </a:rPr>
              <a:t>Дверь  сама  откроется,  если  найдете корень  уравнения.</a:t>
            </a:r>
            <a:r>
              <a:rPr lang="ru-RU" sz="2400">
                <a:solidFill>
                  <a:srgbClr val="000099"/>
                </a:solidFill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 animBg="1"/>
      <p:bldP spid="7578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539750" y="2060575"/>
            <a:ext cx="4889506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CC0000"/>
                </a:solidFill>
                <a:latin typeface="Georgia" pitchFamily="18" charset="0"/>
              </a:rPr>
              <a:t>Найдите  корень </a:t>
            </a:r>
          </a:p>
          <a:p>
            <a:pPr algn="ctr"/>
            <a:r>
              <a:rPr lang="ru-RU" sz="2800" b="1" i="1" dirty="0">
                <a:solidFill>
                  <a:srgbClr val="CC0000"/>
                </a:solidFill>
                <a:latin typeface="Georgia" pitchFamily="18" charset="0"/>
              </a:rPr>
              <a:t> уравнения</a:t>
            </a:r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:</a:t>
            </a:r>
          </a:p>
          <a:p>
            <a:pPr algn="ctr"/>
            <a:endParaRPr lang="ru-RU" sz="2800" b="1" i="1" dirty="0" smtClean="0">
              <a:solidFill>
                <a:srgbClr val="CC0000"/>
              </a:solidFill>
              <a:latin typeface="Georgia" pitchFamily="18" charset="0"/>
            </a:endParaRPr>
          </a:p>
          <a:p>
            <a:pPr algn="ctr"/>
            <a:endParaRPr lang="ru-RU" sz="2800" b="1" i="1" dirty="0" smtClean="0">
              <a:solidFill>
                <a:srgbClr val="CC0000"/>
              </a:solidFill>
              <a:latin typeface="Georgia" pitchFamily="18" charset="0"/>
            </a:endParaRPr>
          </a:p>
          <a:p>
            <a:pPr algn="ctr"/>
            <a:endParaRPr lang="ru-RU" sz="2800" b="1" i="1" dirty="0" smtClean="0">
              <a:solidFill>
                <a:srgbClr val="CC0000"/>
              </a:solidFill>
              <a:latin typeface="Georgia" pitchFamily="18" charset="0"/>
            </a:endParaRPr>
          </a:p>
          <a:p>
            <a:pPr algn="ctr"/>
            <a:r>
              <a:rPr lang="ru-RU" sz="4400" b="1" i="1" dirty="0" smtClean="0">
                <a:solidFill>
                  <a:srgbClr val="CC0000"/>
                </a:solidFill>
                <a:latin typeface="Georgia" pitchFamily="18" charset="0"/>
              </a:rPr>
              <a:t>6у + 3,7=38,5</a:t>
            </a:r>
            <a:endParaRPr lang="ru-RU" sz="4400" b="1" i="1" dirty="0">
              <a:solidFill>
                <a:srgbClr val="CC0000"/>
              </a:solidFill>
              <a:latin typeface="Georgia" pitchFamily="18" charset="0"/>
            </a:endParaRPr>
          </a:p>
        </p:txBody>
      </p:sp>
      <p:pic>
        <p:nvPicPr>
          <p:cNvPr id="40986" name="Picture 2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19700" y="333375"/>
            <a:ext cx="3598863" cy="53292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0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75775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6у+3,7 = 38,5</a:t>
            </a:r>
            <a:br>
              <a:rPr lang="ru-RU" sz="4400" b="1" dirty="0" smtClean="0"/>
            </a:br>
            <a:r>
              <a:rPr lang="ru-RU" sz="4400" b="1" dirty="0" smtClean="0"/>
              <a:t>6у = 38,5  -  3.7</a:t>
            </a:r>
            <a:br>
              <a:rPr lang="ru-RU" sz="4400" b="1" dirty="0" smtClean="0"/>
            </a:br>
            <a:r>
              <a:rPr lang="ru-RU" sz="4400" b="1" dirty="0" smtClean="0"/>
              <a:t>6у  =34,8</a:t>
            </a:r>
            <a:br>
              <a:rPr lang="ru-RU" sz="4400" b="1" dirty="0" smtClean="0"/>
            </a:br>
            <a:r>
              <a:rPr lang="ru-RU" sz="4400" b="1" dirty="0" smtClean="0"/>
              <a:t>у = 34,8 : 6</a:t>
            </a:r>
            <a:br>
              <a:rPr lang="ru-RU" sz="4400" b="1" dirty="0" smtClean="0"/>
            </a:br>
            <a:r>
              <a:rPr lang="ru-RU" sz="4400" b="1" dirty="0" smtClean="0"/>
              <a:t>у=5,8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5400"/>
            <a:ext cx="2368550" cy="3860800"/>
          </a:xfrm>
          <a:prstGeom prst="rect">
            <a:avLst/>
          </a:prstGeom>
          <a:noFill/>
        </p:spPr>
      </p:pic>
      <p:sp>
        <p:nvSpPr>
          <p:cNvPr id="77829" name="AutoShape 5"/>
          <p:cNvSpPr>
            <a:spLocks noChangeArrowheads="1"/>
          </p:cNvSpPr>
          <p:nvPr/>
        </p:nvSpPr>
        <p:spPr bwMode="auto">
          <a:xfrm>
            <a:off x="3348038" y="4437063"/>
            <a:ext cx="5545137" cy="2187575"/>
          </a:xfrm>
          <a:prstGeom prst="wedgeRoundRectCallout">
            <a:avLst>
              <a:gd name="adj1" fmla="val -72875"/>
              <a:gd name="adj2" fmla="val -4753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dirty="0"/>
              <a:t>  </a:t>
            </a:r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  Я вижу  </a:t>
            </a:r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карету,  в  которой  едет  Кот  в  сапогах.  Он  может  нас  подвезти.</a:t>
            </a:r>
            <a:r>
              <a:rPr lang="ru-RU" dirty="0">
                <a:solidFill>
                  <a:srgbClr val="663300"/>
                </a:solidFill>
                <a:latin typeface="Georgia" pitchFamily="18" charset="0"/>
              </a:rPr>
              <a:t> </a:t>
            </a:r>
          </a:p>
        </p:txBody>
      </p:sp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3" cstate="print"/>
          <a:srcRect l="1469" t="1303"/>
          <a:stretch>
            <a:fillRect/>
          </a:stretch>
        </p:blipFill>
        <p:spPr bwMode="auto">
          <a:xfrm>
            <a:off x="4356100" y="333375"/>
            <a:ext cx="4787900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         </a:t>
            </a:r>
          </a:p>
        </p:txBody>
      </p:sp>
      <p:pic>
        <p:nvPicPr>
          <p:cNvPr id="4813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469" t="1302"/>
          <a:stretch>
            <a:fillRect/>
          </a:stretch>
        </p:blipFill>
        <p:spPr>
          <a:xfrm>
            <a:off x="4356100" y="620713"/>
            <a:ext cx="4787900" cy="3368675"/>
          </a:xfrm>
          <a:noFill/>
          <a:ln/>
        </p:spPr>
      </p:pic>
      <p:sp>
        <p:nvSpPr>
          <p:cNvPr id="48135" name="WordArt 7"/>
          <p:cNvSpPr>
            <a:spLocks noChangeArrowheads="1" noChangeShapeType="1"/>
          </p:cNvSpPr>
          <p:nvPr/>
        </p:nvSpPr>
        <p:spPr bwMode="auto">
          <a:xfrm>
            <a:off x="323850" y="2565400"/>
            <a:ext cx="39608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endParaRPr lang="ru-RU" sz="2800" b="1" i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Georgia"/>
            </a:endParaRP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0" y="3357562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800" b="1" i="1" dirty="0">
              <a:solidFill>
                <a:srgbClr val="CC0000"/>
              </a:solidFill>
              <a:latin typeface="Georgia" pitchFamily="18" charset="0"/>
            </a:endParaRPr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0" y="0"/>
            <a:ext cx="5795963" cy="2276475"/>
          </a:xfrm>
          <a:prstGeom prst="roundRect">
            <a:avLst>
              <a:gd name="adj" fmla="val 16667"/>
            </a:avLst>
          </a:prstGeom>
          <a:solidFill>
            <a:srgbClr val="FFFFC1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i="1" dirty="0">
                <a:latin typeface="Georgia" pitchFamily="18" charset="0"/>
              </a:rPr>
              <a:t> Карета  едет  мимо  пшеничного  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поля,  и  Кот  обращается  к  косарям: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- Эй,  косари!  Скажите  королю,  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что  эти  поля  принадлежат  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маркизу  Карабасу!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- Хорошо,  скажем,  если  ты  </a:t>
            </a:r>
          </a:p>
          <a:p>
            <a:pPr algn="ctr"/>
            <a:r>
              <a:rPr lang="ru-RU" sz="2000" b="1" i="1" dirty="0">
                <a:latin typeface="Georgia" pitchFamily="18" charset="0"/>
              </a:rPr>
              <a:t>поможешь  решить  нам  задачу</a:t>
            </a:r>
            <a:r>
              <a:rPr lang="ru-RU" dirty="0"/>
              <a:t>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786058"/>
            <a:ext cx="88582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Площадь  одного  поля</a:t>
            </a:r>
          </a:p>
          <a:p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207 га,  а  площадь</a:t>
            </a:r>
          </a:p>
          <a:p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второго – на  17 га  меньше.  Какова урожайность каждого поля, если с первого поля собрали 6706, 8 </a:t>
            </a:r>
            <a:r>
              <a:rPr lang="ru-RU" sz="2800" b="1" i="1" dirty="0" err="1" smtClean="0">
                <a:solidFill>
                  <a:srgbClr val="CC0000"/>
                </a:solidFill>
                <a:latin typeface="Georgia" pitchFamily="18" charset="0"/>
              </a:rPr>
              <a:t>ц</a:t>
            </a:r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 пшеницы, а со второго 5434 </a:t>
            </a:r>
            <a:r>
              <a:rPr lang="ru-RU" sz="2800" b="1" i="1" dirty="0" err="1" smtClean="0">
                <a:solidFill>
                  <a:srgbClr val="CC0000"/>
                </a:solidFill>
                <a:latin typeface="Georgia" pitchFamily="18" charset="0"/>
              </a:rPr>
              <a:t>ц</a:t>
            </a:r>
            <a:r>
              <a:rPr lang="ru-RU" sz="2800" b="1" i="1" dirty="0" smtClean="0">
                <a:solidFill>
                  <a:srgbClr val="CC0000"/>
                </a:solidFill>
                <a:latin typeface="Georgia" pitchFamily="18" charset="0"/>
              </a:rPr>
              <a:t> пшеницы.?</a:t>
            </a:r>
            <a:endParaRPr lang="ru-RU" sz="2800" b="1" i="1" dirty="0">
              <a:solidFill>
                <a:srgbClr val="CC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5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8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5" grpId="0" animBg="1"/>
      <p:bldP spid="48136" grpId="0"/>
      <p:bldP spid="481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97206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3200" dirty="0" smtClean="0"/>
              <a:t>    </a:t>
            </a:r>
            <a:r>
              <a:rPr lang="ru-RU" sz="3200" dirty="0" smtClean="0"/>
              <a:t>207- 17 = 190 га площадь второго поля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en-US" sz="3200" dirty="0" smtClean="0"/>
              <a:t> </a:t>
            </a:r>
            <a:r>
              <a:rPr lang="ru-RU" sz="3200" dirty="0" smtClean="0"/>
              <a:t>6706,8 :207 = 32,4 </a:t>
            </a:r>
            <a:r>
              <a:rPr lang="ru-RU" sz="3200" dirty="0" err="1" smtClean="0"/>
              <a:t>ц</a:t>
            </a:r>
            <a:r>
              <a:rPr lang="ru-RU" sz="3200" dirty="0" smtClean="0"/>
              <a:t>. пшеницы   Собрали с одного гектара первого поля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5434 : 190 =28,6 </a:t>
            </a:r>
            <a:r>
              <a:rPr lang="ru-RU" sz="3200" dirty="0" err="1" smtClean="0"/>
              <a:t>ц</a:t>
            </a:r>
            <a:r>
              <a:rPr lang="ru-RU" sz="3200" dirty="0" smtClean="0"/>
              <a:t> пшеницы собрали с одного гектара второго поля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Ответ :  32,4 </a:t>
            </a:r>
            <a:r>
              <a:rPr lang="ru-RU" sz="3200" dirty="0" err="1" smtClean="0"/>
              <a:t>ц</a:t>
            </a:r>
            <a:r>
              <a:rPr lang="ru-RU" sz="3200" dirty="0" smtClean="0"/>
              <a:t>;      28,6 </a:t>
            </a:r>
            <a:r>
              <a:rPr lang="ru-RU" sz="3200" dirty="0" err="1" smtClean="0"/>
              <a:t>ц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687763" y="4959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 b="1" i="1">
              <a:latin typeface="Georgia" pitchFamily="18" charset="0"/>
            </a:endParaRP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903663" y="5172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788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908050"/>
            <a:ext cx="3041650" cy="4456113"/>
          </a:xfrm>
          <a:noFill/>
          <a:ln/>
        </p:spPr>
      </p:pic>
      <p:pic>
        <p:nvPicPr>
          <p:cNvPr id="78856" name="Picture 8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844675"/>
            <a:ext cx="2347912" cy="3573463"/>
          </a:xfrm>
          <a:prstGeom prst="rect">
            <a:avLst/>
          </a:prstGeom>
          <a:noFill/>
        </p:spPr>
      </p:pic>
      <p:sp>
        <p:nvSpPr>
          <p:cNvPr id="78858" name="AutoShape 10"/>
          <p:cNvSpPr>
            <a:spLocks noChangeArrowheads="1"/>
          </p:cNvSpPr>
          <p:nvPr/>
        </p:nvSpPr>
        <p:spPr bwMode="auto">
          <a:xfrm>
            <a:off x="3203575" y="0"/>
            <a:ext cx="5616575" cy="1655763"/>
          </a:xfrm>
          <a:prstGeom prst="wedgeRoundRectCallout">
            <a:avLst>
              <a:gd name="adj1" fmla="val 23856"/>
              <a:gd name="adj2" fmla="val 118648"/>
              <a:gd name="adj3" fmla="val 16667"/>
            </a:avLst>
          </a:prstGeom>
          <a:solidFill>
            <a:srgbClr val="CCFFFF"/>
          </a:solidFill>
          <a:ln w="9525">
            <a:solidFill>
              <a:srgbClr val="99CCFF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b="1" i="1" dirty="0">
                <a:latin typeface="Georgia" pitchFamily="18" charset="0"/>
              </a:rPr>
              <a:t>Продолжим  путь.  Кто  это  сидит  такой  печальный?  Это  же  Буратино!</a:t>
            </a:r>
          </a:p>
          <a:p>
            <a:r>
              <a:rPr lang="ru-RU" sz="2400" b="1" i="1" dirty="0">
                <a:latin typeface="Georgia" pitchFamily="18" charset="0"/>
              </a:rPr>
              <a:t> Кто  его  так  расстроил?</a:t>
            </a:r>
          </a:p>
        </p:txBody>
      </p:sp>
      <p:sp>
        <p:nvSpPr>
          <p:cNvPr id="78859" name="AutoShape 11"/>
          <p:cNvSpPr>
            <a:spLocks noChangeArrowheads="1"/>
          </p:cNvSpPr>
          <p:nvPr/>
        </p:nvSpPr>
        <p:spPr bwMode="auto">
          <a:xfrm>
            <a:off x="0" y="5246688"/>
            <a:ext cx="9467850" cy="1611312"/>
          </a:xfrm>
          <a:prstGeom prst="wedgeRoundRectCallout">
            <a:avLst>
              <a:gd name="adj1" fmla="val -32093"/>
              <a:gd name="adj2" fmla="val -123792"/>
              <a:gd name="adj3" fmla="val 16667"/>
            </a:avLst>
          </a:prstGeom>
          <a:solidFill>
            <a:srgbClr val="FFFF99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ru-RU" sz="2400" dirty="0">
                <a:latin typeface="Georgia" pitchFamily="18" charset="0"/>
              </a:rPr>
              <a:t>  </a:t>
            </a:r>
            <a:r>
              <a:rPr lang="ru-RU" sz="2400" b="1" i="1" dirty="0" err="1">
                <a:solidFill>
                  <a:srgbClr val="663300"/>
                </a:solidFill>
                <a:latin typeface="Georgia" pitchFamily="18" charset="0"/>
              </a:rPr>
              <a:t>Мальвина</a:t>
            </a:r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!  Умная  очень!  Сама  целый  день  решает какие-то примеры  и  меня заставляет,  да  еще  грозится  без  обеда  оставить!  </a:t>
            </a:r>
          </a:p>
          <a:p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     Помогите  справиться  с  заданием!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8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8" grpId="0" animBg="1"/>
      <p:bldP spid="7885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24300" y="836612"/>
            <a:ext cx="4762500" cy="4449775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66FF"/>
                </a:solidFill>
                <a:latin typeface="Georgia" pitchFamily="18" charset="0"/>
              </a:rPr>
              <a:t>Помогите  справиться  с  заданием</a:t>
            </a:r>
            <a: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  <a:t>:</a:t>
            </a:r>
            <a:b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  <a:t/>
            </a:r>
            <a:b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  <a:t>40-40,6 : 29∙24</a:t>
            </a:r>
            <a:br>
              <a:rPr lang="ru-RU" sz="3200" b="1" i="1" dirty="0" smtClean="0">
                <a:solidFill>
                  <a:srgbClr val="0066FF"/>
                </a:solidFill>
                <a:latin typeface="Georgia" pitchFamily="18" charset="0"/>
              </a:rPr>
            </a:br>
            <a:endParaRPr lang="ru-RU" sz="3200" b="1" i="1" dirty="0">
              <a:solidFill>
                <a:srgbClr val="0066FF"/>
              </a:solidFill>
              <a:latin typeface="Georgia" pitchFamily="18" charset="0"/>
            </a:endParaRPr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3687763" y="49593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2400" b="1" i="1">
              <a:latin typeface="Georgia" pitchFamily="18" charset="0"/>
            </a:endParaRP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3903663" y="51720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501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50192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908050"/>
            <a:ext cx="3041650" cy="4456113"/>
          </a:xfrm>
          <a:noFill/>
          <a:ln/>
        </p:spPr>
      </p:pic>
      <p:pic>
        <p:nvPicPr>
          <p:cNvPr id="50194" name="Picture 18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1844675"/>
            <a:ext cx="2347912" cy="35734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6863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40- 40,6 : 29 ∙24 = 6,4</a:t>
            </a:r>
            <a:br>
              <a:rPr lang="ru-RU" sz="4800" dirty="0" smtClean="0"/>
            </a:br>
            <a:r>
              <a:rPr lang="ru-RU" sz="4800" dirty="0" smtClean="0"/>
              <a:t> 1) 40,6 : 29 = 1,4</a:t>
            </a:r>
            <a:br>
              <a:rPr lang="ru-RU" sz="4800" dirty="0" smtClean="0"/>
            </a:br>
            <a:r>
              <a:rPr lang="ru-RU" sz="4800" dirty="0" smtClean="0"/>
              <a:t>2) 1,4 ∙ 24 = 33,6</a:t>
            </a:r>
            <a:br>
              <a:rPr lang="ru-RU" sz="4800" dirty="0" smtClean="0"/>
            </a:br>
            <a:r>
              <a:rPr lang="ru-RU" sz="4800" dirty="0" smtClean="0"/>
              <a:t>3) 40- 33,6 = 6,4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Universe (22)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" name="TextBox 11"/>
          <p:cNvSpPr txBox="1"/>
          <p:nvPr>
            <p:custDataLst>
              <p:tags r:id="rId3"/>
            </p:custDataLst>
          </p:nvPr>
        </p:nvSpPr>
        <p:spPr>
          <a:xfrm>
            <a:off x="214282" y="142852"/>
            <a:ext cx="87154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Планета «Десятичных дробей» - малая планета Математической вселенной 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4429132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Цели :</a:t>
            </a:r>
            <a:r>
              <a:rPr kumimoji="0" lang="en-US" sz="2400" b="1" i="0" u="sng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обобщить</a:t>
            </a:r>
            <a:r>
              <a:rPr kumimoji="0" lang="ru-RU" sz="2400" b="1" i="0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действия 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деление и умножение десятичных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дробей на натуральные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числа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; проверить знания  по данной теме; развить  смекалку и умение незаурядно мыслить; развить  чувство индивидуальности 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умение работать самостоятельно; воспитать  чувство коллективизма; развить интерес к математике.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7" name="Picture 5" descr="Рисунок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3284538"/>
            <a:ext cx="2347912" cy="3573462"/>
          </a:xfrm>
          <a:prstGeom prst="rect">
            <a:avLst/>
          </a:prstGeom>
          <a:noFill/>
        </p:spPr>
      </p:pic>
      <p:pic>
        <p:nvPicPr>
          <p:cNvPr id="79879" name="Picture 7" descr="LANDS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0"/>
            <a:ext cx="3770312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0" name="AutoShape 8"/>
          <p:cNvSpPr>
            <a:spLocks noChangeArrowheads="1"/>
          </p:cNvSpPr>
          <p:nvPr/>
        </p:nvSpPr>
        <p:spPr bwMode="auto">
          <a:xfrm>
            <a:off x="2987675" y="0"/>
            <a:ext cx="6156325" cy="2708275"/>
          </a:xfrm>
          <a:prstGeom prst="roundRect">
            <a:avLst>
              <a:gd name="adj" fmla="val 16667"/>
            </a:avLst>
          </a:prstGeom>
          <a:solidFill>
            <a:srgbClr val="FFFFC1"/>
          </a:solidFill>
          <a:ln w="9525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i="1" dirty="0">
                <a:latin typeface="Georgia" pitchFamily="18" charset="0"/>
              </a:rPr>
              <a:t> </a:t>
            </a:r>
            <a:r>
              <a:rPr lang="ru-RU" sz="2000" dirty="0">
                <a:latin typeface="Georgia" pitchFamily="18" charset="0"/>
              </a:rPr>
              <a:t> </a:t>
            </a:r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Снова  в  путь!  Я  вижу  домик. </a:t>
            </a:r>
          </a:p>
          <a:p>
            <a:pPr algn="ctr"/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Давайте  зайдем  в  него.  </a:t>
            </a:r>
          </a:p>
          <a:p>
            <a:pPr algn="ctr"/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Посмотрите  внимательно:  </a:t>
            </a:r>
          </a:p>
          <a:p>
            <a:pPr algn="ctr"/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в  дальнем  углу  комнаты  сидит  </a:t>
            </a:r>
          </a:p>
          <a:p>
            <a:pPr algn="ctr"/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наш  друг,  старик  </a:t>
            </a:r>
            <a:r>
              <a:rPr lang="ru-RU" sz="2400" b="1" i="1" dirty="0" err="1">
                <a:solidFill>
                  <a:srgbClr val="663300"/>
                </a:solidFill>
                <a:latin typeface="Georgia" pitchFamily="18" charset="0"/>
              </a:rPr>
              <a:t>Хоттабыч</a:t>
            </a:r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.  </a:t>
            </a:r>
          </a:p>
          <a:p>
            <a:pPr algn="ctr"/>
            <a:r>
              <a:rPr lang="ru-RU" sz="2400" b="1" i="1" dirty="0">
                <a:solidFill>
                  <a:srgbClr val="663300"/>
                </a:solidFill>
                <a:latin typeface="Georgia" pitchFamily="18" charset="0"/>
              </a:rPr>
              <a:t>Он  чем-то  очень  огорчен.  </a:t>
            </a:r>
          </a:p>
        </p:txBody>
      </p:sp>
      <p:sp>
        <p:nvSpPr>
          <p:cNvPr id="79881" name="AutoShape 9"/>
          <p:cNvSpPr>
            <a:spLocks noChangeArrowheads="1"/>
          </p:cNvSpPr>
          <p:nvPr/>
        </p:nvSpPr>
        <p:spPr bwMode="auto">
          <a:xfrm>
            <a:off x="0" y="4292600"/>
            <a:ext cx="7019925" cy="237648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latin typeface="Georgia" pitchFamily="18" charset="0"/>
              </a:rPr>
              <a:t>Оказывается,  </a:t>
            </a:r>
            <a:r>
              <a:rPr lang="ru-RU" sz="2400" b="1" i="1" dirty="0" smtClean="0">
                <a:latin typeface="Georgia" pitchFamily="18" charset="0"/>
              </a:rPr>
              <a:t>чтобы помочь ему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Вам нужно поработать </a:t>
            </a:r>
          </a:p>
          <a:p>
            <a:pPr algn="ctr"/>
            <a:r>
              <a:rPr lang="ru-RU" sz="2400" b="1" i="1" dirty="0" smtClean="0">
                <a:latin typeface="Georgia" pitchFamily="18" charset="0"/>
              </a:rPr>
              <a:t>самостоятельно.</a:t>
            </a:r>
            <a:endParaRPr lang="ru-RU" sz="2400" b="1" i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7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80" grpId="0" animBg="1"/>
      <p:bldP spid="7988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6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014538" cy="328453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571612"/>
            <a:ext cx="4572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Старик  </a:t>
            </a:r>
            <a:r>
              <a:rPr lang="ru-RU" sz="2400" b="1" i="1" dirty="0" err="1" smtClean="0">
                <a:solidFill>
                  <a:srgbClr val="663300"/>
                </a:solidFill>
                <a:latin typeface="Georgia" pitchFamily="18" charset="0"/>
              </a:rPr>
              <a:t>Хоттабыч</a:t>
            </a:r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  </a:t>
            </a:r>
          </a:p>
          <a:p>
            <a:pPr algn="ctr"/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благодарит  вас оказанную помощь сказочным героям и предлагает вам выполнить следующую домашнюю работу :</a:t>
            </a:r>
          </a:p>
          <a:p>
            <a:pPr algn="ctr"/>
            <a:endParaRPr lang="ru-RU" sz="2400" b="1" i="1" dirty="0" smtClean="0">
              <a:solidFill>
                <a:srgbClr val="66330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№ 1382,1389 (</a:t>
            </a:r>
            <a:r>
              <a:rPr lang="ru-RU" sz="2400" b="1" i="1" dirty="0" err="1" smtClean="0">
                <a:solidFill>
                  <a:srgbClr val="663300"/>
                </a:solidFill>
                <a:latin typeface="Georgia" pitchFamily="18" charset="0"/>
              </a:rPr>
              <a:t>а,б</a:t>
            </a:r>
            <a:r>
              <a:rPr lang="ru-RU" sz="2400" b="1" i="1" dirty="0" smtClean="0">
                <a:solidFill>
                  <a:srgbClr val="663300"/>
                </a:solidFill>
                <a:latin typeface="Georgia" pitchFamily="18" charset="0"/>
              </a:rPr>
              <a:t>)</a:t>
            </a:r>
          </a:p>
        </p:txBody>
      </p:sp>
      <p:pic>
        <p:nvPicPr>
          <p:cNvPr id="5" name="Picture 63" descr="Рисунок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714620"/>
            <a:ext cx="2347912" cy="3573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 урока :Обобщить знания об обыкновенных дробях, сложении и вычитании смешанных чисел; развивать правильную математическую </a:t>
            </a:r>
            <a:br>
              <a:rPr lang="ru-RU" b="1" dirty="0" smtClean="0"/>
            </a:br>
            <a:r>
              <a:rPr lang="ru-RU" b="1" dirty="0" smtClean="0"/>
              <a:t>речь; воспитывать умение оценивать труд товарищей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7072338"/>
            <a:ext cx="6400800" cy="7858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Universe (22)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5918" y="571480"/>
            <a:ext cx="70009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№ 1381</a:t>
            </a:r>
            <a:endParaRPr lang="ru-RU" sz="4400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 тонн  сена собрали с первого луга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 тонн  сена собрали со второго луга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Х+1,1 тонн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сена </a:t>
            </a:r>
            <a:r>
              <a:rPr lang="ru-RU" sz="3200" b="1" dirty="0" smtClean="0">
                <a:solidFill>
                  <a:srgbClr val="FF0000"/>
                </a:solidFill>
              </a:rPr>
              <a:t>собрали </a:t>
            </a:r>
            <a:r>
              <a:rPr lang="ru-RU" sz="3200" b="1" dirty="0" smtClean="0">
                <a:solidFill>
                  <a:srgbClr val="FF0000"/>
                </a:solidFill>
              </a:rPr>
              <a:t>с третьего луга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 как  всего собрали 19,7 тонн сена,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то составим и решим уравнение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х+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х+х+1,1 = 19,7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х+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1,1=19,7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3х=19,7 – 1,1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3х = 18,6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Х=6,2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По 6,2 тонны сена собрали с 1 и 2 лугов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6,2 + 1,1 = 7,3 тонны сена собрали с 3 луга.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 : 6,2 т., 6,2 т., 7,3 т.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6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785794"/>
            <a:ext cx="9144000" cy="414340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56,77    14,14    2,87    0,63   21,07  7,35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Округлите до целых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Округлите до десятых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Уменьшите каждое в семь раз</a:t>
            </a:r>
          </a:p>
          <a:p>
            <a:pPr marL="742950" indent="-742950">
              <a:lnSpc>
                <a:spcPct val="90000"/>
              </a:lnSpc>
              <a:buAutoNum type="arabicParenR"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Умножьте на 10.</a:t>
            </a: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7186" name="Picture 18" descr="1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6EDF3"/>
              </a:clrFrom>
              <a:clrTo>
                <a:srgbClr val="D6ED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45425" y="5084763"/>
            <a:ext cx="1298575" cy="1773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71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71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ГРАФИЧЕСКИЙ ДИКТАНТ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326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1)  16,4 </a:t>
                      </a:r>
                      <a:r>
                        <a:rPr lang="ru-RU" sz="32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: 4 = 4,1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6)12,5 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∙8 = 100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2)15,5 : 5 = 3,1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7)32,1</a:t>
                      </a:r>
                      <a:r>
                        <a:rPr lang="ru-RU" sz="32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ru-RU" sz="32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∙3= 96,3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3) 1,8 : 2 = 0,9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8)100 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∙3,8 = 38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4) 7 : 2 = 3,5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9) 10 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∙0,06 = 0,6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5) 13,13 : 13 = 1,1 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10) 0,0007 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∙</a:t>
                      </a:r>
                      <a:r>
                        <a:rPr lang="en-US" sz="3200" b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Georgia"/>
                        </a:rPr>
                        <a:t>1000</a:t>
                      </a:r>
                      <a:r>
                        <a:rPr lang="ru-RU" sz="3200" b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= </a:t>
                      </a:r>
                      <a:r>
                        <a:rPr lang="ru-RU" sz="32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7</a:t>
                      </a:r>
                      <a:endParaRPr lang="ru-RU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графический диктант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ph type="tbl" idx="1"/>
          </p:nvPr>
        </p:nvGraphicFramePr>
        <p:xfrm>
          <a:off x="0" y="1571612"/>
          <a:ext cx="8872510" cy="5600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2510"/>
              </a:tblGrid>
              <a:tr h="560070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         _</a:t>
                      </a:r>
                      <a:r>
                        <a:rPr lang="en-US" sz="540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_</a:t>
                      </a:r>
                      <a:r>
                        <a:rPr lang="ru-RU" sz="5400" baseline="0" dirty="0" smtClean="0">
                          <a:latin typeface="Times New Roman"/>
                          <a:cs typeface="Times New Roman"/>
                        </a:rPr>
                        <a:t> _ _</a:t>
                      </a: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Λ_ _ Λ</a:t>
                      </a:r>
                      <a:r>
                        <a:rPr lang="en-US" sz="5400" dirty="0" smtClean="0">
                          <a:latin typeface="Times New Roman"/>
                          <a:cs typeface="Times New Roman"/>
                        </a:rPr>
                        <a:t> _ </a:t>
                      </a: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Λ</a:t>
                      </a:r>
                      <a:r>
                        <a:rPr lang="en-US" sz="5400" dirty="0" smtClean="0">
                          <a:latin typeface="Times New Roman"/>
                          <a:cs typeface="Times New Roman"/>
                        </a:rPr>
                        <a:t> </a:t>
                      </a:r>
                      <a:endParaRPr lang="ru-RU" sz="54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dirty="0" smtClean="0">
                        <a:latin typeface="Times New Roman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10 – «5»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9-8 – «4»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latin typeface="Times New Roman"/>
                          <a:cs typeface="Times New Roman"/>
                        </a:rPr>
                        <a:t>7- «3»</a:t>
                      </a:r>
                      <a:endParaRPr lang="ru-RU" sz="3600" dirty="0" smtClean="0"/>
                    </a:p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67.gi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email"/>
          <a:stretch>
            <a:fillRect/>
          </a:stretch>
        </p:blipFill>
        <p:spPr>
          <a:xfrm>
            <a:off x="4668212" y="2000240"/>
            <a:ext cx="4475788" cy="4252927"/>
          </a:xfrm>
          <a:prstGeom prst="rect">
            <a:avLst/>
          </a:prstGeom>
        </p:spPr>
      </p:pic>
      <p:pic>
        <p:nvPicPr>
          <p:cNvPr id="5" name="Рисунок 4" descr="62.gi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47613" y="4786322"/>
            <a:ext cx="2296221" cy="16073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>
            <a:normAutofit fontScale="90000"/>
          </a:bodyPr>
          <a:lstStyle/>
          <a:p>
            <a:endParaRPr lang="ru-RU" sz="9600" b="1" i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0" y="1857364"/>
            <a:ext cx="7772400" cy="4114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На сборе урожая яблок бригада работала 3 часа собирая по 214,5 кг яблок за час. После перерыва работали еще 2 ч собирая </a:t>
            </a:r>
          </a:p>
          <a:p>
            <a:pPr>
              <a:buNone/>
            </a:pPr>
            <a:r>
              <a:rPr lang="ru-RU" dirty="0" smtClean="0"/>
              <a:t>по 209,3кг яблок за час. Сколько </a:t>
            </a:r>
          </a:p>
          <a:p>
            <a:pPr>
              <a:buNone/>
            </a:pPr>
            <a:r>
              <a:rPr lang="ru-RU" dirty="0" smtClean="0"/>
              <a:t>всего килограммов яблок </a:t>
            </a:r>
          </a:p>
          <a:p>
            <a:pPr>
              <a:buNone/>
            </a:pPr>
            <a:r>
              <a:rPr lang="ru-RU" dirty="0" smtClean="0"/>
              <a:t>собрала бригада?</a:t>
            </a:r>
            <a:endParaRPr lang="ru-RU" dirty="0"/>
          </a:p>
        </p:txBody>
      </p:sp>
      <p:pic>
        <p:nvPicPr>
          <p:cNvPr id="4" name="Рисунок 3" descr="34.gi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email"/>
          <a:stretch>
            <a:fillRect/>
          </a:stretch>
        </p:blipFill>
        <p:spPr>
          <a:xfrm>
            <a:off x="5572132" y="2928934"/>
            <a:ext cx="4357686" cy="4214818"/>
          </a:xfrm>
          <a:prstGeom prst="rect">
            <a:avLst/>
          </a:prstGeom>
        </p:spPr>
      </p:pic>
      <p:pic>
        <p:nvPicPr>
          <p:cNvPr id="7" name="Рисунок 6" descr="pf,jh.gif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email"/>
          <a:stretch>
            <a:fillRect/>
          </a:stretch>
        </p:blipFill>
        <p:spPr>
          <a:xfrm>
            <a:off x="2571736" y="5929330"/>
            <a:ext cx="6338904" cy="576264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214282" y="7199982"/>
          <a:ext cx="8715438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8382"/>
                <a:gridCol w="968382"/>
                <a:gridCol w="968382"/>
                <a:gridCol w="968382"/>
                <a:gridCol w="968382"/>
                <a:gridCol w="968382"/>
                <a:gridCol w="968382"/>
                <a:gridCol w="968382"/>
                <a:gridCol w="968382"/>
              </a:tblGrid>
              <a:tr h="2819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300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2/11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4 000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</a:tr>
              <a:tr h="4323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DCA1F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DCA1F7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043502"/>
          </a:xfrm>
        </p:spPr>
        <p:txBody>
          <a:bodyPr>
            <a:normAutofit/>
          </a:bodyPr>
          <a:lstStyle/>
          <a:p>
            <a:r>
              <a:rPr lang="ru-RU" dirty="0" smtClean="0"/>
              <a:t>214,5 ∙ 3 =643,5 кг.  Яблок собрала бригада до обеда</a:t>
            </a:r>
            <a:br>
              <a:rPr lang="ru-RU" dirty="0" smtClean="0"/>
            </a:br>
            <a:r>
              <a:rPr lang="ru-RU" dirty="0" smtClean="0"/>
              <a:t>209,3 ∙ 2 = 418,6 кг. яблок собрала бригада после обеда</a:t>
            </a:r>
            <a:br>
              <a:rPr lang="ru-RU" dirty="0" smtClean="0"/>
            </a:br>
            <a:r>
              <a:rPr lang="ru-RU" dirty="0" smtClean="0"/>
              <a:t>643,5 + 418,6 =1062,1 кг яблок собрали всего</a:t>
            </a:r>
            <a:br>
              <a:rPr lang="ru-RU" dirty="0" smtClean="0"/>
            </a:br>
            <a:r>
              <a:rPr lang="ru-RU" dirty="0" smtClean="0"/>
              <a:t>ответ :1062,1 кг.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mJR6QQ5lfKHo9bNlXEE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5mZDPoOXG6YmWi3ptHoI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KjkVrEVRYlkuHW13qUqfp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AipYgodxs9vyHGUPLirB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hIBGmscWyaQZTHdb2xuU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DOcfZFApAO0T1Gnz2Lkv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HIMdBzgT6Fx54Mu7swm8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YZGxNsvJAEAj7tsM409GH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mVBA5UjN9sKFKMw4LNnn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vLF1EFslZTkCDLVcnBpMv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5mZDPoOXG6YmWi3ptHoI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HAQUwx1HKOnzhtM7kUESV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Rdc9BrNFK7ereJfxML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3Ch8isluxCvmRJCInWAU4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Pf2RN8TklENBU1iZrbcv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Sh4l9EwwHslYF7GQjBT6l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5mZDPoOXG6YmWi3ptHoI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dV0NmDBsSRLBKS2eYK4nF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PfYIfAYuOMz494C12bled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400</TotalTime>
  <Words>631</Words>
  <Application>Microsoft Office PowerPoint</Application>
  <PresentationFormat>Экран (4:3)</PresentationFormat>
  <Paragraphs>98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Необыкновенное путешествие с десятичными  дробями</vt:lpstr>
      <vt:lpstr>Слайд 2</vt:lpstr>
      <vt:lpstr>Цель урока :Обобщить знания об обыкновенных дробях, сложении и вычитании смешанных чисел; развивать правильную математическую  речь; воспитывать умение оценивать труд товарищей</vt:lpstr>
      <vt:lpstr>Слайд 4</vt:lpstr>
      <vt:lpstr>ГРАФИЧЕСКИЙ ДИКТАНТ</vt:lpstr>
      <vt:lpstr>Проверяем графический диктант</vt:lpstr>
      <vt:lpstr>Слайд 7</vt:lpstr>
      <vt:lpstr>Слайд 8</vt:lpstr>
      <vt:lpstr>214,5 ∙ 3 =643,5 кг.  Яблок собрала бригада до обеда 209,3 ∙ 2 = 418,6 кг. яблок собрала бригада после обеда 643,5 + 418,6 =1062,1 кг яблок собрали всего ответ :1062,1 кг.</vt:lpstr>
      <vt:lpstr>Слайд 10</vt:lpstr>
      <vt:lpstr>Слайд 11</vt:lpstr>
      <vt:lpstr>Слайд 12</vt:lpstr>
      <vt:lpstr>6у+3,7 = 38,5 6у = 38,5  -  3.7 6у  =34,8 у = 34,8 : 6 у=5,8</vt:lpstr>
      <vt:lpstr>Слайд 14</vt:lpstr>
      <vt:lpstr>Слайд 15</vt:lpstr>
      <vt:lpstr>      207- 17 = 190 га площадь второго поля   6706,8 :207 = 32,4 ц. пшеницы   Собрали с одного гектара первого поля  5434 : 190 =28,6 ц пшеницы собрали с одного гектара второго поля   Ответ :  32,4 ц;      28,6 ц.</vt:lpstr>
      <vt:lpstr>Слайд 17</vt:lpstr>
      <vt:lpstr>Помогите  справиться  с  заданием:   40-40,6 : 29∙24 </vt:lpstr>
      <vt:lpstr>40- 40,6 : 29 ∙24 = 6,4  1) 40,6 : 29 = 1,4 2) 1,4 ∙ 24 = 33,6 3) 40- 33,6 = 6,4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Сложение и вычитание  обыкновенных дробей</dc:title>
  <cp:lastModifiedBy>комп</cp:lastModifiedBy>
  <cp:revision>46</cp:revision>
  <dcterms:modified xsi:type="dcterms:W3CDTF">2015-05-12T16:26:08Z</dcterms:modified>
</cp:coreProperties>
</file>