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8" r:id="rId3"/>
    <p:sldId id="257" r:id="rId4"/>
    <p:sldId id="280" r:id="rId5"/>
    <p:sldId id="281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68" r:id="rId22"/>
    <p:sldId id="269" r:id="rId23"/>
    <p:sldId id="270" r:id="rId24"/>
    <p:sldId id="272" r:id="rId25"/>
    <p:sldId id="27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FE22"/>
    <a:srgbClr val="D6F519"/>
    <a:srgbClr val="40CCE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7" d="100"/>
          <a:sy n="77" d="100"/>
        </p:scale>
        <p:origin x="-117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93BC56-FED9-4119-AC91-2944F5369525}" type="doc">
      <dgm:prSet loTypeId="urn:microsoft.com/office/officeart/2005/8/layout/pyramid2" loCatId="pyramid" qsTypeId="urn:microsoft.com/office/officeart/2005/8/quickstyle/simple1" qsCatId="simple" csTypeId="urn:microsoft.com/office/officeart/2005/8/colors/colorful3" csCatId="colorful" phldr="1"/>
      <dgm:spPr/>
    </dgm:pt>
    <dgm:pt modelId="{4E417F94-BE14-4C2A-8FDF-1810F8651E7E}">
      <dgm:prSet phldrT="[Текст]" custT="1"/>
      <dgm:spPr>
        <a:ln w="127000">
          <a:solidFill>
            <a:srgbClr val="FF0000"/>
          </a:solidFill>
        </a:ln>
      </dgm:spPr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Сложные переживания и негативные реакции: неуверенность, пассивность, неадекватное поведение, агрессивность, астеническое состояние, характеризующееся значительным снижением заниматься, играть, нервным напряжением, повышенной утомляемостью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63453B25-EA30-441A-9F5F-2C7BC4D1BEF7}" type="parTrans" cxnId="{A3420169-9790-4A00-844C-8BB2CB267AF7}">
      <dgm:prSet/>
      <dgm:spPr/>
      <dgm:t>
        <a:bodyPr/>
        <a:lstStyle/>
        <a:p>
          <a:endParaRPr lang="ru-RU"/>
        </a:p>
      </dgm:t>
    </dgm:pt>
    <dgm:pt modelId="{CA943FBE-6B61-4852-B74B-C76D67F29304}" type="sibTrans" cxnId="{A3420169-9790-4A00-844C-8BB2CB267AF7}">
      <dgm:prSet/>
      <dgm:spPr/>
      <dgm:t>
        <a:bodyPr/>
        <a:lstStyle/>
        <a:p>
          <a:endParaRPr lang="ru-RU"/>
        </a:p>
      </dgm:t>
    </dgm:pt>
    <dgm:pt modelId="{E03F5973-1A20-46B7-99B0-F899B62B317A}">
      <dgm:prSet phldrT="[Текст]" custT="1"/>
      <dgm:spPr>
        <a:ln w="127000">
          <a:solidFill>
            <a:srgbClr val="FFFF00"/>
          </a:solidFill>
        </a:ln>
      </dgm:spPr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Вторичное  нарушение (сопровождается отклонениями в психическом, физическом развитии, в формировании пространственных представлений, координации движений, коммуникативной деятельности)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E0125341-4A80-4C58-9E3C-98529FB03E93}" type="sibTrans" cxnId="{D5276049-825D-46C3-94DA-4715DC8DBA38}">
      <dgm:prSet/>
      <dgm:spPr/>
      <dgm:t>
        <a:bodyPr/>
        <a:lstStyle/>
        <a:p>
          <a:endParaRPr lang="ru-RU"/>
        </a:p>
      </dgm:t>
    </dgm:pt>
    <dgm:pt modelId="{A89CBD26-0A51-45D8-A636-CC3F7D5C08C3}" type="parTrans" cxnId="{D5276049-825D-46C3-94DA-4715DC8DBA38}">
      <dgm:prSet/>
      <dgm:spPr/>
      <dgm:t>
        <a:bodyPr/>
        <a:lstStyle/>
        <a:p>
          <a:endParaRPr lang="ru-RU"/>
        </a:p>
      </dgm:t>
    </dgm:pt>
    <dgm:pt modelId="{34DB062A-17A1-4C5A-A722-B2A573EC2295}">
      <dgm:prSet phldrT="[Текст]" custT="1"/>
      <dgm:spPr>
        <a:ln w="127000">
          <a:solidFill>
            <a:srgbClr val="00B050"/>
          </a:solidFill>
        </a:ln>
      </dgm:spPr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Первичное нарушение (клинические формы нарушения зрения: врожденные или приобретенные вследствие заболевания или травмы)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D1FDB2C3-FEEF-436C-9122-20CE35BB8C0E}" type="sibTrans" cxnId="{F93C863A-8105-478B-A68E-AB396D20F410}">
      <dgm:prSet/>
      <dgm:spPr/>
      <dgm:t>
        <a:bodyPr/>
        <a:lstStyle/>
        <a:p>
          <a:endParaRPr lang="ru-RU"/>
        </a:p>
      </dgm:t>
    </dgm:pt>
    <dgm:pt modelId="{C1F9E2A9-5FE7-48BE-875B-95BF8DCE5529}" type="parTrans" cxnId="{F93C863A-8105-478B-A68E-AB396D20F410}">
      <dgm:prSet/>
      <dgm:spPr/>
      <dgm:t>
        <a:bodyPr/>
        <a:lstStyle/>
        <a:p>
          <a:endParaRPr lang="ru-RU"/>
        </a:p>
      </dgm:t>
    </dgm:pt>
    <dgm:pt modelId="{4F6404C0-8992-4508-A152-A4436CF6BD93}" type="pres">
      <dgm:prSet presAssocID="{9993BC56-FED9-4119-AC91-2944F5369525}" presName="compositeShape" presStyleCnt="0">
        <dgm:presLayoutVars>
          <dgm:dir/>
          <dgm:resizeHandles/>
        </dgm:presLayoutVars>
      </dgm:prSet>
      <dgm:spPr/>
    </dgm:pt>
    <dgm:pt modelId="{1F0215E1-2BAB-4E78-B5CC-FB2C6F5D7DF7}" type="pres">
      <dgm:prSet presAssocID="{9993BC56-FED9-4119-AC91-2944F5369525}" presName="pyramid" presStyleLbl="node1" presStyleIdx="0" presStyleCnt="1" custScaleX="107476"/>
      <dgm:spPr>
        <a:solidFill>
          <a:schemeClr val="accent6">
            <a:lumMod val="60000"/>
            <a:lumOff val="40000"/>
          </a:schemeClr>
        </a:solidFill>
      </dgm:spPr>
    </dgm:pt>
    <dgm:pt modelId="{BC638F26-024F-4BC2-8F03-046FB18A3F3B}" type="pres">
      <dgm:prSet presAssocID="{9993BC56-FED9-4119-AC91-2944F5369525}" presName="theList" presStyleCnt="0"/>
      <dgm:spPr/>
    </dgm:pt>
    <dgm:pt modelId="{31BAA9A8-4F81-4099-9A7A-AF17F6DD56C5}" type="pres">
      <dgm:prSet presAssocID="{34DB062A-17A1-4C5A-A722-B2A573EC2295}" presName="aNode" presStyleLbl="fgAcc1" presStyleIdx="0" presStyleCnt="3" custScaleX="137263" custLinFactY="-9364" custLinFactNeighborX="-657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0E0C51-8A20-41A3-A2BB-E73A23CDAFE3}" type="pres">
      <dgm:prSet presAssocID="{34DB062A-17A1-4C5A-A722-B2A573EC2295}" presName="aSpace" presStyleCnt="0"/>
      <dgm:spPr/>
    </dgm:pt>
    <dgm:pt modelId="{ACD53CF3-35BE-4E80-82F0-75118B0CDD01}" type="pres">
      <dgm:prSet presAssocID="{E03F5973-1A20-46B7-99B0-F899B62B317A}" presName="aNode" presStyleLbl="fgAcc1" presStyleIdx="1" presStyleCnt="3" custScaleX="137263" custLinFactNeighborX="-366" custLinFactNeighborY="476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0E9545-894D-459A-A5A5-3AB3836F7794}" type="pres">
      <dgm:prSet presAssocID="{E03F5973-1A20-46B7-99B0-F899B62B317A}" presName="aSpace" presStyleCnt="0"/>
      <dgm:spPr/>
    </dgm:pt>
    <dgm:pt modelId="{525E6756-A9B5-4FEE-BC2E-F2B2A4DA1688}" type="pres">
      <dgm:prSet presAssocID="{4E417F94-BE14-4C2A-8FDF-1810F8651E7E}" presName="aNode" presStyleLbl="fgAcc1" presStyleIdx="2" presStyleCnt="3" custScaleX="137263" custScaleY="112917" custLinFactY="21773" custLinFactNeighborX="-366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B480B0-B9D3-4262-82F4-023FEC94FB95}" type="pres">
      <dgm:prSet presAssocID="{4E417F94-BE14-4C2A-8FDF-1810F8651E7E}" presName="aSpace" presStyleCnt="0"/>
      <dgm:spPr/>
    </dgm:pt>
  </dgm:ptLst>
  <dgm:cxnLst>
    <dgm:cxn modelId="{D5276049-825D-46C3-94DA-4715DC8DBA38}" srcId="{9993BC56-FED9-4119-AC91-2944F5369525}" destId="{E03F5973-1A20-46B7-99B0-F899B62B317A}" srcOrd="1" destOrd="0" parTransId="{A89CBD26-0A51-45D8-A636-CC3F7D5C08C3}" sibTransId="{E0125341-4A80-4C58-9E3C-98529FB03E93}"/>
    <dgm:cxn modelId="{D24FF017-BCB0-4981-AFA5-E95FAF4BC358}" type="presOf" srcId="{9993BC56-FED9-4119-AC91-2944F5369525}" destId="{4F6404C0-8992-4508-A152-A4436CF6BD93}" srcOrd="0" destOrd="0" presId="urn:microsoft.com/office/officeart/2005/8/layout/pyramid2"/>
    <dgm:cxn modelId="{F93C863A-8105-478B-A68E-AB396D20F410}" srcId="{9993BC56-FED9-4119-AC91-2944F5369525}" destId="{34DB062A-17A1-4C5A-A722-B2A573EC2295}" srcOrd="0" destOrd="0" parTransId="{C1F9E2A9-5FE7-48BE-875B-95BF8DCE5529}" sibTransId="{D1FDB2C3-FEEF-436C-9122-20CE35BB8C0E}"/>
    <dgm:cxn modelId="{739320A5-C8D7-4F33-BEAE-0B62405E224B}" type="presOf" srcId="{E03F5973-1A20-46B7-99B0-F899B62B317A}" destId="{ACD53CF3-35BE-4E80-82F0-75118B0CDD01}" srcOrd="0" destOrd="0" presId="urn:microsoft.com/office/officeart/2005/8/layout/pyramid2"/>
    <dgm:cxn modelId="{8FC9DE93-B985-459A-8A2E-C7620F64A524}" type="presOf" srcId="{4E417F94-BE14-4C2A-8FDF-1810F8651E7E}" destId="{525E6756-A9B5-4FEE-BC2E-F2B2A4DA1688}" srcOrd="0" destOrd="0" presId="urn:microsoft.com/office/officeart/2005/8/layout/pyramid2"/>
    <dgm:cxn modelId="{A3420169-9790-4A00-844C-8BB2CB267AF7}" srcId="{9993BC56-FED9-4119-AC91-2944F5369525}" destId="{4E417F94-BE14-4C2A-8FDF-1810F8651E7E}" srcOrd="2" destOrd="0" parTransId="{63453B25-EA30-441A-9F5F-2C7BC4D1BEF7}" sibTransId="{CA943FBE-6B61-4852-B74B-C76D67F29304}"/>
    <dgm:cxn modelId="{6B9361EA-261C-443E-AE3E-144579AAE1B6}" type="presOf" srcId="{34DB062A-17A1-4C5A-A722-B2A573EC2295}" destId="{31BAA9A8-4F81-4099-9A7A-AF17F6DD56C5}" srcOrd="0" destOrd="0" presId="urn:microsoft.com/office/officeart/2005/8/layout/pyramid2"/>
    <dgm:cxn modelId="{2F6C1DCF-7803-45B8-8E46-3E5188B25ED0}" type="presParOf" srcId="{4F6404C0-8992-4508-A152-A4436CF6BD93}" destId="{1F0215E1-2BAB-4E78-B5CC-FB2C6F5D7DF7}" srcOrd="0" destOrd="0" presId="urn:microsoft.com/office/officeart/2005/8/layout/pyramid2"/>
    <dgm:cxn modelId="{947C1019-FCF5-4712-A431-8D87930EE36C}" type="presParOf" srcId="{4F6404C0-8992-4508-A152-A4436CF6BD93}" destId="{BC638F26-024F-4BC2-8F03-046FB18A3F3B}" srcOrd="1" destOrd="0" presId="urn:microsoft.com/office/officeart/2005/8/layout/pyramid2"/>
    <dgm:cxn modelId="{E4951A4E-5ABB-4BF4-85F5-9186EA496F9C}" type="presParOf" srcId="{BC638F26-024F-4BC2-8F03-046FB18A3F3B}" destId="{31BAA9A8-4F81-4099-9A7A-AF17F6DD56C5}" srcOrd="0" destOrd="0" presId="urn:microsoft.com/office/officeart/2005/8/layout/pyramid2"/>
    <dgm:cxn modelId="{50B49FEF-18C0-4D60-84C2-552E58EDD725}" type="presParOf" srcId="{BC638F26-024F-4BC2-8F03-046FB18A3F3B}" destId="{E30E0C51-8A20-41A3-A2BB-E73A23CDAFE3}" srcOrd="1" destOrd="0" presId="urn:microsoft.com/office/officeart/2005/8/layout/pyramid2"/>
    <dgm:cxn modelId="{ED5B4942-67D6-4C26-B97A-8B3C8C7DDB8A}" type="presParOf" srcId="{BC638F26-024F-4BC2-8F03-046FB18A3F3B}" destId="{ACD53CF3-35BE-4E80-82F0-75118B0CDD01}" srcOrd="2" destOrd="0" presId="urn:microsoft.com/office/officeart/2005/8/layout/pyramid2"/>
    <dgm:cxn modelId="{B4B7C87E-E9AD-471D-8728-31345525DA7D}" type="presParOf" srcId="{BC638F26-024F-4BC2-8F03-046FB18A3F3B}" destId="{8D0E9545-894D-459A-A5A5-3AB3836F7794}" srcOrd="3" destOrd="0" presId="urn:microsoft.com/office/officeart/2005/8/layout/pyramid2"/>
    <dgm:cxn modelId="{37D08EAB-0D84-40EC-B50B-B045CE45C59E}" type="presParOf" srcId="{BC638F26-024F-4BC2-8F03-046FB18A3F3B}" destId="{525E6756-A9B5-4FEE-BC2E-F2B2A4DA1688}" srcOrd="4" destOrd="0" presId="urn:microsoft.com/office/officeart/2005/8/layout/pyramid2"/>
    <dgm:cxn modelId="{25DB9BCF-168F-4E0B-9345-E565B655ED1D}" type="presParOf" srcId="{BC638F26-024F-4BC2-8F03-046FB18A3F3B}" destId="{50B480B0-B9D3-4262-82F4-023FEC94FB95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CBAC198-2DAA-4C6A-8A4A-F426FD07F382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D5BC707-7643-4A5D-92AE-43611A2C07E1}">
      <dgm:prSet phldrT="[Текст]" custT="1"/>
      <dgm:spPr>
        <a:solidFill>
          <a:srgbClr val="00B050"/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Здоровьесберегающие технологии</a:t>
          </a:r>
          <a:r>
            <a:rPr lang="ru-RU" sz="2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 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в дошкольном образовании</a:t>
          </a:r>
          <a:r>
            <a:rPr lang="ru-RU" sz="2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 </a:t>
          </a:r>
        </a:p>
        <a:p>
          <a:pPr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dirty="0">
            <a:solidFill>
              <a:schemeClr val="tx2"/>
            </a:solidFill>
            <a:latin typeface="Times New Roman" pitchFamily="18" charset="0"/>
            <a:cs typeface="Times New Roman" pitchFamily="18" charset="0"/>
          </a:endParaRPr>
        </a:p>
      </dgm:t>
    </dgm:pt>
    <dgm:pt modelId="{3CA29AD8-B060-4238-AD5F-63E49DB0E7B6}" type="parTrans" cxnId="{32FE678F-7E85-4987-B58A-9360584FE2D9}">
      <dgm:prSet/>
      <dgm:spPr/>
      <dgm:t>
        <a:bodyPr/>
        <a:lstStyle/>
        <a:p>
          <a:endParaRPr lang="ru-RU" sz="2400">
            <a:solidFill>
              <a:schemeClr val="tx2"/>
            </a:solidFill>
            <a:latin typeface="Times New Roman" pitchFamily="18" charset="0"/>
            <a:cs typeface="Times New Roman" pitchFamily="18" charset="0"/>
          </a:endParaRPr>
        </a:p>
      </dgm:t>
    </dgm:pt>
    <dgm:pt modelId="{CA7A9478-3FCF-4EA9-A994-16A20C1C9DCF}" type="sibTrans" cxnId="{32FE678F-7E85-4987-B58A-9360584FE2D9}">
      <dgm:prSet custT="1"/>
      <dgm:spPr>
        <a:solidFill>
          <a:schemeClr val="bg2">
            <a:lumMod val="10000"/>
            <a:lumOff val="90000"/>
          </a:schemeClr>
        </a:solidFill>
      </dgm:spPr>
      <dgm:t>
        <a:bodyPr/>
        <a:lstStyle/>
        <a:p>
          <a:endParaRPr lang="ru-RU" sz="2400">
            <a:solidFill>
              <a:schemeClr val="tx2"/>
            </a:solidFill>
            <a:latin typeface="Times New Roman" pitchFamily="18" charset="0"/>
            <a:cs typeface="Times New Roman" pitchFamily="18" charset="0"/>
          </a:endParaRPr>
        </a:p>
      </dgm:t>
    </dgm:pt>
    <dgm:pt modelId="{4919788A-544F-4FEF-858F-DB9A1E89E3A1}">
      <dgm:prSet custT="1"/>
      <dgm:spPr>
        <a:solidFill>
          <a:srgbClr val="00B050"/>
        </a:solidFill>
      </dgm:spPr>
      <dgm:t>
        <a:bodyPr/>
        <a:lstStyle/>
        <a:p>
          <a:r>
            <a:rPr lang="ru-RU" sz="2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Здоровьесберегающие технологий применительно</a:t>
          </a:r>
        </a:p>
        <a:p>
          <a:r>
            <a:rPr lang="ru-RU" sz="2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 к ребенку</a:t>
          </a:r>
          <a:endParaRPr lang="ru-RU" sz="2400" dirty="0">
            <a:solidFill>
              <a:schemeClr val="tx2"/>
            </a:solidFill>
            <a:latin typeface="Times New Roman" pitchFamily="18" charset="0"/>
            <a:cs typeface="Times New Roman" pitchFamily="18" charset="0"/>
          </a:endParaRPr>
        </a:p>
      </dgm:t>
    </dgm:pt>
    <dgm:pt modelId="{368BCBA5-8415-4995-8F69-B938CE567754}" type="parTrans" cxnId="{A456F7A2-8CA8-4AE7-92C5-4313B932A999}">
      <dgm:prSet/>
      <dgm:spPr/>
      <dgm:t>
        <a:bodyPr/>
        <a:lstStyle/>
        <a:p>
          <a:endParaRPr lang="ru-RU" sz="2400">
            <a:solidFill>
              <a:schemeClr val="tx2"/>
            </a:solidFill>
            <a:latin typeface="Times New Roman" pitchFamily="18" charset="0"/>
            <a:cs typeface="Times New Roman" pitchFamily="18" charset="0"/>
          </a:endParaRPr>
        </a:p>
      </dgm:t>
    </dgm:pt>
    <dgm:pt modelId="{CCC438C1-D62E-40E8-8E91-FAB3B1E6C763}" type="sibTrans" cxnId="{A456F7A2-8CA8-4AE7-92C5-4313B932A999}">
      <dgm:prSet custT="1"/>
      <dgm:spPr>
        <a:solidFill>
          <a:schemeClr val="bg2">
            <a:lumMod val="10000"/>
            <a:lumOff val="90000"/>
          </a:schemeClr>
        </a:solidFill>
      </dgm:spPr>
      <dgm:t>
        <a:bodyPr/>
        <a:lstStyle/>
        <a:p>
          <a:endParaRPr lang="ru-RU" sz="2400">
            <a:solidFill>
              <a:schemeClr val="tx2"/>
            </a:solidFill>
            <a:latin typeface="Times New Roman" pitchFamily="18" charset="0"/>
            <a:cs typeface="Times New Roman" pitchFamily="18" charset="0"/>
          </a:endParaRPr>
        </a:p>
      </dgm:t>
    </dgm:pt>
    <dgm:pt modelId="{F9451E17-3F37-4D2D-A390-5F0A95AAEC4F}">
      <dgm:prSet custT="1"/>
      <dgm:spPr>
        <a:solidFill>
          <a:srgbClr val="00B050"/>
        </a:solidFill>
      </dgm:spPr>
      <dgm:t>
        <a:bodyPr/>
        <a:lstStyle/>
        <a:p>
          <a:r>
            <a:rPr lang="ru-RU" sz="2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Здоровьесберегающие технологий </a:t>
          </a:r>
        </a:p>
        <a:p>
          <a:r>
            <a:rPr lang="ru-RU" sz="2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применительно </a:t>
          </a:r>
        </a:p>
        <a:p>
          <a:r>
            <a:rPr lang="ru-RU" sz="2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к взрослым</a:t>
          </a:r>
          <a:endParaRPr lang="ru-RU" sz="2400" dirty="0">
            <a:solidFill>
              <a:schemeClr val="tx2"/>
            </a:solidFill>
            <a:latin typeface="Times New Roman" pitchFamily="18" charset="0"/>
            <a:cs typeface="Times New Roman" pitchFamily="18" charset="0"/>
          </a:endParaRPr>
        </a:p>
      </dgm:t>
    </dgm:pt>
    <dgm:pt modelId="{B34F9BAB-5840-43D3-9667-8BCE2256DE7D}" type="parTrans" cxnId="{841B4139-248B-4A52-B2E3-6D2FCDDC60CB}">
      <dgm:prSet/>
      <dgm:spPr/>
      <dgm:t>
        <a:bodyPr/>
        <a:lstStyle/>
        <a:p>
          <a:endParaRPr lang="ru-RU" sz="2400">
            <a:solidFill>
              <a:schemeClr val="tx2"/>
            </a:solidFill>
            <a:latin typeface="Times New Roman" pitchFamily="18" charset="0"/>
            <a:cs typeface="Times New Roman" pitchFamily="18" charset="0"/>
          </a:endParaRPr>
        </a:p>
      </dgm:t>
    </dgm:pt>
    <dgm:pt modelId="{DCD5BF86-4E53-4984-81ED-76B69B25862C}" type="sibTrans" cxnId="{841B4139-248B-4A52-B2E3-6D2FCDDC60CB}">
      <dgm:prSet custT="1"/>
      <dgm:spPr>
        <a:solidFill>
          <a:schemeClr val="bg2">
            <a:lumMod val="10000"/>
            <a:lumOff val="90000"/>
          </a:schemeClr>
        </a:solidFill>
      </dgm:spPr>
      <dgm:t>
        <a:bodyPr/>
        <a:lstStyle/>
        <a:p>
          <a:endParaRPr lang="ru-RU" sz="2400">
            <a:solidFill>
              <a:schemeClr val="tx2"/>
            </a:solidFill>
            <a:latin typeface="Times New Roman" pitchFamily="18" charset="0"/>
            <a:cs typeface="Times New Roman" pitchFamily="18" charset="0"/>
          </a:endParaRPr>
        </a:p>
      </dgm:t>
    </dgm:pt>
    <dgm:pt modelId="{DF5E7896-4BC4-4DCE-A14D-7FB96055D9DD}" type="pres">
      <dgm:prSet presAssocID="{ECBAC198-2DAA-4C6A-8A4A-F426FD07F38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710F2B7-3DF8-40AD-867B-0D0952CCFF76}" type="pres">
      <dgm:prSet presAssocID="{0D5BC707-7643-4A5D-92AE-43611A2C07E1}" presName="node" presStyleLbl="node1" presStyleIdx="0" presStyleCnt="3" custScaleX="176728" custScaleY="1072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5EC80E-DF8A-4800-A9FC-68F4DC0F72A0}" type="pres">
      <dgm:prSet presAssocID="{CA7A9478-3FCF-4EA9-A994-16A20C1C9DCF}" presName="sibTrans" presStyleLbl="sibTrans2D1" presStyleIdx="0" presStyleCnt="3" custScaleX="196177" custLinFactX="100000" custLinFactNeighborX="107849" custLinFactNeighborY="-7302"/>
      <dgm:spPr/>
      <dgm:t>
        <a:bodyPr/>
        <a:lstStyle/>
        <a:p>
          <a:endParaRPr lang="ru-RU"/>
        </a:p>
      </dgm:t>
    </dgm:pt>
    <dgm:pt modelId="{C4A0C2C1-C370-4EFB-BD73-D21C0B83E226}" type="pres">
      <dgm:prSet presAssocID="{CA7A9478-3FCF-4EA9-A994-16A20C1C9DCF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7E21FC44-1BD5-4DAE-908E-1428D620A38B}" type="pres">
      <dgm:prSet presAssocID="{F9451E17-3F37-4D2D-A390-5F0A95AAEC4F}" presName="node" presStyleLbl="node1" presStyleIdx="1" presStyleCnt="3" custScaleX="141477" custScaleY="161115" custRadScaleRad="118921" custRadScaleInc="-92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27EEC2-DCD7-41B0-8132-040DFAE0D529}" type="pres">
      <dgm:prSet presAssocID="{DCD5BF86-4E53-4984-81ED-76B69B25862C}" presName="sibTrans" presStyleLbl="sibTrans2D1" presStyleIdx="1" presStyleCnt="3" custScaleX="115511" custLinFactNeighborX="301" custLinFactNeighborY="-42414"/>
      <dgm:spPr/>
      <dgm:t>
        <a:bodyPr/>
        <a:lstStyle/>
        <a:p>
          <a:endParaRPr lang="ru-RU"/>
        </a:p>
      </dgm:t>
    </dgm:pt>
    <dgm:pt modelId="{18D053B1-304E-43C9-8EAA-8EB7384E8E18}" type="pres">
      <dgm:prSet presAssocID="{DCD5BF86-4E53-4984-81ED-76B69B25862C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39CAC321-1728-46AB-A67D-9BC6A0906A02}" type="pres">
      <dgm:prSet presAssocID="{4919788A-544F-4FEF-858F-DB9A1E89E3A1}" presName="node" presStyleLbl="node1" presStyleIdx="2" presStyleCnt="3" custScaleX="136286" custScaleY="164995" custRadScaleRad="114079" custRadScaleInc="62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590FEB-832F-487B-8B45-19F00A258B3E}" type="pres">
      <dgm:prSet presAssocID="{CCC438C1-D62E-40E8-8E91-FAB3B1E6C763}" presName="sibTrans" presStyleLbl="sibTrans2D1" presStyleIdx="2" presStyleCnt="3" custScaleX="198025" custLinFactX="-100000" custLinFactNeighborX="-101758" custLinFactNeighborY="-5254"/>
      <dgm:spPr/>
      <dgm:t>
        <a:bodyPr/>
        <a:lstStyle/>
        <a:p>
          <a:endParaRPr lang="ru-RU"/>
        </a:p>
      </dgm:t>
    </dgm:pt>
    <dgm:pt modelId="{C67DA002-2C02-4FAF-9899-F2AB42D1ED15}" type="pres">
      <dgm:prSet presAssocID="{CCC438C1-D62E-40E8-8E91-FAB3B1E6C763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27264D7B-5C04-4EDC-9839-F6D5B360C252}" type="presOf" srcId="{ECBAC198-2DAA-4C6A-8A4A-F426FD07F382}" destId="{DF5E7896-4BC4-4DCE-A14D-7FB96055D9DD}" srcOrd="0" destOrd="0" presId="urn:microsoft.com/office/officeart/2005/8/layout/cycle7"/>
    <dgm:cxn modelId="{29224798-7A8B-4181-941B-F72B1305B2DA}" type="presOf" srcId="{0D5BC707-7643-4A5D-92AE-43611A2C07E1}" destId="{F710F2B7-3DF8-40AD-867B-0D0952CCFF76}" srcOrd="0" destOrd="0" presId="urn:microsoft.com/office/officeart/2005/8/layout/cycle7"/>
    <dgm:cxn modelId="{A615686C-BFA6-4E19-81C0-1BC8639A4E5C}" type="presOf" srcId="{CCC438C1-D62E-40E8-8E91-FAB3B1E6C763}" destId="{5C590FEB-832F-487B-8B45-19F00A258B3E}" srcOrd="0" destOrd="0" presId="urn:microsoft.com/office/officeart/2005/8/layout/cycle7"/>
    <dgm:cxn modelId="{A456F7A2-8CA8-4AE7-92C5-4313B932A999}" srcId="{ECBAC198-2DAA-4C6A-8A4A-F426FD07F382}" destId="{4919788A-544F-4FEF-858F-DB9A1E89E3A1}" srcOrd="2" destOrd="0" parTransId="{368BCBA5-8415-4995-8F69-B938CE567754}" sibTransId="{CCC438C1-D62E-40E8-8E91-FAB3B1E6C763}"/>
    <dgm:cxn modelId="{841B4139-248B-4A52-B2E3-6D2FCDDC60CB}" srcId="{ECBAC198-2DAA-4C6A-8A4A-F426FD07F382}" destId="{F9451E17-3F37-4D2D-A390-5F0A95AAEC4F}" srcOrd="1" destOrd="0" parTransId="{B34F9BAB-5840-43D3-9667-8BCE2256DE7D}" sibTransId="{DCD5BF86-4E53-4984-81ED-76B69B25862C}"/>
    <dgm:cxn modelId="{9B83C4E2-D0BD-44D1-9399-06AEC6DCE65F}" type="presOf" srcId="{CA7A9478-3FCF-4EA9-A994-16A20C1C9DCF}" destId="{C4A0C2C1-C370-4EFB-BD73-D21C0B83E226}" srcOrd="1" destOrd="0" presId="urn:microsoft.com/office/officeart/2005/8/layout/cycle7"/>
    <dgm:cxn modelId="{45725FB0-E957-45E8-A66B-FFC0EA25AFF8}" type="presOf" srcId="{DCD5BF86-4E53-4984-81ED-76B69B25862C}" destId="{F727EEC2-DCD7-41B0-8132-040DFAE0D529}" srcOrd="0" destOrd="0" presId="urn:microsoft.com/office/officeart/2005/8/layout/cycle7"/>
    <dgm:cxn modelId="{03864AA3-F22B-48BD-90D9-1B95D09D3C17}" type="presOf" srcId="{4919788A-544F-4FEF-858F-DB9A1E89E3A1}" destId="{39CAC321-1728-46AB-A67D-9BC6A0906A02}" srcOrd="0" destOrd="0" presId="urn:microsoft.com/office/officeart/2005/8/layout/cycle7"/>
    <dgm:cxn modelId="{32FE678F-7E85-4987-B58A-9360584FE2D9}" srcId="{ECBAC198-2DAA-4C6A-8A4A-F426FD07F382}" destId="{0D5BC707-7643-4A5D-92AE-43611A2C07E1}" srcOrd="0" destOrd="0" parTransId="{3CA29AD8-B060-4238-AD5F-63E49DB0E7B6}" sibTransId="{CA7A9478-3FCF-4EA9-A994-16A20C1C9DCF}"/>
    <dgm:cxn modelId="{1F990E11-9AF8-416E-81D7-A982379D643E}" type="presOf" srcId="{CCC438C1-D62E-40E8-8E91-FAB3B1E6C763}" destId="{C67DA002-2C02-4FAF-9899-F2AB42D1ED15}" srcOrd="1" destOrd="0" presId="urn:microsoft.com/office/officeart/2005/8/layout/cycle7"/>
    <dgm:cxn modelId="{64F75652-577F-47AD-9EA4-613F3270FF28}" type="presOf" srcId="{DCD5BF86-4E53-4984-81ED-76B69B25862C}" destId="{18D053B1-304E-43C9-8EAA-8EB7384E8E18}" srcOrd="1" destOrd="0" presId="urn:microsoft.com/office/officeart/2005/8/layout/cycle7"/>
    <dgm:cxn modelId="{19BA4B44-83D9-40FB-B1B5-ED8BB2B2852D}" type="presOf" srcId="{CA7A9478-3FCF-4EA9-A994-16A20C1C9DCF}" destId="{B25EC80E-DF8A-4800-A9FC-68F4DC0F72A0}" srcOrd="0" destOrd="0" presId="urn:microsoft.com/office/officeart/2005/8/layout/cycle7"/>
    <dgm:cxn modelId="{A759694E-AB72-4774-B2F3-9E35A77CFE1F}" type="presOf" srcId="{F9451E17-3F37-4D2D-A390-5F0A95AAEC4F}" destId="{7E21FC44-1BD5-4DAE-908E-1428D620A38B}" srcOrd="0" destOrd="0" presId="urn:microsoft.com/office/officeart/2005/8/layout/cycle7"/>
    <dgm:cxn modelId="{290D728D-BAA1-45D5-B6E6-543F8D77CAB4}" type="presParOf" srcId="{DF5E7896-4BC4-4DCE-A14D-7FB96055D9DD}" destId="{F710F2B7-3DF8-40AD-867B-0D0952CCFF76}" srcOrd="0" destOrd="0" presId="urn:microsoft.com/office/officeart/2005/8/layout/cycle7"/>
    <dgm:cxn modelId="{5857DDB0-821C-4FB3-B5B8-FE278167A83F}" type="presParOf" srcId="{DF5E7896-4BC4-4DCE-A14D-7FB96055D9DD}" destId="{B25EC80E-DF8A-4800-A9FC-68F4DC0F72A0}" srcOrd="1" destOrd="0" presId="urn:microsoft.com/office/officeart/2005/8/layout/cycle7"/>
    <dgm:cxn modelId="{9DF6925F-1D01-462D-9BA9-D1E43EDB1F53}" type="presParOf" srcId="{B25EC80E-DF8A-4800-A9FC-68F4DC0F72A0}" destId="{C4A0C2C1-C370-4EFB-BD73-D21C0B83E226}" srcOrd="0" destOrd="0" presId="urn:microsoft.com/office/officeart/2005/8/layout/cycle7"/>
    <dgm:cxn modelId="{879B18DC-977C-4602-B3DF-64421DFC4EDA}" type="presParOf" srcId="{DF5E7896-4BC4-4DCE-A14D-7FB96055D9DD}" destId="{7E21FC44-1BD5-4DAE-908E-1428D620A38B}" srcOrd="2" destOrd="0" presId="urn:microsoft.com/office/officeart/2005/8/layout/cycle7"/>
    <dgm:cxn modelId="{E660394C-CF5E-4B2D-B52D-BDC00B60691A}" type="presParOf" srcId="{DF5E7896-4BC4-4DCE-A14D-7FB96055D9DD}" destId="{F727EEC2-DCD7-41B0-8132-040DFAE0D529}" srcOrd="3" destOrd="0" presId="urn:microsoft.com/office/officeart/2005/8/layout/cycle7"/>
    <dgm:cxn modelId="{C42A50EC-07A0-43B4-8F5F-41E402BF15E6}" type="presParOf" srcId="{F727EEC2-DCD7-41B0-8132-040DFAE0D529}" destId="{18D053B1-304E-43C9-8EAA-8EB7384E8E18}" srcOrd="0" destOrd="0" presId="urn:microsoft.com/office/officeart/2005/8/layout/cycle7"/>
    <dgm:cxn modelId="{CB6F3688-E760-4A79-AADE-7AF147BBF509}" type="presParOf" srcId="{DF5E7896-4BC4-4DCE-A14D-7FB96055D9DD}" destId="{39CAC321-1728-46AB-A67D-9BC6A0906A02}" srcOrd="4" destOrd="0" presId="urn:microsoft.com/office/officeart/2005/8/layout/cycle7"/>
    <dgm:cxn modelId="{15456B1B-3871-4D9B-9874-A17FE6A10AF8}" type="presParOf" srcId="{DF5E7896-4BC4-4DCE-A14D-7FB96055D9DD}" destId="{5C590FEB-832F-487B-8B45-19F00A258B3E}" srcOrd="5" destOrd="0" presId="urn:microsoft.com/office/officeart/2005/8/layout/cycle7"/>
    <dgm:cxn modelId="{6C7EF7C1-591E-4BEC-8BB1-2CFDFCD662F4}" type="presParOf" srcId="{5C590FEB-832F-487B-8B45-19F00A258B3E}" destId="{C67DA002-2C02-4FAF-9899-F2AB42D1ED15}" srcOrd="0" destOrd="0" presId="urn:microsoft.com/office/officeart/2005/8/layout/cycle7"/>
  </dgm:cxnLst>
  <dgm:bg/>
  <dgm:whole/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F0215E1-2BAB-4E78-B5CC-FB2C6F5D7DF7}">
      <dsp:nvSpPr>
        <dsp:cNvPr id="0" name=""/>
        <dsp:cNvSpPr/>
      </dsp:nvSpPr>
      <dsp:spPr>
        <a:xfrm>
          <a:off x="198056" y="0"/>
          <a:ext cx="6833304" cy="6357981"/>
        </a:xfrm>
        <a:prstGeom prst="triangle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BAA9A8-4F81-4099-9A7A-AF17F6DD56C5}">
      <dsp:nvSpPr>
        <dsp:cNvPr id="0" name=""/>
        <dsp:cNvSpPr/>
      </dsp:nvSpPr>
      <dsp:spPr>
        <a:xfrm>
          <a:off x="2817575" y="320622"/>
          <a:ext cx="5672651" cy="145041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0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Первичное нарушение (клинические формы нарушения зрения: врожденные или приобретенные вследствие заболевания или травмы)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817575" y="320622"/>
        <a:ext cx="5672651" cy="1450414"/>
      </dsp:txXfrm>
    </dsp:sp>
    <dsp:sp modelId="{ACD53CF3-35BE-4E80-82F0-75118B0CDD01}">
      <dsp:nvSpPr>
        <dsp:cNvPr id="0" name=""/>
        <dsp:cNvSpPr/>
      </dsp:nvSpPr>
      <dsp:spPr>
        <a:xfrm>
          <a:off x="2829601" y="2355891"/>
          <a:ext cx="5672651" cy="145041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Вторичное  нарушение (сопровождается отклонениями в психическом, физическом развитии, в формировании пространственных представлений, координации движений, коммуникативной деятельности)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829601" y="2355891"/>
        <a:ext cx="5672651" cy="1450414"/>
      </dsp:txXfrm>
    </dsp:sp>
    <dsp:sp modelId="{525E6756-A9B5-4FEE-BC2E-F2B2A4DA1688}">
      <dsp:nvSpPr>
        <dsp:cNvPr id="0" name=""/>
        <dsp:cNvSpPr/>
      </dsp:nvSpPr>
      <dsp:spPr>
        <a:xfrm>
          <a:off x="2829601" y="4398274"/>
          <a:ext cx="5672651" cy="163776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Сложные переживания и негативные реакции: неуверенность, пассивность, неадекватное поведение, агрессивность, астеническое состояние, характеризующееся значительным снижением заниматься, играть, нервным напряжением, повышенной утомляемостью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829601" y="4398274"/>
        <a:ext cx="5672651" cy="16377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E0D7AC-5EA5-469A-9C11-26C2A18E6AC4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6787ED-EA42-4B76-84A8-0299DEB8030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6787ED-EA42-4B76-84A8-0299DEB80308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8"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8"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8"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8"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8"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8"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8"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8"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8"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8"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8"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 spokes="8"/>
    <p:sndAc>
      <p:stSnd>
        <p:snd r:embed="rId13" name="chimes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1.xml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596" y="500042"/>
            <a:ext cx="8429652" cy="156966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Calibri" pitchFamily="34" charset="0"/>
                <a:cs typeface="Times New Roman" pitchFamily="18" charset="0"/>
              </a:rPr>
              <a:t>ИСПОЛЬЗОВАНИЕ ЗДОРОВЬЕСБЕРЕГАЮЩИХ ОБРАЗОВАТЕЛЬНЫХ ТЕХНОЛОГИЙ В ДОУ С ДЕТЬМИ С НАРУШЕНИЕМ ЗРЕНИЯ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Schoolbook" pitchFamily="18" charset="0"/>
              <a:cs typeface="Arial" pitchFamily="34" charset="0"/>
            </a:endParaRPr>
          </a:p>
        </p:txBody>
      </p:sp>
      <p:pic>
        <p:nvPicPr>
          <p:cNvPr id="1026" name="Picture 2" descr="C:\Users\Инна\Documents\фото к презентациям\фото01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2714620"/>
            <a:ext cx="3905276" cy="2928958"/>
          </a:xfrm>
          <a:prstGeom prst="rect">
            <a:avLst/>
          </a:prstGeom>
          <a:noFill/>
          <a:ln w="88900" cmpd="sng">
            <a:solidFill>
              <a:srgbClr val="FFFF00"/>
            </a:solidFill>
          </a:ln>
        </p:spPr>
      </p:pic>
      <p:pic>
        <p:nvPicPr>
          <p:cNvPr id="15364" name="Picture 4" descr="&quot;&amp;Vcy;&amp;iecy;&amp;kcy;&amp;tcy;&amp;ocy;&amp;rcy;&amp;ncy;&amp;ycy;&amp;iecy; &amp;ucy;&amp;kcy;&amp;rcy;&amp;acy;&amp;shcy;&amp;iecy;&amp;ncy;&amp;icy;&amp;yacy;&quot; &amp;TScy;&amp;vcy;&amp;iecy;&amp;tcy;&amp;ycy;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484702" flipH="1">
            <a:off x="-927670" y="2793834"/>
            <a:ext cx="5041174" cy="298867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857884" y="3143248"/>
            <a:ext cx="2786082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7BFE22"/>
                </a:solidFill>
                <a:latin typeface="Times New Roman" pitchFamily="18" charset="0"/>
                <a:cs typeface="Times New Roman" pitchFamily="18" charset="0"/>
              </a:rPr>
              <a:t>Подготовила: 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Малышева Инна Владимировна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(воспитатель группы  компенсирующей направленности для детей с нарушением зрения, МБДОУ № 105)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14744" y="6000768"/>
            <a:ext cx="12614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г. Ангарск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2018г.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9" descr="http://yalutorovsk-school4.edusite.ru/images/solnce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0" y="0"/>
            <a:ext cx="1566461" cy="1535003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57158" y="4167945"/>
            <a:ext cx="835824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400" b="1" i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b="1" i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расходящимся косоглазием (в основном близорукие)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работают на горизонтальной плоскости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4" name="Picture 2" descr="C:\Users\Инна\Documents\фото к презентациям\фото02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1928802"/>
            <a:ext cx="4429156" cy="3321868"/>
          </a:xfrm>
          <a:prstGeom prst="rect">
            <a:avLst/>
          </a:prstGeom>
          <a:noFill/>
          <a:ln w="47625">
            <a:solidFill>
              <a:srgbClr val="FFFF00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357158" y="500042"/>
            <a:ext cx="8286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Дети со сходящимся косоглазием ( в основном дальнозоркие) </a:t>
            </a:r>
            <a:r>
              <a:rPr lang="ru-RU" sz="24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должны рассматривать картинки на подставках.</a:t>
            </a:r>
            <a:endParaRPr lang="ru-RU" sz="2400" dirty="0"/>
          </a:p>
        </p:txBody>
      </p:sp>
      <p:pic>
        <p:nvPicPr>
          <p:cNvPr id="6" name="Picture 3" descr="http://cdn2.imgbb.ru/user/142/1426937/201409/b96e945d20e8bc7be7da4376641cec7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572132" y="1428736"/>
            <a:ext cx="1785950" cy="138181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85720" y="928670"/>
            <a:ext cx="835824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Pct val="150000"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косоглазием и амблиопией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среднем ряду на первых столах (чем ниже острота зрения тем ближе к доске);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Pct val="150000"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 сходящимся косоглазием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подальше от доски;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Pct val="150000"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расходящимся косоглазием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можно ближе к доске.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85852" y="0"/>
            <a:ext cx="65008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Рассаживать детей следует: </a:t>
            </a:r>
            <a:endParaRPr lang="ru-RU" sz="32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78" name="Picture 2" descr="C:\Users\Инна\Documents\изображения\фото02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3357562"/>
            <a:ext cx="4381530" cy="3286148"/>
          </a:xfrm>
          <a:prstGeom prst="rect">
            <a:avLst/>
          </a:prstGeom>
          <a:noFill/>
          <a:ln w="47625">
            <a:solidFill>
              <a:srgbClr val="FFFF00"/>
            </a:solidFill>
          </a:ln>
        </p:spPr>
      </p:pic>
      <p:pic>
        <p:nvPicPr>
          <p:cNvPr id="5" name="Picture 9" descr="http://yalutorovsk-school4.edusite.ru/images/solnce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3143248"/>
            <a:ext cx="1576779" cy="1535003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85720" y="1386946"/>
            <a:ext cx="571504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Pct val="150000"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Контроль за обязательным ношением очков (по показаниям),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окклюдоров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(заклеек);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Pct val="150000"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 показе учет окклюзии:   ребенок с окклюзией должен находиться у доски со стороны открытого глаза, при этом педагог должен  стоять справа, обязательно лицом к детям;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357166"/>
            <a:ext cx="77867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Требования к </a:t>
            </a:r>
            <a:r>
              <a:rPr lang="ru-RU" sz="2800" b="1" u="sng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индивидуальному обучению</a:t>
            </a: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занятиях являются:</a:t>
            </a:r>
            <a:endParaRPr lang="ru-RU" sz="2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3" name="Picture 3" descr="C:\Users\Инна\Documents\фото к презентациям\фото02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1571612"/>
            <a:ext cx="3238521" cy="2428892"/>
          </a:xfrm>
          <a:prstGeom prst="rect">
            <a:avLst/>
          </a:prstGeom>
          <a:noFill/>
          <a:ln w="47625">
            <a:solidFill>
              <a:srgbClr val="FFFF00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214282" y="4643446"/>
            <a:ext cx="87154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Pct val="150000"/>
              <a:buFontTx/>
              <a:buChar char="•"/>
            </a:pP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Непрерывность  зрительной нагрузки не должна превышать 10 минут;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Pct val="150000"/>
              <a:buFontTx/>
              <a:buChar char="•"/>
            </a:pP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задавать вопросы ребенку, неубедившись в том, что ребенок видит то, о чем его спрашивают.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1" descr="http://www.playcast.ru/uploads/2014/01/08/708741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9520" y="1142984"/>
            <a:ext cx="1533690" cy="121444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IC_228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500430" y="5072074"/>
            <a:ext cx="2143140" cy="1600127"/>
          </a:xfrm>
          <a:prstGeom prst="rect">
            <a:avLst/>
          </a:prstGeom>
          <a:ln w="47625" cmpd="sng">
            <a:solidFill>
              <a:srgbClr val="FFFF00"/>
            </a:solidFill>
          </a:ln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500034" y="1214422"/>
            <a:ext cx="828680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Pct val="150000"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Организовывать смену деятельности (учитывая быструю утомляемость детей): физкультминутки, упражнения для глаз.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214290"/>
            <a:ext cx="78581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Требования к </a:t>
            </a:r>
            <a:r>
              <a:rPr lang="ru-RU" sz="2800" b="1" u="sng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подгрупповому обучению</a:t>
            </a: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занятиях являются:</a:t>
            </a:r>
            <a:endParaRPr lang="ru-RU" sz="2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G:\Гимнастика для глаз\plakat-dlya-oformleniya-ugolka-v-detskom-sadu-i-shkole-2\а4\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714620"/>
            <a:ext cx="2583646" cy="3654107"/>
          </a:xfrm>
          <a:prstGeom prst="rect">
            <a:avLst/>
          </a:prstGeom>
          <a:noFill/>
          <a:ln w="47625" cmpd="sng">
            <a:solidFill>
              <a:srgbClr val="FFFF00"/>
            </a:solidFill>
          </a:ln>
        </p:spPr>
      </p:pic>
      <p:pic>
        <p:nvPicPr>
          <p:cNvPr id="5" name="Picture 7" descr="PIC_232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3071802" y="2643182"/>
            <a:ext cx="3000396" cy="2249996"/>
          </a:xfrm>
          <a:prstGeom prst="rect">
            <a:avLst/>
          </a:prstGeom>
          <a:ln w="47625" cmpd="sng">
            <a:solidFill>
              <a:srgbClr val="FFFF00"/>
            </a:solidFill>
          </a:ln>
        </p:spPr>
      </p:pic>
      <p:pic>
        <p:nvPicPr>
          <p:cNvPr id="26627" name="Picture 3" descr="G:\Гимнастика для глаз\plakat-dlya-oformleniya-ugolka-v-detskom-sadu-i-shkole-2\а4\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86512" y="2714620"/>
            <a:ext cx="2571768" cy="3637307"/>
          </a:xfrm>
          <a:prstGeom prst="rect">
            <a:avLst/>
          </a:prstGeom>
          <a:noFill/>
          <a:ln w="47625" cmpd="sng">
            <a:solidFill>
              <a:srgbClr val="FFFF00"/>
            </a:solidFill>
          </a:ln>
        </p:spPr>
      </p:pic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714348" y="571480"/>
            <a:ext cx="7772400" cy="1470025"/>
          </a:xfrm>
          <a:prstGeom prst="rect">
            <a:avLst/>
          </a:prstGeom>
          <a:effectLst>
            <a:outerShdw dist="117088" dir="18636078" algn="ctr" rotWithShape="0">
              <a:srgbClr val="001010">
                <a:alpha val="50000"/>
              </a:srgbClr>
            </a:outerShdw>
          </a:effectLst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Гимнастика для укрепления глазных мышц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71670" y="2714620"/>
            <a:ext cx="49389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2">
                    <a:lumMod val="10000"/>
                    <a:lumOff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(по методике Аветисова Э.С.)</a:t>
            </a:r>
            <a:endParaRPr lang="ru-RU" sz="2800" b="1" dirty="0">
              <a:solidFill>
                <a:schemeClr val="bg2">
                  <a:lumMod val="10000"/>
                  <a:lumOff val="9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28596" y="4143380"/>
            <a:ext cx="607223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bg2">
                  <a:lumMod val="10000"/>
                  <a:lumOff val="90000"/>
                </a:schemeClr>
              </a:buClr>
              <a:buSzPct val="150000"/>
              <a:buFont typeface="Arial" pitchFamily="34" charset="0"/>
              <a:buChar char="•"/>
              <a:tabLst/>
            </a:pPr>
            <a:r>
              <a:rPr kumimoji="0" lang="ru-RU" sz="2200" b="1" i="0" u="none" strike="noStrike" cap="none" normalizeH="0" dirty="0" smtClean="0">
                <a:ln>
                  <a:noFill/>
                </a:ln>
                <a:solidFill>
                  <a:schemeClr val="tx2">
                    <a:lumMod val="90000"/>
                  </a:schemeClr>
                </a:solidFill>
                <a:effectLst>
                  <a:outerShdw blurRad="50800" dist="889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позволяет дать необходимый отдых глазам, повышает работоспособность зрения, </a:t>
            </a:r>
            <a:r>
              <a:rPr kumimoji="0" lang="ru-RU" sz="2200" b="1" i="0" u="none" strike="noStrike" cap="none" normalizeH="0" dirty="0" smtClean="0">
                <a:ln>
                  <a:noFill/>
                </a:ln>
                <a:effectLst>
                  <a:outerShdw blurRad="50800" dist="889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улучшает</a:t>
            </a:r>
            <a:r>
              <a:rPr kumimoji="0" lang="ru-RU" sz="2200" b="1" i="0" u="none" strike="noStrike" cap="none" normalizeH="0" dirty="0" smtClean="0">
                <a:ln>
                  <a:noFill/>
                </a:ln>
                <a:solidFill>
                  <a:schemeClr val="tx2">
                    <a:lumMod val="90000"/>
                  </a:schemeClr>
                </a:solidFill>
                <a:effectLst>
                  <a:outerShdw blurRad="50800" dist="889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кровообращение, предупреждает развитие некоторых заболеваний глаз, является профилактикой близорукости и дальнозоркости.</a:t>
            </a:r>
            <a:endParaRPr kumimoji="0" lang="ru-RU" sz="2200" b="1" i="0" u="none" strike="noStrike" cap="none" normalizeH="0" dirty="0" smtClean="0">
              <a:ln>
                <a:noFill/>
              </a:ln>
              <a:solidFill>
                <a:schemeClr val="tx2">
                  <a:lumMod val="90000"/>
                </a:schemeClr>
              </a:solidFill>
              <a:effectLst>
                <a:outerShdw blurRad="50800" dist="88900" dir="18900000" algn="bl" rotWithShape="0">
                  <a:prstClr val="black">
                    <a:alpha val="40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1" descr="http://www.playcast.ru/uploads/2014/01/08/708741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3929066"/>
            <a:ext cx="2730569" cy="2162189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  <p:sndAc>
      <p:stSnd>
        <p:snd r:embed="rId2" name="chimes.wav"/>
      </p:stSnd>
    </p:sndAc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4"/>
          <p:cNvSpPr>
            <a:spLocks noChangeShapeType="1"/>
          </p:cNvSpPr>
          <p:nvPr/>
        </p:nvSpPr>
        <p:spPr bwMode="auto">
          <a:xfrm>
            <a:off x="4427538" y="260350"/>
            <a:ext cx="0" cy="6264275"/>
          </a:xfrm>
          <a:prstGeom prst="line">
            <a:avLst/>
          </a:prstGeom>
          <a:noFill/>
          <a:ln w="1016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AutoShape 5"/>
          <p:cNvSpPr>
            <a:spLocks noChangeArrowheads="1"/>
          </p:cNvSpPr>
          <p:nvPr/>
        </p:nvSpPr>
        <p:spPr bwMode="auto">
          <a:xfrm>
            <a:off x="3995738" y="0"/>
            <a:ext cx="863600" cy="836613"/>
          </a:xfrm>
          <a:custGeom>
            <a:avLst/>
            <a:gdLst>
              <a:gd name="T0" fmla="*/ 17264004 w 21600"/>
              <a:gd name="T1" fmla="*/ 0 h 21600"/>
              <a:gd name="T2" fmla="*/ 5056098 w 21600"/>
              <a:gd name="T3" fmla="*/ 4745068 h 21600"/>
              <a:gd name="T4" fmla="*/ 0 w 21600"/>
              <a:gd name="T5" fmla="*/ 16201902 h 21600"/>
              <a:gd name="T6" fmla="*/ 5056098 w 21600"/>
              <a:gd name="T7" fmla="*/ 27658697 h 21600"/>
              <a:gd name="T8" fmla="*/ 17264004 w 21600"/>
              <a:gd name="T9" fmla="*/ 32403764 h 21600"/>
              <a:gd name="T10" fmla="*/ 29471909 w 21600"/>
              <a:gd name="T11" fmla="*/ 27658697 h 21600"/>
              <a:gd name="T12" fmla="*/ 34528007 w 21600"/>
              <a:gd name="T13" fmla="*/ 16201902 h 21600"/>
              <a:gd name="T14" fmla="*/ 29471909 w 21600"/>
              <a:gd name="T15" fmla="*/ 4745068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7.51445E-7 L -1.38889E-6 0.87907 " pathEditMode="relative" rAng="0" ptsTypes="AA">
                                      <p:cBhvr>
                                        <p:cTn id="11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7.51445E-7 L -1.38889E-6 0.87907 " pathEditMode="relative" rAng="0" ptsTypes="AA">
                                      <p:cBhvr>
                                        <p:cTn id="14" dur="3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0"/>
                            </p:stCondLst>
                            <p:childTnLst>
                              <p:par>
                                <p:cTn id="16" presetID="42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7.51445E-7 L -1.38889E-6 0.87907 " pathEditMode="relative" rAng="0" ptsTypes="AA"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3" grpId="3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428596" y="3143248"/>
            <a:ext cx="8064500" cy="0"/>
          </a:xfrm>
          <a:prstGeom prst="line">
            <a:avLst/>
          </a:prstGeom>
          <a:noFill/>
          <a:ln w="101600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Oval 3"/>
          <p:cNvSpPr>
            <a:spLocks noChangeArrowheads="1"/>
          </p:cNvSpPr>
          <p:nvPr/>
        </p:nvSpPr>
        <p:spPr bwMode="auto">
          <a:xfrm>
            <a:off x="250825" y="2781300"/>
            <a:ext cx="720725" cy="719138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04046E-6 L 0.85052 0.00023 " pathEditMode="relative" rAng="0" ptsTypes="AA">
                                      <p:cBhvr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63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04046E-6 L 0.85052 0.00023 " pathEditMode="relative" rAng="0" ptsTypes="AA">
                                      <p:cBhvr>
                                        <p:cTn id="13" dur="3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0"/>
                            </p:stCondLst>
                            <p:childTnLst>
                              <p:par>
                                <p:cTn id="15" presetID="63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04046E-6 L 0.85052 0.00023 " pathEditMode="relative" rAng="0" ptsTypes="AA"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8" presetID="63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04046E-6 L 0.85052 0.00023 " pathEditMode="relative" rAng="0" ptsTypes="AA">
                                      <p:cBhvr>
                                        <p:cTn id="19" dur="3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3" grpId="3" animBg="1"/>
      <p:bldP spid="3" grpId="4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395288" y="476250"/>
            <a:ext cx="8353425" cy="5976938"/>
          </a:xfrm>
          <a:prstGeom prst="line">
            <a:avLst/>
          </a:prstGeom>
          <a:noFill/>
          <a:ln w="101600">
            <a:solidFill>
              <a:srgbClr val="FF99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auto">
          <a:xfrm rot="-2647464">
            <a:off x="250825" y="260350"/>
            <a:ext cx="649288" cy="647700"/>
          </a:xfrm>
          <a:prstGeom prst="pentagon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9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38778E-17 L 0.87413 0.84948 " pathEditMode="relative" rAng="0" ptsTypes="AA">
                                      <p:cBhvr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7" y="4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49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2948E-6 L 0.87812 0.84439 " pathEditMode="relative" rAng="0" ptsTypes="AA">
                                      <p:cBhvr>
                                        <p:cTn id="13" dur="3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9" y="4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0"/>
                            </p:stCondLst>
                            <p:childTnLst>
                              <p:par>
                                <p:cTn id="15" presetID="49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2948E-6 L 0.87812 0.84439 " pathEditMode="relative" rAng="0" ptsTypes="AA"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9" y="4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8" presetID="49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2948E-6 L 0.87812 0.84439 " pathEditMode="relative" rAng="0" ptsTypes="AA">
                                      <p:cBhvr>
                                        <p:cTn id="19" dur="3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9" y="4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3" grpId="3" animBg="1"/>
      <p:bldP spid="3" grpId="4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 flipH="1">
            <a:off x="395288" y="404813"/>
            <a:ext cx="8353425" cy="6048375"/>
          </a:xfrm>
          <a:prstGeom prst="line">
            <a:avLst/>
          </a:prstGeom>
          <a:noFill/>
          <a:ln w="101600">
            <a:solidFill>
              <a:srgbClr val="CCFF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auto">
          <a:xfrm rot="3358315">
            <a:off x="8154194" y="207169"/>
            <a:ext cx="755650" cy="719138"/>
          </a:xfrm>
          <a:prstGeom prst="plus">
            <a:avLst>
              <a:gd name="adj" fmla="val 25000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6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8975 0.86798 L -2.22222E-6 -4.16185E-6 " pathEditMode="relative" rAng="0" ptsTypes="AA">
                                      <p:cBhvr>
                                        <p:cTn id="10" dur="2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5" y="-4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56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8993 0.86775 L 2.77778E-7 1.38778E-1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5" y="-4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56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8177 0.85734 L 3.88889E-6 -3.3526E-6 " pathEditMode="relative" rAng="0" ptsTypes="AA">
                                      <p:cBhvr>
                                        <p:cTn id="16" dur="2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" y="-4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000"/>
                            </p:stCondLst>
                            <p:childTnLst>
                              <p:par>
                                <p:cTn id="18" presetID="56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8993 0.86775 L 2.77778E-7 1.38778E-17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5" y="-4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3" grpId="3" animBg="1"/>
      <p:bldP spid="3" grpId="4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"/>
          <p:cNvSpPr>
            <a:spLocks noChangeArrowheads="1"/>
          </p:cNvSpPr>
          <p:nvPr/>
        </p:nvSpPr>
        <p:spPr bwMode="auto">
          <a:xfrm>
            <a:off x="1403350" y="765175"/>
            <a:ext cx="6553200" cy="5616575"/>
          </a:xfrm>
          <a:prstGeom prst="ellipse">
            <a:avLst/>
          </a:prstGeom>
          <a:noFill/>
          <a:ln w="101600">
            <a:solidFill>
              <a:srgbClr val="FFCC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" name="AutoShape 5"/>
          <p:cNvSpPr>
            <a:spLocks noChangeArrowheads="1"/>
          </p:cNvSpPr>
          <p:nvPr/>
        </p:nvSpPr>
        <p:spPr bwMode="auto">
          <a:xfrm>
            <a:off x="4211638" y="333375"/>
            <a:ext cx="935037" cy="863600"/>
          </a:xfrm>
          <a:prstGeom prst="star5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path" presetSubtype="0" repeatCount="5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91329E-6 C 0.19532 4.91329E-6 0.35452 0.18104 0.35452 0.40369 C 0.35452 0.62612 0.19532 0.80739 -2.5E-6 0.80739 C -0.19566 0.80739 -0.35434 0.62612 -0.35434 0.40369 C -0.35434 0.18104 -0.19566 4.91329E-6 -2.5E-6 4.91329E-6 Z " pathEditMode="relative" rAng="0" ptsTypes="fffff">
                                      <p:cBhvr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02359"/>
            <a:ext cx="478634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«Глаза – самый  ценный  и  удивительный  дар  природы.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  них  отражается  все,  что  мы  чувствуем:  радость,  страдание,  равнодушие,  любовь  и  ненависть.  Глаза  являются  зеркалом  души»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«Глаза – это  самый  важный  орган  чувств,  поэтому  они  заслуживают  исключительного  внимания»</a:t>
            </a:r>
            <a:endParaRPr lang="ru-RU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7" name="Picture 1" descr="C:\Users\Инна\Desktop\ааа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857232"/>
            <a:ext cx="3576869" cy="5072074"/>
          </a:xfrm>
          <a:prstGeom prst="rect">
            <a:avLst/>
          </a:prstGeom>
          <a:noFill/>
          <a:ln w="47625">
            <a:solidFill>
              <a:srgbClr val="FFFF00"/>
            </a:solidFill>
          </a:ln>
        </p:spPr>
      </p:pic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"/>
          <p:cNvSpPr>
            <a:spLocks noChangeArrowheads="1"/>
          </p:cNvSpPr>
          <p:nvPr/>
        </p:nvSpPr>
        <p:spPr bwMode="auto">
          <a:xfrm>
            <a:off x="1187450" y="476250"/>
            <a:ext cx="6840538" cy="5976938"/>
          </a:xfrm>
          <a:prstGeom prst="ellipse">
            <a:avLst/>
          </a:prstGeom>
          <a:noFill/>
          <a:ln w="101600">
            <a:solidFill>
              <a:srgbClr val="CC99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" name="AutoShape 5"/>
          <p:cNvSpPr>
            <a:spLocks noChangeArrowheads="1"/>
          </p:cNvSpPr>
          <p:nvPr/>
        </p:nvSpPr>
        <p:spPr bwMode="auto">
          <a:xfrm>
            <a:off x="4067175" y="260350"/>
            <a:ext cx="1009650" cy="504825"/>
          </a:xfrm>
          <a:prstGeom prst="cloudCallout">
            <a:avLst>
              <a:gd name="adj1" fmla="val -43750"/>
              <a:gd name="adj2" fmla="val 70000"/>
            </a:avLst>
          </a:prstGeom>
          <a:solidFill>
            <a:srgbClr val="CC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path" presetSubtype="0" repeatCount="5000" accel="50000" de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-2.08092E-6 C 0.20642 -2.08092E-6 0.37431 0.19122 0.37431 0.42729 C 0.37431 0.66243 0.20642 0.8548 0 0.8548 C -0.20625 0.8548 -0.37378 0.66243 -0.37378 0.42729 C -0.37378 0.19122 -0.20625 -2.08092E-6 0 -2.08092E-6 Z " pathEditMode="relative" rAng="0" ptsTypes="fffff">
                                      <p:cBhvr>
                                        <p:cTn id="12" dur="3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Inna\Desktop\фото для презентации\IMG_87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10209" y="3786190"/>
            <a:ext cx="3476634" cy="2607558"/>
          </a:xfrm>
          <a:prstGeom prst="rect">
            <a:avLst/>
          </a:prstGeom>
          <a:noFill/>
          <a:ln w="47625" cap="sq" cmpd="sng">
            <a:solidFill>
              <a:srgbClr val="FFFF00"/>
            </a:solidFill>
            <a:prstDash val="solid"/>
            <a:miter lim="800000"/>
          </a:ln>
        </p:spPr>
      </p:pic>
      <p:pic>
        <p:nvPicPr>
          <p:cNvPr id="4" name="Picture 3" descr="C:\Users\Inna\Desktop\фото для презентации\IMG_87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500042"/>
            <a:ext cx="3524172" cy="2643212"/>
          </a:xfrm>
          <a:prstGeom prst="rect">
            <a:avLst/>
          </a:prstGeom>
          <a:noFill/>
          <a:ln w="47625" cap="sq" cmpd="sng">
            <a:solidFill>
              <a:srgbClr val="FFFF00"/>
            </a:solidFill>
            <a:prstDash val="solid"/>
            <a:miter lim="800000"/>
          </a:ln>
        </p:spPr>
      </p:pic>
      <p:sp>
        <p:nvSpPr>
          <p:cNvPr id="5" name="Прямоугольник 4"/>
          <p:cNvSpPr/>
          <p:nvPr/>
        </p:nvSpPr>
        <p:spPr>
          <a:xfrm>
            <a:off x="428596" y="357166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Pct val="150000"/>
              <a:buFontTx/>
              <a:buChar char="•"/>
            </a:pP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Использование на занятиях натуральных предметов, или их реалистических изображений с четким контуром.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1785926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Pct val="150000"/>
              <a:buFontTx/>
              <a:buChar char="•"/>
            </a:pP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 время рассматривания картины дети должны подходить к ней, чтобы видеть, что на ней изображено. При обследовании предмета, обязательно его ощупывание.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5143512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Pct val="150000"/>
              <a:buFontTx/>
              <a:buChar char="•"/>
            </a:pP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Использование фланелеграфов или мольбертов ярких или контрастных тонов (оранжевый, желтый, зеленый и др.).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3786190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Pct val="150000"/>
              <a:buFontTx/>
              <a:buChar char="•"/>
            </a:pP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 показе педагогом практических действий позволять детям подойти, чтобы видеть, как выполняется работа.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9" descr="http://yalutorovsk-school4.edusite.ru/images/solnce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00992" y="142852"/>
            <a:ext cx="1143008" cy="1124076"/>
          </a:xfrm>
          <a:prstGeom prst="rect">
            <a:avLst/>
          </a:prstGeom>
          <a:noFill/>
        </p:spPr>
      </p:pic>
      <p:pic>
        <p:nvPicPr>
          <p:cNvPr id="10" name="Picture 21" descr="http://www.playcast.ru/uploads/2014/01/08/708741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37339" y="3357562"/>
            <a:ext cx="1106661" cy="876305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928670"/>
          <a:ext cx="8715436" cy="5763853"/>
        </p:xfrm>
        <a:graphic>
          <a:graphicData uri="http://schemas.openxmlformats.org/drawingml/2006/table">
            <a:tbl>
              <a:tblPr/>
              <a:tblGrid>
                <a:gridCol w="4429156"/>
                <a:gridCol w="4286280"/>
              </a:tblGrid>
              <a:tr h="483428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Этапы</a:t>
                      </a:r>
                      <a:endParaRPr lang="ru-RU" sz="2400" b="1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Средства коррекции</a:t>
                      </a:r>
                      <a:endParaRPr lang="ru-RU" sz="2400" b="1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</a:tr>
              <a:tr h="1906698">
                <a:tc>
                  <a:txBody>
                    <a:bodyPr/>
                    <a:lstStyle/>
                    <a:p>
                      <a:pPr marL="36000" marR="0" indent="-36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ПЛЕОПТИЧЕСКИЙ</a:t>
                      </a: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b="1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                      </a:t>
                      </a: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 (направленный </a:t>
                      </a: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на повышение остроты </a:t>
                      </a: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зрения: т.е. ношение очков и заклейки, </a:t>
                      </a:r>
                      <a:r>
                        <a:rPr lang="ru-RU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прис</a:t>
                      </a: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тальное</a:t>
                      </a: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  рассматривание  и  </a:t>
                      </a:r>
                      <a:r>
                        <a:rPr lang="ru-RU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перцептивные</a:t>
                      </a: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  действия  с  мелкими  предметами</a:t>
                      </a: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Нанизывание бус, обводка контурных изображений(по трафаретам; через кальку), выкладывание мозаики по графическому образцу, шнуровки; работа с пуговицами; раскладывание полистирола.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74733">
                <a:tc>
                  <a:txBody>
                    <a:bodyPr/>
                    <a:lstStyle/>
                    <a:p>
                      <a:pPr marL="36000" indent="-36000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2. ОРТОПТИЧЕСКИЙ </a:t>
                      </a:r>
                    </a:p>
                    <a:p>
                      <a:pPr marL="36000" indent="-36000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(лечение </a:t>
                      </a: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на специальных </a:t>
                      </a: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аппаратах: </a:t>
                      </a: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тренировка  аккомодации,  развитие  </a:t>
                      </a:r>
                      <a:r>
                        <a:rPr kumimoji="0" lang="ru-RU" sz="18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глазодвигательных</a:t>
                      </a: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 функций</a:t>
                      </a: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Аппараты</a:t>
                      </a: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: </a:t>
                      </a:r>
                      <a:r>
                        <a:rPr lang="ru-RU" sz="18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синоптофор</a:t>
                      </a: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, иллюзион</a:t>
                      </a: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800" b="1" dirty="0" err="1">
                          <a:latin typeface="Times New Roman"/>
                          <a:ea typeface="Calibri"/>
                          <a:cs typeface="Times New Roman"/>
                        </a:rPr>
                        <a:t>спекл</a:t>
                      </a: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1800" b="1" dirty="0" err="1">
                          <a:latin typeface="Times New Roman"/>
                          <a:ea typeface="Calibri"/>
                          <a:cs typeface="Times New Roman"/>
                        </a:rPr>
                        <a:t>лазер-плеоптика</a:t>
                      </a: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) и </a:t>
                      </a:r>
                      <a:r>
                        <a:rPr lang="ru-RU" sz="1800" b="1" dirty="0" err="1">
                          <a:latin typeface="Times New Roman"/>
                          <a:ea typeface="Calibri"/>
                          <a:cs typeface="Times New Roman"/>
                        </a:rPr>
                        <a:t>др</a:t>
                      </a: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; работа со зрительными тренажерами; </a:t>
                      </a: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выполнение</a:t>
                      </a:r>
                      <a:r>
                        <a:rPr lang="ru-RU" sz="1800" b="1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зрительных </a:t>
                      </a: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упражнений.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1906698">
                <a:tc>
                  <a:txBody>
                    <a:bodyPr/>
                    <a:lstStyle/>
                    <a:p>
                      <a:pPr marL="36000" indent="-36000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3.ДИПЛОПТИЧЕСКИЙ </a:t>
                      </a: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(коррекционно-педагогическая </a:t>
                      </a: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работа с учетом индивидуально-дифференцированного подхода к воспитанию и обучению детей </a:t>
                      </a: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с патологиями </a:t>
                      </a: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зрения:</a:t>
                      </a:r>
                      <a:r>
                        <a:rPr lang="ru-RU" sz="1800" b="1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выполнение  соотносящих  практических  действий,  развитие  глазомерной  оценки</a:t>
                      </a: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Дидактические игры на развитие зрительного восприятия, ориентировки в пространстве, </a:t>
                      </a:r>
                      <a:r>
                        <a:rPr lang="ru-RU" sz="1800" b="1" dirty="0" err="1">
                          <a:latin typeface="Times New Roman"/>
                          <a:ea typeface="Calibri"/>
                          <a:cs typeface="Times New Roman"/>
                        </a:rPr>
                        <a:t>цветовосприятия</a:t>
                      </a: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; занятия по социально-бытовой ориентировке.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928662" y="142852"/>
            <a:ext cx="73715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Этапы медико-педагогической работы</a:t>
            </a:r>
            <a:endParaRPr lang="ru-RU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522925"/>
            <a:ext cx="9144000" cy="295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Только при таком комплексном подходе педагогов: проведения лечебно - восстановительной  и коррекционно-педагогической работы,  возможно,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сохранить зрение, предотвратить отклонения и успешно подготовить ребенка с нарушением зрения к обучению в школе.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9698" name="Picture 2" descr="C:\Users\Инна\Documents\фото к презентациям\фото00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3429000"/>
            <a:ext cx="4214842" cy="3161132"/>
          </a:xfrm>
          <a:prstGeom prst="rect">
            <a:avLst/>
          </a:prstGeom>
          <a:noFill/>
          <a:ln w="47625">
            <a:solidFill>
              <a:srgbClr val="FFFF00"/>
            </a:solidFill>
          </a:ln>
        </p:spPr>
      </p:pic>
      <p:pic>
        <p:nvPicPr>
          <p:cNvPr id="4" name="Picture 3" descr="http://cdn2.imgbb.ru/user/142/1426937/201409/b96e945d20e8bc7be7da4376641cec7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786446" y="2928934"/>
            <a:ext cx="1785950" cy="138181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3143248"/>
            <a:ext cx="857256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solidFill>
                <a:srgbClr val="FFFF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 smtClean="0">
              <a:solidFill>
                <a:srgbClr val="FFFF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Ссылка на примерные программы,  в рамках которых проводится образование по данным образовательным  областям: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Программы специальных (коррекционных) образовательных учреждений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IV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вида (для детей с нарушением зрения). Под ред. Л.И.Плаксиной/М.: Издательство «Экзамен»,2003.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428604"/>
            <a:ext cx="807249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Материал презентации подготовлен: 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Малышевой Инной Владимировной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воспитателем группы компенсирующей направленности (с нарушением зрения) МБДОУ </a:t>
            </a:r>
            <a:r>
              <a:rPr lang="ru-RU" sz="2400" dirty="0" err="1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/с комбинированного вида № 105, г. Ангарска, Иркутской области).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2500306"/>
            <a:ext cx="82153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Фотографии в презентации: 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представлены из личного опыта работы с детьми, имеющими нарушения зрения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>
    <p:wheel spokes="8"/>
    <p:sndAc>
      <p:stSnd>
        <p:snd r:embed="rId2" name="chimes.wav"/>
      </p:stSnd>
    </p:sndAc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http://yalutorovsk-school4.edusite.ru/images/solnce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3000372"/>
            <a:ext cx="1776292" cy="174687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571472" y="214290"/>
            <a:ext cx="8286808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 w="11430"/>
                <a:solidFill>
                  <a:srgbClr val="FFFF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 </a:t>
            </a:r>
          </a:p>
          <a:p>
            <a:pPr algn="ctr"/>
            <a:r>
              <a:rPr lang="ru-RU" sz="6000" b="1" dirty="0" smtClean="0">
                <a:ln w="11430"/>
                <a:solidFill>
                  <a:srgbClr val="FFFF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</a:t>
            </a:r>
          </a:p>
          <a:p>
            <a:pPr algn="ctr"/>
            <a:r>
              <a:rPr lang="ru-RU" sz="6000" b="1" dirty="0" smtClean="0">
                <a:ln w="11430"/>
                <a:solidFill>
                  <a:srgbClr val="FFFF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берегите зрение!</a:t>
            </a:r>
            <a:endParaRPr lang="ru-RU" sz="6000" b="1" cap="none" spc="0" dirty="0">
              <a:ln w="11430"/>
              <a:solidFill>
                <a:srgbClr val="FFFF0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8" descr="C:\Users\Инна\Desktop\57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0" y="4714884"/>
            <a:ext cx="5000660" cy="158975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214282" y="285728"/>
          <a:ext cx="8715436" cy="6357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Стрелка вниз 4"/>
          <p:cNvSpPr/>
          <p:nvPr/>
        </p:nvSpPr>
        <p:spPr>
          <a:xfrm>
            <a:off x="7429520" y="2214554"/>
            <a:ext cx="642942" cy="357190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&amp;Fcy;&amp;ocy;&amp;tcy;&amp;ocy; &amp;vcy; &amp;gcy;&amp;acy;&amp;lcy;&amp;iecy;&amp;rcy;&amp;iecy;&amp;iecy; &quot;Png &amp;kcy;&amp;acy;&amp;rcy;&amp;tcy;&amp;icy;&amp;ncy;&amp;kcy;&amp;icy; &amp;dcy;&amp;iecy;&amp;tcy;&amp;icy;&quot; - &amp;Fcy;&amp;ocy;&amp;tcy;&amp;ocy;&amp;gcy;&amp;rcy;&amp;acy;&amp;fcy;&amp;icy;&amp;yacy; 6 @ &amp;Vcy;&amp;ocy;&amp;scy;&amp;kcy;&amp;rcy;&amp;iecy;&amp;scy;&amp;iecy;&amp;ncy;&amp;softcy;&amp;iecy;, 24 &amp;mcy;&amp;acy;&amp;rcy;&amp;tcy;&amp;acy; 2013 (22:32)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20" y="1142984"/>
            <a:ext cx="2643174" cy="5068505"/>
          </a:xfrm>
          <a:prstGeom prst="rect">
            <a:avLst/>
          </a:prstGeom>
          <a:noFill/>
        </p:spPr>
      </p:pic>
      <p:pic>
        <p:nvPicPr>
          <p:cNvPr id="5124" name="Picture 4" descr="&amp;Kcy;&amp;lcy;&amp;icy;&amp;pcy;&amp;acy;&amp;rcy;&amp;tcy; &amp;ocy;&amp;bcy;&amp;ucy;&amp;vcy;&amp;softcy;, &amp;ocy;&amp;dcy;&amp;iecy;&amp;zhcy;&amp;dcy;&amp;acy;, &amp;scy;&amp;ucy;&amp;mcy;&amp;kcy;&amp;icy; &amp;icy; &amp;dcy;&amp;rcy;&amp;acy;&amp;gcy;&amp;ocy;&amp;tscy;&amp;iecy;&amp;ncy;&amp;ncy;&amp;ocy;&amp;scy;&amp;tcy;&amp;icy;"/>
          <p:cNvPicPr>
            <a:picLocks noChangeAspect="1" noChangeArrowheads="1"/>
          </p:cNvPicPr>
          <p:nvPr/>
        </p:nvPicPr>
        <p:blipFill>
          <a:blip r:embed="rId8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20218140">
            <a:off x="891140" y="2151288"/>
            <a:ext cx="1223474" cy="422642"/>
          </a:xfrm>
          <a:prstGeom prst="rect">
            <a:avLst/>
          </a:prstGeom>
          <a:noFill/>
        </p:spPr>
      </p:pic>
      <p:sp>
        <p:nvSpPr>
          <p:cNvPr id="8" name="Стрелка вниз 7"/>
          <p:cNvSpPr/>
          <p:nvPr/>
        </p:nvSpPr>
        <p:spPr>
          <a:xfrm>
            <a:off x="7429520" y="4214818"/>
            <a:ext cx="642942" cy="357190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85720" y="642918"/>
            <a:ext cx="857252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chemeClr val="bg2">
                    <a:lumMod val="10000"/>
                    <a:lumOff val="90000"/>
                  </a:schemeClr>
                </a:solidFill>
                <a:effectLst>
                  <a:outerShdw blurRad="50800" dist="114300" dir="18900000" algn="bl" rotWithShape="0">
                    <a:prstClr val="black">
                      <a:alpha val="56000"/>
                    </a:prst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  <a:lumOff val="90000"/>
                  </a:schemeClr>
                </a:solidFill>
                <a:effectLst>
                  <a:outerShdw blurRad="50800" dist="114300" dir="18900000" algn="bl" rotWithShape="0">
                    <a:prstClr val="black">
                      <a:alpha val="56000"/>
                    </a:prst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настоящее время в качестве одного из приоритетных направлений педагогической деятельности выделяется применение в условиях ДОУ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50800" dist="114300" dir="18900000" algn="bl" rotWithShape="0">
                    <a:prstClr val="black">
                      <a:alpha val="56000"/>
                    </a:prst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здоровьесберегающих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50800" dist="114300" dir="18900000" algn="bl" rotWithShape="0">
                    <a:prstClr val="black">
                      <a:alpha val="56000"/>
                    </a:prst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технологий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50800" dist="114300" dir="18900000" algn="bl" rotWithShape="0">
                    <a:prstClr val="black">
                      <a:alpha val="56000"/>
                    </a:prst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технологий направленных </a:t>
            </a: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решение задачи сохранения, поддержания и обогащения здоровья субъектов педагогического процесса в детском саду: детей, педагогов и родителей.</a:t>
            </a:r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>
                <a:outerShdw blurRad="50800" dist="114300" dir="18900000" algn="bl" rotWithShape="0">
                  <a:prstClr val="black">
                    <a:alpha val="56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http://images.easyfreeclipart.com/100/families-working-together-clip-art-10061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3929066"/>
            <a:ext cx="4481334" cy="2357454"/>
          </a:xfrm>
          <a:prstGeom prst="rect">
            <a:avLst/>
          </a:prstGeom>
          <a:noFill/>
        </p:spPr>
      </p:pic>
      <p:pic>
        <p:nvPicPr>
          <p:cNvPr id="11" name="Picture 4" descr="http://tapisarevskaya.rusedu.net/gallery/1415/d80f9be48090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3571876"/>
            <a:ext cx="3083888" cy="2919414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  <p:sndAc>
      <p:stSnd>
        <p:snd r:embed="rId2" name="chimes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500034" y="928670"/>
          <a:ext cx="8072494" cy="4921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Picture 9" descr="http://yalutorovsk-school4.edusite.ru/images/solnce4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28992" y="2143116"/>
            <a:ext cx="2214578" cy="2177897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  <p:sndAc>
      <p:stSnd>
        <p:snd r:embed="rId2" name="chimes.wav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C:\Users\Инна\Desktop\57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59053" y="251942"/>
            <a:ext cx="4470665" cy="1462546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28596" y="1643050"/>
            <a:ext cx="821537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МИОПИЯ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(близорукость) - недостаток зрения, мешающий ясно видеть на дальнем расстоянии.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ГИПЕРМИТРОПИЯ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BFE2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(дальнозоркость) - недостаток зрения, мешающий ясно видеть на близком расстоянии.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АСТИГМАТИЗМ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оптический дефект глаза(нечеткое изображение предметов).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АМБЛИОПИЯ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(«ленивый» глаз) - недоразвитие зрительной системы без видимых патологических изменений глаза.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КОСОГЛАЗИЕ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расстройство координированного движения глаз.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НИСТАГМ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самопроизвольные колебательные движения глазных яблок.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214346" y="428604"/>
            <a:ext cx="578647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ГЛАЗНЫЕ </a:t>
            </a:r>
          </a:p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ЗАБОЛЕВАНИЯ</a:t>
            </a:r>
            <a:endParaRPr lang="ru-RU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AutoShape 3" descr="&amp;Bcy;&amp;IEcy;&amp;Ocy;&amp;Ncy; &amp;vcy; &amp;dcy;&amp;ncy;&amp;iecy;&amp;vcy;&amp;ncy;&amp;icy;&amp;kcy;&amp;iecy; out of live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3" name="AutoShape 5" descr="&amp;Bcy;&amp;IEcy;&amp;Ocy;&amp;Ncy; &amp;vcy; &amp;dcy;&amp;ncy;&amp;iecy;&amp;vcy;&amp;ncy;&amp;icy;&amp;kcy;&amp;iecy; out of live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5" name="AutoShape 7" descr="&amp;Bcy;&amp;IEcy;&amp;Ocy;&amp;Ncy; &amp;vcy; &amp;dcy;&amp;ncy;&amp;iecy;&amp;vcy;&amp;ncy;&amp;icy;&amp;kcy;&amp;iecy; out of live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Picture 4" descr="&amp;Kcy;&amp;lcy;&amp;icy;&amp;pcy;&amp;acy;&amp;rcy;&amp;tcy; &amp;ocy;&amp;bcy;&amp;ucy;&amp;vcy;&amp;softcy;, &amp;ocy;&amp;dcy;&amp;iecy;&amp;zhcy;&amp;dcy;&amp;acy;, &amp;scy;&amp;ucy;&amp;mcy;&amp;kcy;&amp;icy; &amp;icy; &amp;dcy;&amp;rcy;&amp;acy;&amp;gcy;&amp;ocy;&amp;tscy;&amp;iecy;&amp;ncy;&amp;ncy;&amp;ocy;&amp;scy;&amp;tcy;&amp;i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80702">
            <a:off x="7294131" y="595716"/>
            <a:ext cx="602786" cy="208229"/>
          </a:xfrm>
          <a:prstGeom prst="rect">
            <a:avLst/>
          </a:prstGeom>
          <a:noFill/>
        </p:spPr>
      </p:pic>
      <p:pic>
        <p:nvPicPr>
          <p:cNvPr id="9" name="Picture 4" descr="&amp;Kcy;&amp;lcy;&amp;icy;&amp;pcy;&amp;acy;&amp;rcy;&amp;tcy; &amp;ocy;&amp;bcy;&amp;ucy;&amp;vcy;&amp;softcy;, &amp;ocy;&amp;dcy;&amp;iecy;&amp;zhcy;&amp;dcy;&amp;acy;, &amp;scy;&amp;ucy;&amp;mcy;&amp;kcy;&amp;icy; &amp;icy; &amp;dcy;&amp;rcy;&amp;acy;&amp;gcy;&amp;ocy;&amp;tscy;&amp;iecy;&amp;ncy;&amp;ncy;&amp;ocy;&amp;scy;&amp;tcy;&amp;icy;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072462" y="571480"/>
            <a:ext cx="680359" cy="235026"/>
          </a:xfrm>
          <a:prstGeom prst="rect">
            <a:avLst/>
          </a:prstGeom>
          <a:noFill/>
        </p:spPr>
      </p:pic>
      <p:pic>
        <p:nvPicPr>
          <p:cNvPr id="10" name="Picture 4" descr="&amp;Kcy;&amp;lcy;&amp;icy;&amp;pcy;&amp;acy;&amp;rcy;&amp;tcy; &amp;ocy;&amp;bcy;&amp;ucy;&amp;vcy;&amp;softcy;, &amp;ocy;&amp;dcy;&amp;iecy;&amp;zhcy;&amp;dcy;&amp;acy;, &amp;scy;&amp;ucy;&amp;mcy;&amp;kcy;&amp;icy; &amp;icy; &amp;dcy;&amp;rcy;&amp;acy;&amp;gcy;&amp;ocy;&amp;tscy;&amp;iecy;&amp;ncy;&amp;ncy;&amp;ocy;&amp;scy;&amp;tcy;&amp;icy;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21187928">
            <a:off x="4714876" y="642918"/>
            <a:ext cx="680359" cy="235026"/>
          </a:xfrm>
          <a:prstGeom prst="rect">
            <a:avLst/>
          </a:prstGeom>
          <a:noFill/>
        </p:spPr>
      </p:pic>
      <p:pic>
        <p:nvPicPr>
          <p:cNvPr id="11" name="Picture 4" descr="&amp;Kcy;&amp;lcy;&amp;icy;&amp;pcy;&amp;acy;&amp;rcy;&amp;tcy; &amp;ocy;&amp;bcy;&amp;ucy;&amp;vcy;&amp;softcy;, &amp;ocy;&amp;dcy;&amp;iecy;&amp;zhcy;&amp;dcy;&amp;acy;, &amp;scy;&amp;ucy;&amp;mcy;&amp;kcy;&amp;icy; &amp;icy; &amp;dcy;&amp;rcy;&amp;acy;&amp;gcy;&amp;ocy;&amp;tscy;&amp;iecy;&amp;ncy;&amp;ncy;&amp;ocy;&amp;scy;&amp;tcy;&amp;icy;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505639">
            <a:off x="5582306" y="738471"/>
            <a:ext cx="624107" cy="215594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42844" y="1714488"/>
            <a:ext cx="614366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Tx/>
              <a:buFont typeface="Arial" pitchFamily="34" charset="0"/>
              <a:buChar char="•"/>
              <a:tabLst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развитие зрительного восприятия;</a:t>
            </a:r>
            <a:endParaRPr kumimoji="0" lang="ru-RU" sz="2800" b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Tx/>
              <a:buFont typeface="Arial" pitchFamily="34" charset="0"/>
              <a:buChar char="•"/>
              <a:tabLst/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развитие осязания и мелкой моторики;</a:t>
            </a:r>
            <a:endParaRPr kumimoji="0" lang="ru-RU" sz="2800" b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Tx/>
              <a:buFont typeface="Arial" pitchFamily="34" charset="0"/>
              <a:buChar char="•"/>
              <a:tabLst/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ориентировка в пространстве;</a:t>
            </a:r>
            <a:endParaRPr kumimoji="0" lang="ru-RU" sz="2800" b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Tx/>
              <a:buFont typeface="Arial" pitchFamily="34" charset="0"/>
              <a:buChar char="•"/>
              <a:tabLst/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социально-бытовая ориентировка;</a:t>
            </a:r>
            <a:endParaRPr kumimoji="0" lang="ru-RU" sz="2800" b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Tx/>
              <a:buFont typeface="Arial" pitchFamily="34" charset="0"/>
              <a:buChar char="•"/>
              <a:tabLst/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коррекция нарушения речи.</a:t>
            </a:r>
            <a:endParaRPr kumimoji="0" lang="ru-RU" sz="2800" b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214290"/>
            <a:ext cx="74295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детей с нарушением зрения рекомендованы следующие коррекционные занятия: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7" name="Picture 5" descr="C:\Users\Инна\Documents\фото к презентациям\фото007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4500570"/>
            <a:ext cx="2857520" cy="2143140"/>
          </a:xfrm>
          <a:prstGeom prst="rect">
            <a:avLst/>
          </a:prstGeom>
          <a:noFill/>
          <a:ln w="69850">
            <a:solidFill>
              <a:srgbClr val="FFFF00"/>
            </a:solidFill>
          </a:ln>
        </p:spPr>
      </p:pic>
      <p:pic>
        <p:nvPicPr>
          <p:cNvPr id="18442" name="Picture 10" descr="C:\Users\Инна\Documents\изображения\фото008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68" y="4500570"/>
            <a:ext cx="2867028" cy="2150271"/>
          </a:xfrm>
          <a:prstGeom prst="rect">
            <a:avLst/>
          </a:prstGeom>
          <a:noFill/>
          <a:ln w="66675">
            <a:solidFill>
              <a:srgbClr val="FFFF00"/>
            </a:solidFill>
          </a:ln>
        </p:spPr>
      </p:pic>
      <p:pic>
        <p:nvPicPr>
          <p:cNvPr id="18436" name="Picture 4" descr="C:\Users\Инна\Documents\фото к презентациям\фото006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790321">
            <a:off x="6062987" y="1615287"/>
            <a:ext cx="2738489" cy="2053867"/>
          </a:xfrm>
          <a:prstGeom prst="rect">
            <a:avLst/>
          </a:prstGeom>
          <a:noFill/>
          <a:ln w="50800">
            <a:solidFill>
              <a:srgbClr val="FFFF00"/>
            </a:solidFill>
          </a:ln>
        </p:spPr>
      </p:pic>
      <p:pic>
        <p:nvPicPr>
          <p:cNvPr id="18438" name="Picture 6" descr="C:\Users\Инна\Documents\фото к презентациям\фото008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713017">
            <a:off x="5905051" y="4057441"/>
            <a:ext cx="2857520" cy="2143141"/>
          </a:xfrm>
          <a:prstGeom prst="rect">
            <a:avLst/>
          </a:prstGeom>
          <a:noFill/>
          <a:ln w="66675">
            <a:solidFill>
              <a:srgbClr val="FFFF00"/>
            </a:solidFill>
          </a:ln>
        </p:spPr>
      </p:pic>
    </p:spTree>
  </p:cSld>
  <p:clrMapOvr>
    <a:masterClrMapping/>
  </p:clrMapOvr>
  <p:transition>
    <p:wheel spokes="8"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 descr="&amp;Kcy;&amp;lcy;&amp;icy;&amp;pcy;&amp;Acy;&amp;rcy;&amp;tcy; &amp;Mcy;&amp;acy;&amp;lcy;&amp;softcy;&amp;chcy;&amp;icy;&amp;shcy;&amp;kcy;&amp;acy; &amp;icy; &amp;dcy;&amp;rcy;&amp;ucy;&amp;zcy;&amp;softcy;&amp;yacy; &amp;ncy;&amp;acy; &amp;pcy;&amp;rcy;&amp;ocy;&amp;zcy;&amp;rcy;&amp;acy;&amp;chcy;&amp;ncy;&amp;ocy;&amp;mcy; &amp;fcy;&amp;ocy;&amp;ncy;&amp;ie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214290"/>
            <a:ext cx="2019315" cy="2162008"/>
          </a:xfrm>
          <a:prstGeom prst="rect">
            <a:avLst/>
          </a:prstGeom>
          <a:noFill/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14282" y="2214554"/>
            <a:ext cx="8715436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Pct val="150000"/>
              <a:buFontTx/>
              <a:buChar char="•"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Максимальная освещенность (дополнительно освещается рабочее место);</a:t>
            </a:r>
            <a:endParaRPr kumimoji="0" lang="ru-RU" sz="2400" b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Pct val="150000"/>
              <a:buFontTx/>
              <a:buChar char="•"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Учет психофизиологических особенностей;</a:t>
            </a:r>
            <a:endParaRPr kumimoji="0" lang="ru-RU" sz="2400" b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Pct val="150000"/>
              <a:buFontTx/>
              <a:buChar char="•"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Учебная доска должна быть матовой (без бликов);</a:t>
            </a:r>
            <a:endParaRPr kumimoji="0" lang="ru-RU" sz="2400" b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Pct val="150000"/>
              <a:buFontTx/>
              <a:buChar char="•"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Предметы и объекты </a:t>
            </a:r>
            <a:r>
              <a:rPr kumimoji="0" lang="ru-RU" sz="2400" b="1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распологать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доступном для зрительного восприятия расстоянии 30-35 см;</a:t>
            </a:r>
            <a:endParaRPr kumimoji="0" lang="ru-RU" sz="2400" b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Pct val="150000"/>
              <a:buFontTx/>
              <a:buChar char="•"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ориентировки детей в пространстве использовать различные атрибуты(ориентиры): цветные кубики, флажки; выделять контуры лестничных </a:t>
            </a:r>
            <a:r>
              <a:rPr kumimoji="0" lang="ru-RU" sz="2400" b="1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ступеней-красной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полоской, на дверях при входе в группу наклеивать красный кружок, при </a:t>
            </a:r>
            <a:r>
              <a:rPr kumimoji="0" lang="ru-RU" sz="2400" b="1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выходе-зеленый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кружок.</a:t>
            </a:r>
            <a:endParaRPr kumimoji="0" lang="ru-RU" sz="2400" b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357166"/>
            <a:ext cx="607223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Благоприятные условия для зрительного восприятия:</a:t>
            </a:r>
            <a:endParaRPr lang="ru-RU" sz="3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&amp;Kcy;&amp;lcy;&amp;icy;&amp;pcy;&amp;acy;&amp;rcy;&amp;tcy; &amp;ocy;&amp;bcy;&amp;ucy;&amp;vcy;&amp;softcy;, &amp;ocy;&amp;dcy;&amp;iecy;&amp;zhcy;&amp;dcy;&amp;acy;, &amp;scy;&amp;ucy;&amp;mcy;&amp;kcy;&amp;icy; &amp;icy; &amp;dcy;&amp;rcy;&amp;acy;&amp;gcy;&amp;ocy;&amp;tscy;&amp;iecy;&amp;ncy;&amp;ncy;&amp;ocy;&amp;scy;&amp;tcy;&amp;icy;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21064080">
            <a:off x="7221537" y="663385"/>
            <a:ext cx="514338" cy="177675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85786" y="2214554"/>
          <a:ext cx="7572428" cy="4358992"/>
        </p:xfrm>
        <a:graphic>
          <a:graphicData uri="http://schemas.openxmlformats.org/drawingml/2006/table">
            <a:tbl>
              <a:tblPr/>
              <a:tblGrid>
                <a:gridCol w="4840108"/>
                <a:gridCol w="2732320"/>
              </a:tblGrid>
              <a:tr h="1386059">
                <a:tc>
                  <a:txBody>
                    <a:bodyPr/>
                    <a:lstStyle/>
                    <a:p>
                      <a:pPr marL="457200"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4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457200"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Calibri"/>
                          <a:cs typeface="Times New Roman"/>
                        </a:rPr>
                        <a:t>Степень </a:t>
                      </a: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амблиопии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Размер раздаточного материала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427900">
                <a:tc>
                  <a:txBody>
                    <a:bodyPr/>
                    <a:lstStyle/>
                    <a:p>
                      <a:pPr marL="457200"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 степень(слабая)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2 см.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7900">
                <a:tc>
                  <a:txBody>
                    <a:bodyPr/>
                    <a:lstStyle/>
                    <a:p>
                      <a:pPr marL="457200"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II</a:t>
                      </a: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 степень(средняя)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5 см.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807896">
                <a:tc>
                  <a:txBody>
                    <a:bodyPr/>
                    <a:lstStyle/>
                    <a:p>
                      <a:pPr marL="457200"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III</a:t>
                      </a: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dirty="0" err="1">
                          <a:latin typeface="Times New Roman"/>
                          <a:ea typeface="Calibri"/>
                          <a:cs typeface="Times New Roman"/>
                        </a:rPr>
                        <a:t>степепень</a:t>
                      </a: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(высокая)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7.6 см.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7896">
                <a:tc>
                  <a:txBody>
                    <a:bodyPr/>
                    <a:lstStyle/>
                    <a:p>
                      <a:pPr marL="457200"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IY</a:t>
                      </a: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 степень(очень высокая)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10 см.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</a:tr>
            </a:tbl>
          </a:graphicData>
        </a:graphic>
      </p:graphicFrame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428596" y="43165"/>
            <a:ext cx="8358246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 проведении коррекционных занятий необходимо учитывать особенности детей с нарушением зрения по характеру зрения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Tx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степени амблиопии учитывать размер раздаточного материала для детей;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959</Words>
  <Application>Microsoft Office PowerPoint</Application>
  <PresentationFormat>Экран (4:3)</PresentationFormat>
  <Paragraphs>92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Инна</dc:creator>
  <cp:lastModifiedBy>Inna</cp:lastModifiedBy>
  <cp:revision>47</cp:revision>
  <dcterms:created xsi:type="dcterms:W3CDTF">2015-02-10T04:38:54Z</dcterms:created>
  <dcterms:modified xsi:type="dcterms:W3CDTF">2018-03-28T13:11:34Z</dcterms:modified>
</cp:coreProperties>
</file>