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3" r:id="rId3"/>
    <p:sldId id="281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2" r:id="rId12"/>
    <p:sldId id="283" r:id="rId13"/>
    <p:sldId id="272" r:id="rId14"/>
    <p:sldId id="284" r:id="rId15"/>
    <p:sldId id="285" r:id="rId16"/>
    <p:sldId id="286" r:id="rId17"/>
    <p:sldId id="287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F2E"/>
    <a:srgbClr val="3399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20.01.2022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jpeg"/><Relationship Id="rId4" Type="http://schemas.openxmlformats.org/officeDocument/2006/relationships/image" Target="../media/image6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13" Type="http://schemas.openxmlformats.org/officeDocument/2006/relationships/image" Target="../media/image79.jpeg"/><Relationship Id="rId18" Type="http://schemas.openxmlformats.org/officeDocument/2006/relationships/image" Target="../media/image64.jpeg"/><Relationship Id="rId3" Type="http://schemas.openxmlformats.org/officeDocument/2006/relationships/image" Target="../media/image69.jpeg"/><Relationship Id="rId21" Type="http://schemas.openxmlformats.org/officeDocument/2006/relationships/image" Target="../media/image86.jpeg"/><Relationship Id="rId7" Type="http://schemas.openxmlformats.org/officeDocument/2006/relationships/image" Target="../media/image73.jpeg"/><Relationship Id="rId12" Type="http://schemas.openxmlformats.org/officeDocument/2006/relationships/image" Target="../media/image78.jpeg"/><Relationship Id="rId17" Type="http://schemas.openxmlformats.org/officeDocument/2006/relationships/image" Target="../media/image83.jpeg"/><Relationship Id="rId25" Type="http://schemas.openxmlformats.org/officeDocument/2006/relationships/image" Target="../media/image89.jpeg"/><Relationship Id="rId2" Type="http://schemas.openxmlformats.org/officeDocument/2006/relationships/image" Target="../media/image68.jpeg"/><Relationship Id="rId16" Type="http://schemas.openxmlformats.org/officeDocument/2006/relationships/image" Target="../media/image82.jpeg"/><Relationship Id="rId20" Type="http://schemas.openxmlformats.org/officeDocument/2006/relationships/image" Target="../media/image8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24" Type="http://schemas.openxmlformats.org/officeDocument/2006/relationships/image" Target="../media/image88.jpeg"/><Relationship Id="rId5" Type="http://schemas.openxmlformats.org/officeDocument/2006/relationships/image" Target="../media/image71.jpeg"/><Relationship Id="rId15" Type="http://schemas.openxmlformats.org/officeDocument/2006/relationships/image" Target="../media/image81.jpeg"/><Relationship Id="rId23" Type="http://schemas.openxmlformats.org/officeDocument/2006/relationships/image" Target="../media/image87.jpeg"/><Relationship Id="rId10" Type="http://schemas.openxmlformats.org/officeDocument/2006/relationships/image" Target="../media/image76.jpeg"/><Relationship Id="rId19" Type="http://schemas.openxmlformats.org/officeDocument/2006/relationships/image" Target="../media/image84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Relationship Id="rId14" Type="http://schemas.openxmlformats.org/officeDocument/2006/relationships/image" Target="../media/image80.jpeg"/><Relationship Id="rId22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26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microsoft.com/office/2007/relationships/hdphoto" Target="../media/hdphoto7.wdp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1187624" y="404664"/>
            <a:ext cx="734481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ДЕТСКИЙ САД №63 «МАШЕНЬКА» СТАРООСКОЛЬСКОГО ГОРОДСКОГО ОКРУГА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2204864"/>
            <a:ext cx="7696200" cy="280076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kern="0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Кейс -</a:t>
            </a:r>
            <a:r>
              <a:rPr lang="ru-RU" sz="4400" b="1" i="1" kern="0" spc="5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стади</a:t>
            </a:r>
            <a:endParaRPr lang="ru-RU" sz="4400" b="1" i="1" kern="0" spc="50" dirty="0" smtClean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i="1" kern="0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 выбрасывая макулатуру, мы сохраняем лес!»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i="1" kern="0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915816" y="4743589"/>
            <a:ext cx="5904656" cy="16637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Воспитатели: </a:t>
            </a:r>
            <a:r>
              <a:rPr kumimoji="0" lang="ru-RU" sz="25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Скурятина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Л.Н.,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500" b="1" i="1" dirty="0" smtClean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                            </a:t>
            </a:r>
            <a:r>
              <a:rPr lang="ru-RU" sz="2500" b="1" i="1" dirty="0" err="1" smtClean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Брусенцева</a:t>
            </a:r>
            <a:r>
              <a:rPr lang="ru-RU" sz="2500" b="1" i="1" dirty="0" smtClean="0">
                <a:solidFill>
                  <a:schemeClr val="accent4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В.Н.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       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4031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 rot="5400000">
            <a:off x="4137137" y="-600652"/>
            <a:ext cx="770628" cy="7704856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Вторичная переработка макулатуры позволит решить проблему сохранения лесных ресурсов планеты</a:t>
            </a:r>
            <a:endParaRPr lang="ru-RU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Пользователь\AppData\Local\Microsoft\Windows\INetCache\Content.Word\image.jpg"/>
          <p:cNvPicPr/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4" b="-45"/>
          <a:stretch/>
        </p:blipFill>
        <p:spPr bwMode="auto">
          <a:xfrm>
            <a:off x="1210825" y="548679"/>
            <a:ext cx="3168351" cy="2160239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Picture 3" descr="G:\Конкурсы\Я - исследователь\Фото Виталик\30.jpg"/>
          <p:cNvPicPr>
            <a:picLocks noChangeAspect="1" noChangeArrowheads="1"/>
          </p:cNvPicPr>
          <p:nvPr/>
        </p:nvPicPr>
        <p:blipFill>
          <a:blip r:embed="rId4" cstate="print"/>
          <a:srcRect r="-26" b="-41"/>
          <a:stretch>
            <a:fillRect/>
          </a:stretch>
        </p:blipFill>
        <p:spPr bwMode="auto">
          <a:xfrm>
            <a:off x="4716016" y="3861048"/>
            <a:ext cx="3449476" cy="2513544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5122" name="Picture 2" descr="G:\Конкурсы\Я - исследователь\Фото Виталик\40.jpg"/>
          <p:cNvPicPr>
            <a:picLocks noChangeAspect="1" noChangeArrowheads="1"/>
          </p:cNvPicPr>
          <p:nvPr/>
        </p:nvPicPr>
        <p:blipFill rotWithShape="1">
          <a:blip r:embed="rId5" cstate="print"/>
          <a:srcRect b="19"/>
          <a:stretch/>
        </p:blipFill>
        <p:spPr bwMode="auto">
          <a:xfrm>
            <a:off x="1619672" y="3789040"/>
            <a:ext cx="2368684" cy="2585552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6228184" y="5117820"/>
            <a:ext cx="2124236" cy="1256772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"СТАРООСКОЛЬСКОЕ   ЛЕСНИЧЕСТВО"</a:t>
            </a:r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Рисунок 9" descr="F:\Конкурсы\Я - исследователь\Фото Виталик\28.jpg"/>
          <p:cNvPicPr/>
          <p:nvPr/>
        </p:nvPicPr>
        <p:blipFill>
          <a:blip r:embed="rId6" cstate="print">
            <a:lum bright="20000" contrast="10000"/>
          </a:blip>
          <a:srcRect r="-35" b="22"/>
          <a:stretch>
            <a:fillRect/>
          </a:stretch>
        </p:blipFill>
        <p:spPr bwMode="auto">
          <a:xfrm>
            <a:off x="4820574" y="548680"/>
            <a:ext cx="3240360" cy="216024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477" y="1124742"/>
            <a:ext cx="3231356" cy="1584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_0556.JPG"/>
          <p:cNvPicPr>
            <a:picLocks noChangeAspect="1"/>
          </p:cNvPicPr>
          <p:nvPr/>
        </p:nvPicPr>
        <p:blipFill>
          <a:blip r:embed="rId2" cstate="print">
            <a:lum bright="30000" contrast="10000"/>
          </a:blip>
          <a:stretch>
            <a:fillRect/>
          </a:stretch>
        </p:blipFill>
        <p:spPr>
          <a:xfrm>
            <a:off x="1187624" y="1196752"/>
            <a:ext cx="2952328" cy="1944215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5" name="Рисунок 4" descr="DSC_0570.JPG"/>
          <p:cNvPicPr>
            <a:picLocks noChangeAspect="1"/>
          </p:cNvPicPr>
          <p:nvPr/>
        </p:nvPicPr>
        <p:blipFill>
          <a:blip r:embed="rId3" cstate="print">
            <a:lum bright="30000" contrast="10000"/>
          </a:blip>
          <a:stretch>
            <a:fillRect/>
          </a:stretch>
        </p:blipFill>
        <p:spPr>
          <a:xfrm rot="16200000">
            <a:off x="2915817" y="3861049"/>
            <a:ext cx="3024337" cy="2016224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6" name="Рисунок 5" descr="DSC_0556.JPG"/>
          <p:cNvPicPr>
            <a:picLocks noChangeAspect="1"/>
          </p:cNvPicPr>
          <p:nvPr/>
        </p:nvPicPr>
        <p:blipFill>
          <a:blip r:embed="rId2" cstate="print">
            <a:lum bright="30000" contrast="10000"/>
          </a:blip>
          <a:stretch>
            <a:fillRect/>
          </a:stretch>
        </p:blipFill>
        <p:spPr>
          <a:xfrm>
            <a:off x="4932040" y="1196752"/>
            <a:ext cx="2880320" cy="1920214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Рисунок 6" descr="DSC_0559.JPG"/>
          <p:cNvPicPr>
            <a:picLocks noChangeAspect="1"/>
          </p:cNvPicPr>
          <p:nvPr/>
        </p:nvPicPr>
        <p:blipFill>
          <a:blip r:embed="rId4" cstate="print">
            <a:lum bright="20000" contrast="10000"/>
          </a:blip>
          <a:stretch>
            <a:fillRect/>
          </a:stretch>
        </p:blipFill>
        <p:spPr>
          <a:xfrm rot="16200000">
            <a:off x="5496103" y="3873049"/>
            <a:ext cx="3096344" cy="2064230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 descr="DSC_0583.JPG"/>
          <p:cNvPicPr>
            <a:picLocks noChangeAspect="1"/>
          </p:cNvPicPr>
          <p:nvPr/>
        </p:nvPicPr>
        <p:blipFill>
          <a:blip r:embed="rId5" cstate="print">
            <a:lum bright="20000" contrast="10000"/>
          </a:blip>
          <a:stretch>
            <a:fillRect/>
          </a:stretch>
        </p:blipFill>
        <p:spPr>
          <a:xfrm rot="16200000">
            <a:off x="335529" y="3849047"/>
            <a:ext cx="3024336" cy="2040226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195736" y="476672"/>
            <a:ext cx="4752528" cy="576064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Опыт №1</a:t>
            </a:r>
          </a:p>
          <a:p>
            <a:pPr algn="ctr"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Изготовление бумаги в домашних условиях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4283968" y="1988840"/>
            <a:ext cx="504056" cy="21602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звернутая стрелка 12"/>
          <p:cNvSpPr/>
          <p:nvPr/>
        </p:nvSpPr>
        <p:spPr>
          <a:xfrm rot="5400000">
            <a:off x="7596336" y="2708920"/>
            <a:ext cx="1368152" cy="648072"/>
          </a:xfrm>
          <a:prstGeom prst="uturn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508104" y="4653136"/>
            <a:ext cx="360040" cy="21602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2915816" y="4653136"/>
            <a:ext cx="360040" cy="216024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63688" y="476672"/>
            <a:ext cx="5976664" cy="648072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Опыт №2</a:t>
            </a:r>
          </a:p>
          <a:p>
            <a:pPr algn="ctr"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Изготовление интересных поделок из макулатуры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F:\Конкурсы\Я - исследователь\Фото Виталик\4.jpg"/>
          <p:cNvPicPr/>
          <p:nvPr/>
        </p:nvPicPr>
        <p:blipFill>
          <a:blip r:embed="rId2" cstate="print"/>
          <a:srcRect b="43"/>
          <a:stretch>
            <a:fillRect/>
          </a:stretch>
        </p:blipFill>
        <p:spPr bwMode="auto">
          <a:xfrm>
            <a:off x="4727218" y="1268760"/>
            <a:ext cx="3279161" cy="2325169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7" name="Рисунок 6" descr="F:\Конкурсы\Я - исследователь\Фото Виталик\45.jpg"/>
          <p:cNvPicPr/>
          <p:nvPr/>
        </p:nvPicPr>
        <p:blipFill>
          <a:blip r:embed="rId3" cstate="print">
            <a:lum bright="30000" contrast="20000"/>
          </a:blip>
          <a:srcRect/>
          <a:stretch>
            <a:fillRect/>
          </a:stretch>
        </p:blipFill>
        <p:spPr bwMode="auto">
          <a:xfrm>
            <a:off x="6785363" y="3774285"/>
            <a:ext cx="1909977" cy="262234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" b="-33"/>
          <a:stretch/>
        </p:blipFill>
        <p:spPr bwMode="auto">
          <a:xfrm>
            <a:off x="766254" y="1268760"/>
            <a:ext cx="3384375" cy="2325169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" b="-36"/>
          <a:stretch/>
        </p:blipFill>
        <p:spPr bwMode="auto">
          <a:xfrm>
            <a:off x="511300" y="3783413"/>
            <a:ext cx="1917344" cy="2648089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17439439"/>
            <a:ext cx="4979229" cy="331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09580"/>
            <a:ext cx="3892936" cy="2551751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s://i.mycdn.me/image?id=879041137939&amp;t=3&amp;plc=WEB&amp;tkn=*nvk6NtHsxWWW8oqlCvWUHdZ2ap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8676" name="AutoShape 4" descr="https://i.mycdn.me/image?id=879041137939&amp;t=3&amp;plc=WEB&amp;tkn=*nvk6NtHsxWWW8oqlCvWUHdZ2ap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5" name="Рисунок 4" descr="image.jpeg"/>
          <p:cNvPicPr>
            <a:picLocks noChangeAspect="1"/>
          </p:cNvPicPr>
          <p:nvPr/>
        </p:nvPicPr>
        <p:blipFill>
          <a:blip r:embed="rId2" cstate="print"/>
          <a:srcRect r="-35" b="7"/>
          <a:stretch>
            <a:fillRect/>
          </a:stretch>
        </p:blipFill>
        <p:spPr>
          <a:xfrm>
            <a:off x="442938" y="1772816"/>
            <a:ext cx="4824536" cy="3533502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Выноска со стрелкой вниз 5"/>
          <p:cNvSpPr/>
          <p:nvPr/>
        </p:nvSpPr>
        <p:spPr>
          <a:xfrm>
            <a:off x="1187624" y="1232756"/>
            <a:ext cx="1008112" cy="432048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25 кг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415208" y="1232756"/>
            <a:ext cx="1008112" cy="432048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25 кг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3635896" y="1211774"/>
            <a:ext cx="1008112" cy="432048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25 кг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1402594" y="5373216"/>
            <a:ext cx="936104" cy="432048"/>
          </a:xfrm>
          <a:prstGeom prst="up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25 кг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92080" y="1052736"/>
            <a:ext cx="3528392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25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4=100 кг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8678" name="Picture 6" descr="https://2.bp.blogspot.com/-tDGiO4Hqa1U/WeED6FsSrAI/AAAAAAAAA-Y/VTCkXuJo2JoCel6OCXj_0xLnJ3gov6RZwCLcBGAs/s1600/%25D1%258D%25D0%25BA%25D0%25BE%25D0%25B0%25D0%25BA%25D1%2586%25D0%25B8%25D1%258F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988840"/>
            <a:ext cx="3360833" cy="4474444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524003" y="404664"/>
            <a:ext cx="4624061" cy="576064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</a:rPr>
              <a:t>Проведя расчеты…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.mycdn.me/image?id=884900522771&amp;t=3&amp;plc=WEB&amp;tkn=*oXaKNiaf-h-mEGkOvozxV3XMy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708920"/>
            <a:ext cx="2700299" cy="3600400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Рисунок 2" descr="IMG_65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548680"/>
            <a:ext cx="4248472" cy="324036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 r="49" b="31"/>
          <a:stretch>
            <a:fillRect/>
          </a:stretch>
        </p:blipFill>
        <p:spPr bwMode="auto">
          <a:xfrm>
            <a:off x="467544" y="4005064"/>
            <a:ext cx="3672408" cy="20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r="48" b="53"/>
          <a:stretch>
            <a:fillRect/>
          </a:stretch>
        </p:blipFill>
        <p:spPr bwMode="auto">
          <a:xfrm>
            <a:off x="4932040" y="404664"/>
            <a:ext cx="375881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r="53" b="22"/>
          <a:stretch>
            <a:fillRect/>
          </a:stretch>
        </p:blipFill>
        <p:spPr bwMode="auto">
          <a:xfrm>
            <a:off x="4211960" y="2708920"/>
            <a:ext cx="1728192" cy="2160240"/>
          </a:xfrm>
          <a:prstGeom prst="round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3851920" y="1628800"/>
            <a:ext cx="1656184" cy="1440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75856" y="476672"/>
            <a:ext cx="2808312" cy="576064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Кейс-обсуждение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F:\Конкурсы\Я - исследователь\case.png"/>
          <p:cNvPicPr/>
          <p:nvPr/>
        </p:nvPicPr>
        <p:blipFill>
          <a:blip r:embed="rId2" cstate="print"/>
          <a:srcRect r="48" b="-83"/>
          <a:stretch>
            <a:fillRect/>
          </a:stretch>
        </p:blipFill>
        <p:spPr bwMode="auto">
          <a:xfrm>
            <a:off x="4067944" y="1772816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611560" y="3789040"/>
            <a:ext cx="3600400" cy="2700300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683568" y="548680"/>
            <a:ext cx="2304256" cy="307234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6300192" y="452670"/>
            <a:ext cx="2376264" cy="3168352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Стрелка вправо 9"/>
          <p:cNvSpPr/>
          <p:nvPr/>
        </p:nvSpPr>
        <p:spPr>
          <a:xfrm rot="10800000">
            <a:off x="3203848" y="2132856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652120" y="2132856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8880227">
            <a:off x="3604645" y="3171083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3171093">
            <a:off x="5098145" y="3198449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5"/>
          <a:stretch/>
        </p:blipFill>
        <p:spPr>
          <a:xfrm>
            <a:off x="4938895" y="3789040"/>
            <a:ext cx="3737561" cy="2700300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r="-13" b="-38"/>
          <a:stretch>
            <a:fillRect/>
          </a:stretch>
        </p:blipFill>
        <p:spPr bwMode="auto">
          <a:xfrm>
            <a:off x="511857" y="404664"/>
            <a:ext cx="8048278" cy="230425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H:\DCIM\100CANON\IMG_6501.JPG"/>
          <p:cNvPicPr/>
          <p:nvPr/>
        </p:nvPicPr>
        <p:blipFill>
          <a:blip r:embed="rId3" cstate="print"/>
          <a:srcRect r="24"/>
          <a:stretch>
            <a:fillRect/>
          </a:stretch>
        </p:blipFill>
        <p:spPr bwMode="auto">
          <a:xfrm>
            <a:off x="395536" y="2852936"/>
            <a:ext cx="2526030" cy="3604895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5" name="Рисунок 4" descr="F:\Конкурсы\Я - исследователь\Фото Виталик\26.jpg"/>
          <p:cNvPicPr/>
          <p:nvPr/>
        </p:nvPicPr>
        <p:blipFill>
          <a:blip r:embed="rId4" cstate="print">
            <a:lum bright="20000" contrast="10000"/>
          </a:blip>
          <a:srcRect r="-55"/>
          <a:stretch>
            <a:fillRect/>
          </a:stretch>
        </p:blipFill>
        <p:spPr bwMode="auto">
          <a:xfrm>
            <a:off x="6156176" y="2852936"/>
            <a:ext cx="2554410" cy="359664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6" name="Рисунок 5" descr="F:\Конкурсы\Я - исследователь\Фото Виталик\28.jpg"/>
          <p:cNvPicPr/>
          <p:nvPr/>
        </p:nvPicPr>
        <p:blipFill>
          <a:blip r:embed="rId5" cstate="print">
            <a:lum bright="20000" contrast="10000"/>
          </a:blip>
          <a:srcRect r="-35" b="22"/>
          <a:stretch>
            <a:fillRect/>
          </a:stretch>
        </p:blipFill>
        <p:spPr bwMode="auto">
          <a:xfrm>
            <a:off x="3059832" y="3573016"/>
            <a:ext cx="2952328" cy="216024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518457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88840"/>
            <a:ext cx="5256585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 cstate="print"/>
          <a:srcRect r="-19" b="-125"/>
          <a:stretch>
            <a:fillRect/>
          </a:stretch>
        </p:blipFill>
        <p:spPr bwMode="auto">
          <a:xfrm>
            <a:off x="1763688" y="4869160"/>
            <a:ext cx="5184576" cy="155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555776" y="1700808"/>
            <a:ext cx="72008" cy="288032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56176" y="1700808"/>
            <a:ext cx="72008" cy="288032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581128"/>
            <a:ext cx="72008" cy="288032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4581128"/>
            <a:ext cx="72008" cy="288032"/>
          </a:xfrm>
          <a:prstGeom prst="rect">
            <a:avLst/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Конкурсы\Я - исследователь\Стенд\02c344a59e41cacfd255fcb596931ed4-0.jpg"/>
          <p:cNvPicPr/>
          <p:nvPr/>
        </p:nvPicPr>
        <p:blipFill>
          <a:blip r:embed="rId2" cstate="print"/>
          <a:srcRect r="-24" b="44"/>
          <a:stretch>
            <a:fillRect/>
          </a:stretch>
        </p:blipFill>
        <p:spPr bwMode="auto">
          <a:xfrm>
            <a:off x="1547664" y="1700808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4" name="Рисунок 3" descr="F:\Конкурсы\Я - исследователь\Стенд\02c344a59e41cacfd255fcb596931ed4-0.jpg"/>
          <p:cNvPicPr/>
          <p:nvPr/>
        </p:nvPicPr>
        <p:blipFill>
          <a:blip r:embed="rId3" cstate="print"/>
          <a:srcRect r="-47" b="-29"/>
          <a:stretch>
            <a:fillRect/>
          </a:stretch>
        </p:blipFill>
        <p:spPr bwMode="auto">
          <a:xfrm>
            <a:off x="1547664" y="2852936"/>
            <a:ext cx="143872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5" name="Рисунок 4" descr="F:\Конкурсы\Я - исследователь\Стенд\02c344a59e41cacfd255fcb596931ed4-1.jpg"/>
          <p:cNvPicPr/>
          <p:nvPr/>
        </p:nvPicPr>
        <p:blipFill>
          <a:blip r:embed="rId4" cstate="print"/>
          <a:srcRect r="-24" b="30"/>
          <a:stretch>
            <a:fillRect/>
          </a:stretch>
        </p:blipFill>
        <p:spPr bwMode="auto">
          <a:xfrm>
            <a:off x="3059832" y="2852936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6" name="Рисунок 5" descr="F:\Конкурсы\Я - исследователь\Стенд\02c344a59e41cacfd255fcb596931ed4-1.jpg"/>
          <p:cNvPicPr/>
          <p:nvPr/>
        </p:nvPicPr>
        <p:blipFill>
          <a:blip r:embed="rId5" cstate="print"/>
          <a:srcRect r="-24" b="18"/>
          <a:stretch>
            <a:fillRect/>
          </a:stretch>
        </p:blipFill>
        <p:spPr bwMode="auto">
          <a:xfrm>
            <a:off x="1547664" y="4005064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7" name="Рисунок 6" descr="F:\Конкурсы\Я - исследователь\Стенд\02c344a59e41cacfd255fcb596931ed4-2.jpg"/>
          <p:cNvPicPr/>
          <p:nvPr/>
        </p:nvPicPr>
        <p:blipFill>
          <a:blip r:embed="rId6" cstate="print"/>
          <a:srcRect r="-45" b="37"/>
          <a:stretch>
            <a:fillRect/>
          </a:stretch>
        </p:blipFill>
        <p:spPr bwMode="auto">
          <a:xfrm>
            <a:off x="3059832" y="4005064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8" name="Рисунок 7" descr="F:\Конкурсы\Я - исследователь\Стенд\02c344a59e41cacfd255fcb596931ed4-2.jpg"/>
          <p:cNvPicPr/>
          <p:nvPr/>
        </p:nvPicPr>
        <p:blipFill>
          <a:blip r:embed="rId7" cstate="print"/>
          <a:srcRect r="-38" b="16"/>
          <a:stretch>
            <a:fillRect/>
          </a:stretch>
        </p:blipFill>
        <p:spPr bwMode="auto">
          <a:xfrm>
            <a:off x="1547664" y="5157192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9" name="Рисунок 8" descr="F:\Конкурсы\Я - исследователь\Стенд\02c344a59e41cacfd255fcb596931ed4-3.jpg"/>
          <p:cNvPicPr/>
          <p:nvPr/>
        </p:nvPicPr>
        <p:blipFill>
          <a:blip r:embed="rId8" cstate="print"/>
          <a:srcRect r="-2" b="-72"/>
          <a:stretch>
            <a:fillRect/>
          </a:stretch>
        </p:blipFill>
        <p:spPr bwMode="auto">
          <a:xfrm>
            <a:off x="3059832" y="5157192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0" name="Рисунок 9" descr="F:\Конкурсы\Я - исследователь\Стенд\02c344a59e41cacfd255fcb596931ed4-3.jpg"/>
          <p:cNvPicPr/>
          <p:nvPr/>
        </p:nvPicPr>
        <p:blipFill>
          <a:blip r:embed="rId9" cstate="print"/>
          <a:srcRect r="22" b="-43"/>
          <a:stretch>
            <a:fillRect/>
          </a:stretch>
        </p:blipFill>
        <p:spPr bwMode="auto">
          <a:xfrm>
            <a:off x="4644008" y="1700808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1" name="Рисунок 10" descr="F:\Конкурсы\Я - исследователь\Стенд\02c344a59e41cacfd255fcb596931ed4-4.jpg"/>
          <p:cNvPicPr/>
          <p:nvPr/>
        </p:nvPicPr>
        <p:blipFill>
          <a:blip r:embed="rId10" cstate="print"/>
          <a:srcRect r="-55" b="-77"/>
          <a:stretch>
            <a:fillRect/>
          </a:stretch>
        </p:blipFill>
        <p:spPr bwMode="auto">
          <a:xfrm>
            <a:off x="6156176" y="1700808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2" name="Рисунок 11" descr="F:\Конкурсы\Я - исследователь\Стенд\02c344a59e41cacfd255fcb596931ed4-4.jpg"/>
          <p:cNvPicPr/>
          <p:nvPr/>
        </p:nvPicPr>
        <p:blipFill>
          <a:blip r:embed="rId11" cstate="print"/>
          <a:srcRect r="-28" b="51"/>
          <a:stretch>
            <a:fillRect/>
          </a:stretch>
        </p:blipFill>
        <p:spPr bwMode="auto">
          <a:xfrm>
            <a:off x="4644008" y="2852936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3" name="Рисунок 12" descr="F:\Конкурсы\Я - исследователь\Стенд\02c344a59e41cacfd255fcb596931ed4-5.jpg"/>
          <p:cNvPicPr/>
          <p:nvPr/>
        </p:nvPicPr>
        <p:blipFill>
          <a:blip r:embed="rId12" cstate="print"/>
          <a:srcRect r="53" b="-71"/>
          <a:stretch>
            <a:fillRect/>
          </a:stretch>
        </p:blipFill>
        <p:spPr bwMode="auto">
          <a:xfrm>
            <a:off x="6156176" y="2852936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4" name="Рисунок 13" descr="F:\Конкурсы\Я - исследователь\Стенд\02c344a59e41cacfd255fcb596931ed4-5.jpg"/>
          <p:cNvPicPr/>
          <p:nvPr/>
        </p:nvPicPr>
        <p:blipFill>
          <a:blip r:embed="rId13" cstate="print"/>
          <a:srcRect r="-21" b="-20"/>
          <a:stretch>
            <a:fillRect/>
          </a:stretch>
        </p:blipFill>
        <p:spPr bwMode="auto">
          <a:xfrm>
            <a:off x="4644008" y="4005064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5" name="Рисунок 14" descr="F:\Конкурсы\Я - исследователь\Стенд\02c344a59e41cacfd255fcb596931ed4-6.jpg"/>
          <p:cNvPicPr/>
          <p:nvPr/>
        </p:nvPicPr>
        <p:blipFill>
          <a:blip r:embed="rId14" cstate="print"/>
          <a:srcRect r="55" b="27"/>
          <a:stretch>
            <a:fillRect/>
          </a:stretch>
        </p:blipFill>
        <p:spPr bwMode="auto">
          <a:xfrm>
            <a:off x="6156176" y="4005064"/>
            <a:ext cx="143872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6" name="Рисунок 15" descr="F:\Конкурсы\Я - исследователь\Стенд\02c344a59e41cacfd255fcb596931ed4-6.jpg"/>
          <p:cNvPicPr/>
          <p:nvPr/>
        </p:nvPicPr>
        <p:blipFill>
          <a:blip r:embed="rId15" cstate="print">
            <a:lum bright="20000" contrast="20000"/>
          </a:blip>
          <a:srcRect r="1" b="22"/>
          <a:stretch>
            <a:fillRect/>
          </a:stretch>
        </p:blipFill>
        <p:spPr bwMode="auto">
          <a:xfrm>
            <a:off x="4644008" y="5157192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17" name="Рисунок 16" descr="F:\Конкурсы\Я - исследователь\календарь\img10.jpg"/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059832" y="1700808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pic>
        <p:nvPicPr>
          <p:cNvPr id="22" name="Рисунок 21" descr="http://karabash-go.ru/media/cache/db/d6/dc/b0/f3/9a/dbd6dcb0f39a4ae3f927aea9bb906b52.jp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156176" y="5157192"/>
            <a:ext cx="1440000" cy="1080000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6156176" y="5157192"/>
            <a:ext cx="151216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Ты — человек! Зависит от тебя,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как будет жить, дышать твоя планета: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тебе врученные моря, поля, леса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храни как драгоценные заветы …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Ведь лучше хвойным воздухом дышать,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чем вырубать деревья для бумаги . . .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В переработку тонны мусора собрать,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чем рощи засорять, луга, овраги. . .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Очистить от бумажных гор подвал — леса сберечь…и новых дней страницы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расскажут, как ты бережно хранишь</a:t>
            </a:r>
            <a:b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</a:br>
            <a:r>
              <a:rPr kumimoji="0" lang="ru-RU" sz="500" b="1" i="1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itchFamily="18" charset="0"/>
                <a:cs typeface="Arial" pitchFamily="34" charset="0"/>
              </a:rPr>
              <a:t>богатства родины, как ими ты гордишься.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F:\Конкурсы\Я - исследователь\Фото Виталик\26.jpg"/>
          <p:cNvPicPr/>
          <p:nvPr/>
        </p:nvPicPr>
        <p:blipFill>
          <a:blip r:embed="rId18" cstate="print">
            <a:lum bright="20000" contrast="10000"/>
          </a:blip>
          <a:srcRect r="-55"/>
          <a:stretch>
            <a:fillRect/>
          </a:stretch>
        </p:blipFill>
        <p:spPr bwMode="auto">
          <a:xfrm>
            <a:off x="395536" y="404664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4" name="Рисунок 23" descr="F:\Конкурсы\Я - исследователь\Фото Виталик\31.jpg"/>
          <p:cNvPicPr/>
          <p:nvPr/>
        </p:nvPicPr>
        <p:blipFill>
          <a:blip r:embed="rId19" cstate="print">
            <a:lum bright="10000" contrast="10000"/>
          </a:blip>
          <a:srcRect r="9" b="32"/>
          <a:stretch>
            <a:fillRect/>
          </a:stretch>
        </p:blipFill>
        <p:spPr bwMode="auto">
          <a:xfrm>
            <a:off x="7740352" y="404664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5" name="Рисунок 24" descr="F:\Конкурсы\Я - исследователь\Фото Виталик\48.jpg"/>
          <p:cNvPicPr/>
          <p:nvPr/>
        </p:nvPicPr>
        <p:blipFill>
          <a:blip r:embed="rId20" cstate="print"/>
          <a:srcRect b="29"/>
          <a:stretch>
            <a:fillRect/>
          </a:stretch>
        </p:blipFill>
        <p:spPr bwMode="auto">
          <a:xfrm>
            <a:off x="7740352" y="3429000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6" name="Рисунок 25" descr="H:\DCIM\100CANON\IMG_6495.JPG"/>
          <p:cNvPicPr/>
          <p:nvPr/>
        </p:nvPicPr>
        <p:blipFill>
          <a:blip r:embed="rId21" cstate="print"/>
          <a:srcRect r="-70"/>
          <a:stretch>
            <a:fillRect/>
          </a:stretch>
        </p:blipFill>
        <p:spPr bwMode="auto">
          <a:xfrm>
            <a:off x="7740352" y="1916832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7" name="Рисунок 26" descr="H:\DCIM\100CANON\IMG_6501.JPG"/>
          <p:cNvPicPr/>
          <p:nvPr/>
        </p:nvPicPr>
        <p:blipFill>
          <a:blip r:embed="rId22" cstate="print"/>
          <a:srcRect r="24"/>
          <a:stretch>
            <a:fillRect/>
          </a:stretch>
        </p:blipFill>
        <p:spPr bwMode="auto">
          <a:xfrm>
            <a:off x="395536" y="1916832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8" name="Рисунок 27" descr="F:\Конкурсы\Я - исследователь\Фото Виталик\72.jpg"/>
          <p:cNvPicPr/>
          <p:nvPr/>
        </p:nvPicPr>
        <p:blipFill>
          <a:blip r:embed="rId23" cstate="print">
            <a:lum contrast="10000"/>
          </a:blip>
          <a:srcRect r="80"/>
          <a:stretch>
            <a:fillRect/>
          </a:stretch>
        </p:blipFill>
        <p:spPr bwMode="auto">
          <a:xfrm>
            <a:off x="395536" y="3429000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9" name="Рисунок 28" descr="http://kemobr.ru/document/neu/d3.jpg"/>
          <p:cNvPicPr/>
          <p:nvPr/>
        </p:nvPicPr>
        <p:blipFill>
          <a:blip r:embed="rId24" cstate="print"/>
          <a:srcRect r="80"/>
          <a:stretch>
            <a:fillRect/>
          </a:stretch>
        </p:blipFill>
        <p:spPr bwMode="auto">
          <a:xfrm>
            <a:off x="395536" y="4941168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0" name="__plpcte_target" descr="https://i.mycdn.me/image?id=884753100307&amp;t=3&amp;plc=WEB&amp;tkn=*VHCzwtwh2iM3Yrrpc68zVOjeuOM"/>
          <p:cNvPicPr/>
          <p:nvPr/>
        </p:nvPicPr>
        <p:blipFill>
          <a:blip r:embed="rId25" cstate="print"/>
          <a:srcRect r="-29" b="-29"/>
          <a:stretch>
            <a:fillRect/>
          </a:stretch>
        </p:blipFill>
        <p:spPr bwMode="auto">
          <a:xfrm>
            <a:off x="7740352" y="4941168"/>
            <a:ext cx="1044000" cy="1440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1" name="Скругленный прямоугольник 30"/>
          <p:cNvSpPr/>
          <p:nvPr/>
        </p:nvSpPr>
        <p:spPr>
          <a:xfrm>
            <a:off x="1619672" y="476672"/>
            <a:ext cx="5976664" cy="1008112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Если каждый будет участвовать в предложенных акциях, мы спасем не одно дерево!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edumalykla.ucoz.ru/2017/04/161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73016"/>
            <a:ext cx="3168352" cy="290784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</p:pic>
      <p:grpSp>
        <p:nvGrpSpPr>
          <p:cNvPr id="12" name="Группа 11"/>
          <p:cNvGrpSpPr/>
          <p:nvPr/>
        </p:nvGrpSpPr>
        <p:grpSpPr>
          <a:xfrm>
            <a:off x="2267744" y="741374"/>
            <a:ext cx="2088232" cy="2686456"/>
            <a:chOff x="816762" y="1237238"/>
            <a:chExt cx="470618" cy="694619"/>
          </a:xfrm>
          <a:scene3d>
            <a:camera prst="orthographicFront"/>
            <a:lightRig rig="flat" dir="t"/>
          </a:scene3d>
        </p:grpSpPr>
        <p:sp>
          <p:nvSpPr>
            <p:cNvPr id="13" name="Нашивка 12"/>
            <p:cNvSpPr/>
            <p:nvPr/>
          </p:nvSpPr>
          <p:spPr>
            <a:xfrm rot="5400000">
              <a:off x="704761" y="1349239"/>
              <a:ext cx="694619" cy="470617"/>
            </a:xfrm>
            <a:prstGeom prst="chevron">
              <a:avLst/>
            </a:prstGeom>
            <a:ln>
              <a:solidFill>
                <a:srgbClr val="000F2E"/>
              </a:solidFill>
            </a:ln>
            <a:sp3d prstMaterial="plastic">
              <a:bevelT w="120900" h="88900"/>
              <a:bevelB w="88900" h="31750" prst="angle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14" name="Нашивка 4"/>
            <p:cNvSpPr/>
            <p:nvPr/>
          </p:nvSpPr>
          <p:spPr>
            <a:xfrm>
              <a:off x="816763" y="1472547"/>
              <a:ext cx="470617" cy="2240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080" tIns="5080" rIns="5080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dirty="0" smtClean="0">
                  <a:solidFill>
                    <a:schemeClr val="tx2">
                      <a:lumMod val="50000"/>
                    </a:schemeClr>
                  </a:solidFill>
                </a:rPr>
                <a:t>Гипотеза:</a:t>
              </a:r>
              <a:endParaRPr lang="ru-RU" sz="3200" b="1" kern="12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4427984" y="389732"/>
            <a:ext cx="4176464" cy="6076196"/>
          </a:xfrm>
          <a:prstGeom prst="round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Допустим, что вторичная переработка макулатуры позволит решить проблему сохранения лесных ресурсов планеты</a:t>
            </a:r>
          </a:p>
          <a:p>
            <a:pPr lvl="1"/>
            <a:endParaRPr lang="ru-RU" sz="2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4F81BD">
                    <a:lumMod val="50000"/>
                  </a:srgbClr>
                </a:solidFill>
              </a:rPr>
              <a:t>Предположим, что действенным способом для сохранения лесов от вырубки является сбор макулатуры</a:t>
            </a:r>
            <a:endParaRPr lang="ru-RU" sz="2200" dirty="0">
              <a:solidFill>
                <a:srgbClr val="4F81BD">
                  <a:lumMod val="5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 rot="5400000">
            <a:off x="4589971" y="-1989572"/>
            <a:ext cx="612128" cy="5400600"/>
          </a:xfrm>
          <a:prstGeom prst="roundRect">
            <a:avLst/>
          </a:prstGeom>
          <a:ln w="28575">
            <a:solidFill>
              <a:srgbClr val="000F2E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Действенным способом для сохранения лесов </a:t>
            </a:r>
          </a:p>
          <a:p>
            <a:pPr algn="ctr"/>
            <a:r>
              <a:rPr lang="ru-RU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</a:rPr>
              <a:t>от вырубки является сбор макулатуры</a:t>
            </a:r>
            <a:endParaRPr lang="ru-RU" b="1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https://circulardesignexamples.files.wordpress.com/2015/04/combo-05916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9283" y="1288935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http://i0.photo.2gis.com/images/branch/105/14777436291681240_84e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6557" y="2620976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http://japanese.hardcoverbookprintingservices.com/photo/pl2692700-pdf_pantone.jpg"/>
          <p:cNvPicPr/>
          <p:nvPr/>
        </p:nvPicPr>
        <p:blipFill>
          <a:blip r:embed="rId4" cstate="print"/>
          <a:srcRect r="52"/>
          <a:stretch>
            <a:fillRect/>
          </a:stretch>
        </p:blipFill>
        <p:spPr bwMode="auto">
          <a:xfrm>
            <a:off x="4500111" y="3947802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https://xn-----7kcbekeiftdh9amwkb4d2o.xn--p1ai/wp-content/uploads/2014/05/4520.jpg"/>
          <p:cNvPicPr/>
          <p:nvPr/>
        </p:nvPicPr>
        <p:blipFill>
          <a:blip r:embed="rId5" cstate="print"/>
          <a:srcRect r="-16"/>
          <a:stretch>
            <a:fillRect/>
          </a:stretch>
        </p:blipFill>
        <p:spPr bwMode="auto">
          <a:xfrm>
            <a:off x="2602998" y="3933678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Рисунок 7" descr="http://www.eda-land.ru/images/article/orig/2018/07/sposoby-i-shemy-posadki-morkovi-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2566537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9" name="Рисунок 8" descr="http://cdn.ppcorn.com/wp-content/uploads/sites/14/2016/01/Whole-Foods-10-PPCorn.jpg"/>
          <p:cNvPicPr/>
          <p:nvPr/>
        </p:nvPicPr>
        <p:blipFill>
          <a:blip r:embed="rId7" cstate="print"/>
          <a:srcRect r="7"/>
          <a:stretch>
            <a:fillRect/>
          </a:stretch>
        </p:blipFill>
        <p:spPr bwMode="auto">
          <a:xfrm>
            <a:off x="3161189" y="5204353"/>
            <a:ext cx="1338922" cy="1205405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0" name="Рисунок 9" descr="https://mirpozitiva.ru/uploads/posts/2018-04/1524829030_bumaga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2250" y="3954679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1" name="Рисунок 10" descr="https://ds04.infourok.ru/uploads/ex/0e33/0000bdfa-6ad8376c/640/img7.jpg"/>
          <p:cNvPicPr/>
          <p:nvPr/>
        </p:nvPicPr>
        <p:blipFill>
          <a:blip r:embed="rId9" cstate="print"/>
          <a:srcRect r="134" b="-38"/>
          <a:stretch>
            <a:fillRect/>
          </a:stretch>
        </p:blipFill>
        <p:spPr bwMode="auto">
          <a:xfrm>
            <a:off x="5254500" y="5204353"/>
            <a:ext cx="1260000" cy="126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2" name="Рисунок 11" descr="https://makulaturu.ru/sites/default/files/production.png"/>
          <p:cNvPicPr/>
          <p:nvPr/>
        </p:nvPicPr>
        <p:blipFill>
          <a:blip r:embed="rId10" cstate="print"/>
          <a:srcRect r="-63"/>
          <a:stretch>
            <a:fillRect/>
          </a:stretch>
        </p:blipFill>
        <p:spPr bwMode="auto">
          <a:xfrm>
            <a:off x="7236296" y="1196872"/>
            <a:ext cx="1080000" cy="1080000"/>
          </a:xfrm>
          <a:prstGeom prst="round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3" name="__plpcte_target" descr="https://i.mycdn.me/image?id=884839984147&amp;t=3&amp;plc=WEB&amp;tkn=*kygRlUviFbZ2hlB4_0fOak9VGyE"/>
          <p:cNvPicPr/>
          <p:nvPr/>
        </p:nvPicPr>
        <p:blipFill>
          <a:blip r:embed="rId11" cstate="print"/>
          <a:srcRect b="36"/>
          <a:stretch>
            <a:fillRect/>
          </a:stretch>
        </p:blipFill>
        <p:spPr bwMode="auto">
          <a:xfrm>
            <a:off x="3889115" y="1124744"/>
            <a:ext cx="2520280" cy="2304256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4" name="Стрелка вправо 13"/>
          <p:cNvSpPr/>
          <p:nvPr/>
        </p:nvSpPr>
        <p:spPr>
          <a:xfrm rot="10800000">
            <a:off x="3236167" y="1743644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3290416" y="2818505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7702716">
            <a:off x="3597008" y="3612902"/>
            <a:ext cx="362831" cy="214053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3740294">
            <a:off x="6262792" y="3611199"/>
            <a:ext cx="362831" cy="214053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222987">
            <a:off x="4912111" y="3625241"/>
            <a:ext cx="256001" cy="20538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588224" y="2564904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6541384" y="1736872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6189573">
            <a:off x="3520526" y="4189425"/>
            <a:ext cx="1609308" cy="29530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4871167">
            <a:off x="5044660" y="4181387"/>
            <a:ext cx="1609308" cy="295305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395536" y="476672"/>
            <a:ext cx="2592288" cy="2448272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340768"/>
            <a:ext cx="18657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Изучение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литературы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404664"/>
            <a:ext cx="3816424" cy="2544282"/>
          </a:xfrm>
          <a:prstGeom prst="rect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__plpcte_target" descr="https://i.mycdn.me/image?id=884900704275&amp;t=3&amp;plc=WEB&amp;tkn=*ljFMuxIUuq-bYNb-dVD9obhWek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11" b="26"/>
          <a:stretch/>
        </p:blipFill>
        <p:spPr bwMode="auto">
          <a:xfrm>
            <a:off x="395536" y="3429000"/>
            <a:ext cx="4032448" cy="301421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027" name="Picture 3" descr="G:\Конкурсы\Я - исследователь\презентация\10103992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412776"/>
            <a:ext cx="1846981" cy="2277880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</p:pic>
      <p:pic>
        <p:nvPicPr>
          <p:cNvPr id="1028" name="Picture 4" descr="G:\Конкурсы\Я - исследователь\презентация\uk349260.jpg"/>
          <p:cNvPicPr>
            <a:picLocks noChangeAspect="1" noChangeArrowheads="1"/>
          </p:cNvPicPr>
          <p:nvPr/>
        </p:nvPicPr>
        <p:blipFill>
          <a:blip r:embed="rId5" cstate="print"/>
          <a:srcRect b="-43"/>
          <a:stretch>
            <a:fillRect/>
          </a:stretch>
        </p:blipFill>
        <p:spPr bwMode="auto">
          <a:xfrm>
            <a:off x="4427984" y="2564904"/>
            <a:ext cx="2209148" cy="2569046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</p:pic>
      <p:pic>
        <p:nvPicPr>
          <p:cNvPr id="1029" name="Picture 5" descr="G:\Конкурсы\Я - исследователь\презентация\img.php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3789040"/>
            <a:ext cx="1977570" cy="2408543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899592" y="404664"/>
            <a:ext cx="2808312" cy="2664296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340768"/>
            <a:ext cx="18657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Обращение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специалисту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2050" name="Picture 2" descr="G:\Конкурсы\Я - исследователь\Фото Виталик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b="-23"/>
          <a:stretch>
            <a:fillRect/>
          </a:stretch>
        </p:blipFill>
        <p:spPr bwMode="auto">
          <a:xfrm>
            <a:off x="4572000" y="404664"/>
            <a:ext cx="4154978" cy="3240360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 descr="F:\Конкурсы\Я - исследователь\Стенд\0018-005- - копия (5).png"/>
          <p:cNvPicPr/>
          <p:nvPr/>
        </p:nvPicPr>
        <p:blipFill>
          <a:blip r:embed="rId4" cstate="print"/>
          <a:srcRect r="-108" b="165"/>
          <a:stretch>
            <a:fillRect/>
          </a:stretch>
        </p:blipFill>
        <p:spPr bwMode="auto">
          <a:xfrm>
            <a:off x="6156176" y="4293096"/>
            <a:ext cx="2016224" cy="201622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 rot="16200000">
            <a:off x="7056276" y="3753036"/>
            <a:ext cx="432048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5364088" y="5085184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4480874" cy="3016826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67544" y="548680"/>
            <a:ext cx="2808312" cy="2664296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84784"/>
            <a:ext cx="18657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Обращение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интернету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5" name="Рисунок 4" descr="F:\Конкурсы\Я - исследователь\Стенд\0018-005- - копия (6).png"/>
          <p:cNvPicPr/>
          <p:nvPr/>
        </p:nvPicPr>
        <p:blipFill>
          <a:blip r:embed="rId2" cstate="print"/>
          <a:srcRect r="326" b="194"/>
          <a:stretch>
            <a:fillRect/>
          </a:stretch>
        </p:blipFill>
        <p:spPr bwMode="auto">
          <a:xfrm>
            <a:off x="6084168" y="4509120"/>
            <a:ext cx="1728192" cy="1656184"/>
          </a:xfrm>
          <a:prstGeom prst="round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" name="__plpcte_target" descr="https://i.mycdn.me/image?id=884900719891&amp;t=3&amp;plc=WEB&amp;tkn=*X4PHpfCODjjUJoZhHmtlkRhihJo"/>
          <p:cNvPicPr/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4248472" cy="3060878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7" name="__plpcte_target" descr="https://i.mycdn.me/image?id=884839983891&amp;t=3&amp;plc=WEB&amp;tkn=*RrUENUUTHJjYHSKGFbByMv4I_Nk"/>
          <p:cNvPicPr/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b="50"/>
          <a:stretch>
            <a:fillRect/>
          </a:stretch>
        </p:blipFill>
        <p:spPr bwMode="auto">
          <a:xfrm>
            <a:off x="4211960" y="548680"/>
            <a:ext cx="4317513" cy="3024336"/>
          </a:xfrm>
          <a:prstGeom prst="rect">
            <a:avLst/>
          </a:prstGeom>
          <a:noFill/>
          <a:ln w="38100">
            <a:solidFill>
              <a:srgbClr val="74913B"/>
            </a:solidFill>
            <a:miter lim="800000"/>
            <a:headEnd/>
            <a:tailEnd/>
          </a:ln>
        </p:spPr>
      </p:pic>
      <p:sp>
        <p:nvSpPr>
          <p:cNvPr id="8" name="Стрелка вправо 7"/>
          <p:cNvSpPr/>
          <p:nvPr/>
        </p:nvSpPr>
        <p:spPr>
          <a:xfrm rot="10800000">
            <a:off x="5292080" y="5085184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200000">
            <a:off x="6624228" y="3897052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899592" y="476672"/>
            <a:ext cx="2808312" cy="2664296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484784"/>
            <a:ext cx="186578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Кейс-обсуждения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4248472" cy="3024336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5940152" y="4221088"/>
            <a:ext cx="2232248" cy="199700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548DD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F:\Конкурсы\Я - исследователь\case.png"/>
          <p:cNvPicPr/>
          <p:nvPr/>
        </p:nvPicPr>
        <p:blipFill>
          <a:blip r:embed="rId4" cstate="print"/>
          <a:srcRect r="48" b="-83"/>
          <a:stretch>
            <a:fillRect/>
          </a:stretch>
        </p:blipFill>
        <p:spPr bwMode="auto">
          <a:xfrm>
            <a:off x="6084168" y="4365104"/>
            <a:ext cx="1976071" cy="162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 rot="16200000">
            <a:off x="6624228" y="3537012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5076056" y="4797152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" b="-25"/>
          <a:stretch/>
        </p:blipFill>
        <p:spPr bwMode="auto">
          <a:xfrm>
            <a:off x="4354532" y="413955"/>
            <a:ext cx="4392488" cy="2922405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5868144" y="4077072"/>
            <a:ext cx="2160587" cy="21605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B05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DSC_0572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3549013"/>
            <a:ext cx="4320480" cy="2880321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pic>
        <p:nvPicPr>
          <p:cNvPr id="8" name="Рисунок 7" descr="DSC_0556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83968" y="476672"/>
            <a:ext cx="4428492" cy="2952329"/>
          </a:xfrm>
          <a:prstGeom prst="rect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67544" y="332656"/>
            <a:ext cx="2808312" cy="2664296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124744"/>
            <a:ext cx="18657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Проведение опытов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бумагой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13" name="Рисунок 12" descr="F:\Конкурсы\Я - исследователь\Стенд\рука.jpg"/>
          <p:cNvPicPr/>
          <p:nvPr/>
        </p:nvPicPr>
        <p:blipFill>
          <a:blip r:embed="rId6" cstate="print"/>
          <a:srcRect r="52" b="65"/>
          <a:stretch>
            <a:fillRect/>
          </a:stretch>
        </p:blipFill>
        <p:spPr bwMode="auto">
          <a:xfrm>
            <a:off x="6084168" y="4149080"/>
            <a:ext cx="1741656" cy="193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трелка вправо 14"/>
          <p:cNvSpPr/>
          <p:nvPr/>
        </p:nvSpPr>
        <p:spPr>
          <a:xfrm rot="10800000">
            <a:off x="5076056" y="4941168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6786246" y="3591018"/>
            <a:ext cx="468052" cy="288032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5724128" y="4149080"/>
            <a:ext cx="2232248" cy="201622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__plpcte_target" descr="https://i.mycdn.me/image?id=884753100563&amp;t=3&amp;plc=WEB&amp;tkn=*Y2-PZUNb7nM5Y_I1NOQ8OsxPZdM"/>
          <p:cNvPicPr/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572000" y="404664"/>
            <a:ext cx="4195394" cy="3096344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899592" y="548680"/>
            <a:ext cx="2808312" cy="2664296"/>
          </a:xfrm>
          <a:prstGeom prst="sun">
            <a:avLst>
              <a:gd name="adj" fmla="val 22306"/>
            </a:avLst>
          </a:prstGeom>
          <a:gradFill rotWithShape="1">
            <a:gsLst>
              <a:gs pos="0">
                <a:srgbClr val="FFFFCE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2700" cap="sq">
            <a:solidFill>
              <a:schemeClr val="accent6">
                <a:lumMod val="75000"/>
              </a:schemeClr>
            </a:solidFill>
            <a:miter lim="800000"/>
            <a:headEnd type="none" w="sm" len="sm"/>
            <a:tailEnd type="none" w="sm" len="sm"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340768"/>
            <a:ext cx="186578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Вычисление </a:t>
            </a:r>
          </a:p>
          <a:p>
            <a:pPr algn="ctr">
              <a:defRPr/>
            </a:pPr>
            <a:r>
              <a:rPr lang="ru-RU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анализ полученных данных</a:t>
            </a:r>
            <a:endParaRPr lang="ru-RU" b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7" name="Рисунок 6" descr="F:\Конкурсы\Я - исследователь\Фото Виталик\60.jpg"/>
          <p:cNvPicPr/>
          <p:nvPr/>
        </p:nvPicPr>
        <p:blipFill>
          <a:blip r:embed="rId3" cstate="print"/>
          <a:srcRect r="28" b="-35"/>
          <a:stretch>
            <a:fillRect/>
          </a:stretch>
        </p:blipFill>
        <p:spPr bwMode="auto">
          <a:xfrm>
            <a:off x="395536" y="3429000"/>
            <a:ext cx="3960440" cy="3017324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s://www.scritturacreativa.org/wp-content/uploads/2017/12/14709538_l-768x68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93096"/>
            <a:ext cx="1968011" cy="175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 rot="16200000">
            <a:off x="6696236" y="3681028"/>
            <a:ext cx="432048" cy="360040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800000">
            <a:off x="4932040" y="4941168"/>
            <a:ext cx="612068" cy="396044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147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Александр</cp:lastModifiedBy>
  <cp:revision>29</cp:revision>
  <dcterms:created xsi:type="dcterms:W3CDTF">2013-08-23T08:38:35Z</dcterms:created>
  <dcterms:modified xsi:type="dcterms:W3CDTF">2022-01-20T12:33:13Z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3094850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