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61" d="100"/>
          <a:sy n="61" d="100"/>
        </p:scale>
        <p:origin x="108" y="3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4" name="Group 13"/>
          <p:cNvGrpSpPr/>
          <p:nvPr/>
        </p:nvGrpSpPr>
        <p:grpSpPr>
          <a:xfrm>
            <a:off x="-1588" y="0"/>
            <a:ext cx="12193588" cy="6861555"/>
            <a:chOff x="-1588" y="0"/>
            <a:chExt cx="12193588" cy="6861555"/>
          </a:xfrm>
        </p:grpSpPr>
        <p:sp>
          <p:nvSpPr>
            <p:cNvPr id="9" name="Rectangle 8"/>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rot="5400000">
            <a:off x="10158984" y="1792224"/>
            <a:ext cx="990599" cy="304799"/>
          </a:xfrm>
        </p:spPr>
        <p:txBody>
          <a:bodyPr/>
          <a:lstStyle>
            <a:lvl1pPr algn="l">
              <a:defRPr b="0">
                <a:solidFill>
                  <a:schemeClr val="bg1"/>
                </a:solidFill>
              </a:defRPr>
            </a:lvl1p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a:xfrm rot="5400000">
            <a:off x="8951976" y="3227832"/>
            <a:ext cx="3867912" cy="310896"/>
          </a:xfrm>
        </p:spPr>
        <p:txBody>
          <a:bodyPr/>
          <a:lstStyle>
            <a:lvl1pPr>
              <a:defRPr sz="1000" b="0">
                <a:solidFill>
                  <a:schemeClr val="bg1"/>
                </a:solidFill>
              </a:defRPr>
            </a:lvl1pPr>
          </a:lstStyle>
          <a:p>
            <a:endParaRPr lang="ru-RU"/>
          </a:p>
        </p:txBody>
      </p:sp>
      <p:sp>
        <p:nvSpPr>
          <p:cNvPr id="8" name="Rectangle 7"/>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EA87E35F-74D9-403F-96E6-5001AD374172}" type="slidenum">
              <a:rPr lang="ru-RU" smtClean="0"/>
              <a:t>‹#›</a:t>
            </a:fld>
            <a:endParaRPr lang="ru-RU"/>
          </a:p>
        </p:txBody>
      </p:sp>
    </p:spTree>
    <p:extLst>
      <p:ext uri="{BB962C8B-B14F-4D97-AF65-F5344CB8AC3E}">
        <p14:creationId xmlns:p14="http://schemas.microsoft.com/office/powerpoint/2010/main" val="18428696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Панорамная фотография с подписью">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74E4EC0-4C6F-4957-9CAF-A2D50A900C49}" type="datetimeFigureOut">
              <a:rPr lang="ru-RU" smtClean="0"/>
              <a:t>24.01.2017</a:t>
            </a:fld>
            <a:endParaRPr lang="ru-RU"/>
          </a:p>
        </p:txBody>
      </p:sp>
      <p:sp>
        <p:nvSpPr>
          <p:cNvPr id="6" name="Footer Placeholder 5"/>
          <p:cNvSpPr>
            <a:spLocks noGrp="1"/>
          </p:cNvSpPr>
          <p:nvPr>
            <p:ph type="ftr" sz="quarter" idx="11"/>
          </p:nvPr>
        </p:nvSpPr>
        <p:spPr/>
        <p:txBody>
          <a:bodyPr/>
          <a:lstStyle/>
          <a:p>
            <a:endParaRPr lang="ru-RU"/>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1416567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p>
            <a:endParaRPr lang="ru-RU"/>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6015350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7" name="Group 6"/>
          <p:cNvGrpSpPr/>
          <p:nvPr/>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ru-RU" smtClean="0"/>
              <a:t>Образец заголовка</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ru-RU" smtClean="0"/>
              <a:t>Образец текста</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p>
            <a:endParaRPr lang="ru-RU"/>
          </a:p>
        </p:txBody>
      </p:sp>
      <p:sp>
        <p:nvSpPr>
          <p:cNvPr id="23" name="Rectangle 2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5427040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p>
            <a:endParaRPr lang="ru-RU"/>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36380514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74E4EC0-4C6F-4957-9CAF-A2D50A900C49}" type="datetimeFigureOut">
              <a:rPr lang="ru-RU" smtClean="0"/>
              <a:t>24.01.2017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36335044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174E4EC0-4C6F-4957-9CAF-A2D50A900C49}" type="datetimeFigureOut">
              <a:rPr lang="ru-RU" smtClean="0"/>
              <a:t>24.01.2017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1219976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4979986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p>
            <a:endParaRPr lang="ru-RU"/>
          </a:p>
        </p:txBody>
      </p:sp>
      <p:sp>
        <p:nvSpPr>
          <p:cNvPr id="20" name="Rectangle 1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8426750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ru-RU" smtClean="0"/>
              <a:t>Образец заголовка</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lvl1pPr>
              <a:defRPr sz="1000" b="1"/>
            </a:lvl1pPr>
          </a:lstStyle>
          <a:p>
            <a:endParaRPr lang="ru-RU"/>
          </a:p>
        </p:txBody>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544418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174E4EC0-4C6F-4957-9CAF-A2D50A900C49}" type="datetimeFigureOut">
              <a:rPr lang="ru-RU" smtClean="0"/>
              <a:t>24.01.2017</a:t>
            </a:fld>
            <a:endParaRPr lang="ru-RU"/>
          </a:p>
        </p:txBody>
      </p:sp>
      <p:sp>
        <p:nvSpPr>
          <p:cNvPr id="5" name="Footer Placeholder 4"/>
          <p:cNvSpPr>
            <a:spLocks noGrp="1"/>
          </p:cNvSpPr>
          <p:nvPr>
            <p:ph type="ftr" sz="quarter" idx="11"/>
          </p:nvPr>
        </p:nvSpPr>
        <p:spPr/>
        <p:txBody>
          <a:bodyPr/>
          <a:lstStyle>
            <a:lvl1pPr>
              <a:defRPr sz="1000" b="1"/>
            </a:lvl1pPr>
          </a:lstStyle>
          <a:p>
            <a:endParaRPr lang="ru-RU"/>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3893534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74E4EC0-4C6F-4957-9CAF-A2D50A900C49}" type="datetimeFigureOut">
              <a:rPr lang="ru-RU" smtClean="0"/>
              <a:t>24.01.2017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283424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174E4EC0-4C6F-4957-9CAF-A2D50A900C49}" type="datetimeFigureOut">
              <a:rPr lang="ru-RU" smtClean="0"/>
              <a:t>24.01.2017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2794966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174E4EC0-4C6F-4957-9CAF-A2D50A900C49}" type="datetimeFigureOut">
              <a:rPr lang="ru-RU" smtClean="0"/>
              <a:t>24.01.2017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15703376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4E4EC0-4C6F-4957-9CAF-A2D50A900C49}" type="datetimeFigureOut">
              <a:rPr lang="ru-RU" smtClean="0"/>
              <a:t>24.01.2017</a:t>
            </a:fld>
            <a:endParaRPr lang="ru-RU"/>
          </a:p>
        </p:txBody>
      </p:sp>
      <p:sp>
        <p:nvSpPr>
          <p:cNvPr id="3" name="Footer Placeholder 2"/>
          <p:cNvSpPr>
            <a:spLocks noGrp="1"/>
          </p:cNvSpPr>
          <p:nvPr>
            <p:ph type="ftr" sz="quarter" idx="11"/>
          </p:nvPr>
        </p:nvSpPr>
        <p:spPr/>
        <p:txBody>
          <a:bodyPr/>
          <a:lstStyle/>
          <a:p>
            <a:endParaRPr lang="ru-RU"/>
          </a:p>
        </p:txBody>
      </p:sp>
      <p:sp>
        <p:nvSpPr>
          <p:cNvPr id="6" name="Rectangle 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34564537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74E4EC0-4C6F-4957-9CAF-A2D50A900C49}" type="datetimeFigureOut">
              <a:rPr lang="ru-RU" smtClean="0"/>
              <a:t>24.01.2017</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3607411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174E4EC0-4C6F-4957-9CAF-A2D50A900C49}" type="datetimeFigureOut">
              <a:rPr lang="ru-RU" smtClean="0"/>
              <a:t>24.01.2017</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EA87E35F-74D9-403F-96E6-5001AD374172}" type="slidenum">
              <a:rPr lang="ru-RU" smtClean="0"/>
              <a:t>‹#›</a:t>
            </a:fld>
            <a:endParaRPr lang="ru-RU"/>
          </a:p>
        </p:txBody>
      </p:sp>
    </p:spTree>
    <p:extLst>
      <p:ext uri="{BB962C8B-B14F-4D97-AF65-F5344CB8AC3E}">
        <p14:creationId xmlns:p14="http://schemas.microsoft.com/office/powerpoint/2010/main" val="13077607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652760" y="6391656"/>
            <a:ext cx="990599" cy="304799"/>
          </a:xfrm>
          <a:prstGeom prst="rect">
            <a:avLst/>
          </a:prstGeom>
        </p:spPr>
        <p:txBody>
          <a:bodyPr vert="horz" lIns="91440" tIns="45720" rIns="91440" bIns="45720" rtlCol="0" anchor="ctr" anchorCtr="0"/>
          <a:lstStyle>
            <a:lvl1pPr algn="r">
              <a:defRPr sz="1000" b="1" i="0">
                <a:solidFill>
                  <a:schemeClr val="accent1"/>
                </a:solidFill>
              </a:defRPr>
            </a:lvl1pPr>
          </a:lstStyle>
          <a:p>
            <a:fld id="{174E4EC0-4C6F-4957-9CAF-A2D50A900C49}" type="datetimeFigureOut">
              <a:rPr lang="ru-RU" smtClean="0"/>
              <a:t>24.01.2017</a:t>
            </a:fld>
            <a:endParaRPr lang="ru-RU"/>
          </a:p>
        </p:txBody>
      </p:sp>
      <p:sp>
        <p:nvSpPr>
          <p:cNvPr id="5" name="Footer Placeholder 4"/>
          <p:cNvSpPr>
            <a:spLocks noGrp="1"/>
          </p:cNvSpPr>
          <p:nvPr>
            <p:ph type="ftr" sz="quarter" idx="3"/>
          </p:nvPr>
        </p:nvSpPr>
        <p:spPr>
          <a:xfrm>
            <a:off x="557784" y="6391656"/>
            <a:ext cx="3867912" cy="310896"/>
          </a:xfrm>
          <a:prstGeom prst="rect">
            <a:avLst/>
          </a:prstGeom>
        </p:spPr>
        <p:txBody>
          <a:bodyPr vert="horz" lIns="91440" tIns="45720" rIns="91440" bIns="45720" rtlCol="0" anchor="ctr" anchorCtr="0"/>
          <a:lstStyle>
            <a:lvl1pPr algn="l">
              <a:defRPr sz="1000" b="1" i="0">
                <a:solidFill>
                  <a:schemeClr val="accent1"/>
                </a:solidFill>
              </a:defRPr>
            </a:lvl1pPr>
          </a:lstStyle>
          <a:p>
            <a:endParaRPr lang="ru-RU"/>
          </a:p>
        </p:txBody>
      </p:sp>
      <p:sp>
        <p:nvSpPr>
          <p:cNvPr id="29" name="Rectangle 2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EA87E35F-74D9-403F-96E6-5001AD374172}" type="slidenum">
              <a:rPr lang="ru-RU" smtClean="0"/>
              <a:t>‹#›</a:t>
            </a:fld>
            <a:endParaRPr lang="ru-RU"/>
          </a:p>
        </p:txBody>
      </p:sp>
    </p:spTree>
    <p:extLst>
      <p:ext uri="{BB962C8B-B14F-4D97-AF65-F5344CB8AC3E}">
        <p14:creationId xmlns:p14="http://schemas.microsoft.com/office/powerpoint/2010/main" val="333878254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7" r:id="rId12"/>
    <p:sldLayoutId id="2147483738" r:id="rId13"/>
    <p:sldLayoutId id="2147483739" r:id="rId14"/>
    <p:sldLayoutId id="2147483740" r:id="rId15"/>
    <p:sldLayoutId id="2147483741" r:id="rId16"/>
    <p:sldLayoutId id="2147483742"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a:xfrm>
            <a:off x="902706" y="532234"/>
            <a:ext cx="10275046" cy="1629831"/>
          </a:xfrm>
        </p:spPr>
        <p:txBody>
          <a:bodyPr/>
          <a:lstStyle/>
          <a:p>
            <a:r>
              <a:rPr lang="en-US" dirty="0" smtClean="0"/>
              <a:t>21th century</a:t>
            </a:r>
            <a:r>
              <a:rPr lang="ru-RU" dirty="0" smtClean="0"/>
              <a:t>:</a:t>
            </a:r>
            <a:r>
              <a:rPr lang="en-US" dirty="0" smtClean="0"/>
              <a:t/>
            </a:r>
            <a:br>
              <a:rPr lang="en-US" dirty="0" smtClean="0"/>
            </a:br>
            <a:r>
              <a:rPr lang="en-US" dirty="0" smtClean="0"/>
              <a:t>                         </a:t>
            </a:r>
            <a:r>
              <a:rPr lang="en-US" dirty="0"/>
              <a:t>c</a:t>
            </a:r>
            <a:r>
              <a:rPr lang="en-US" dirty="0" smtClean="0"/>
              <a:t>entury of moral degradation</a:t>
            </a:r>
            <a:endParaRPr lang="ru-RU" dirty="0"/>
          </a:p>
        </p:txBody>
      </p:sp>
      <p:pic>
        <p:nvPicPr>
          <p:cNvPr id="9" name="Объект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02142" y="2398548"/>
            <a:ext cx="7276173" cy="4314771"/>
          </a:xfrm>
        </p:spPr>
      </p:pic>
    </p:spTree>
    <p:extLst>
      <p:ext uri="{BB962C8B-B14F-4D97-AF65-F5344CB8AC3E}">
        <p14:creationId xmlns:p14="http://schemas.microsoft.com/office/powerpoint/2010/main" val="359873980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67558" y="851338"/>
            <a:ext cx="5738649" cy="2412124"/>
          </a:xfrm>
        </p:spPr>
        <p:txBody>
          <a:bodyPr/>
          <a:lstStyle/>
          <a:p>
            <a:r>
              <a:rPr lang="en-US" b="1" dirty="0" smtClean="0"/>
              <a:t>A threat</a:t>
            </a:r>
            <a:br>
              <a:rPr lang="en-US" b="1" dirty="0" smtClean="0"/>
            </a:br>
            <a:r>
              <a:rPr lang="en-US" b="1" dirty="0" smtClean="0"/>
              <a:t>of</a:t>
            </a:r>
            <a:br>
              <a:rPr lang="en-US" b="1" dirty="0" smtClean="0"/>
            </a:br>
            <a:r>
              <a:rPr lang="en-US" b="1" dirty="0" smtClean="0"/>
              <a:t>computer games</a:t>
            </a:r>
            <a:endParaRPr lang="ru-RU" b="1" dirty="0"/>
          </a:p>
        </p:txBody>
      </p:sp>
      <p:sp>
        <p:nvSpPr>
          <p:cNvPr id="3" name="Текст 2"/>
          <p:cNvSpPr>
            <a:spLocks noGrp="1"/>
          </p:cNvSpPr>
          <p:nvPr>
            <p:ph type="body" idx="1"/>
          </p:nvPr>
        </p:nvSpPr>
        <p:spPr>
          <a:xfrm>
            <a:off x="6306207" y="1064173"/>
            <a:ext cx="5885793" cy="1639614"/>
          </a:xfrm>
        </p:spPr>
        <p:txBody>
          <a:bodyPr>
            <a:normAutofit fontScale="92500" lnSpcReduction="20000"/>
          </a:bodyPr>
          <a:lstStyle/>
          <a:p>
            <a:r>
              <a:rPr lang="en-US" b="1" dirty="0">
                <a:solidFill>
                  <a:schemeClr val="tx1"/>
                </a:solidFill>
                <a:latin typeface="Calibri" panose="020F0502020204030204" pitchFamily="34" charset="0"/>
                <a:ea typeface="Calibri" panose="020F0502020204030204" pitchFamily="34" charset="0"/>
                <a:cs typeface="Times New Roman" panose="02020603050405020304" pitchFamily="18" charset="0"/>
              </a:rPr>
              <a:t>computer games cause strong </a:t>
            </a:r>
            <a:r>
              <a:rPr lang="en-US" b="1"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dependence. Experts </a:t>
            </a:r>
            <a:r>
              <a:rPr lang="en-US" b="1" dirty="0">
                <a:solidFill>
                  <a:schemeClr val="tx1"/>
                </a:solidFill>
                <a:latin typeface="Calibri" panose="020F0502020204030204" pitchFamily="34" charset="0"/>
                <a:ea typeface="Calibri" panose="020F0502020204030204" pitchFamily="34" charset="0"/>
                <a:cs typeface="Times New Roman" panose="02020603050405020304" pitchFamily="18" charset="0"/>
              </a:rPr>
              <a:t>say that computer games can be rather dangerous and </a:t>
            </a:r>
            <a:r>
              <a:rPr lang="en-US" b="1"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do harm to both </a:t>
            </a:r>
            <a:r>
              <a:rPr lang="en-US" b="1" dirty="0">
                <a:solidFill>
                  <a:schemeClr val="tx1"/>
                </a:solidFill>
                <a:latin typeface="Calibri" panose="020F0502020204030204" pitchFamily="34" charset="0"/>
                <a:ea typeface="Calibri" panose="020F0502020204030204" pitchFamily="34" charset="0"/>
                <a:cs typeface="Times New Roman" panose="02020603050405020304" pitchFamily="18" charset="0"/>
              </a:rPr>
              <a:t>physical and mental health. Such games make young people antisocial, passive and aggressive.</a:t>
            </a:r>
            <a:br>
              <a:rPr lang="en-US" b="1"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ru-RU" b="1" dirty="0">
              <a:solidFill>
                <a:schemeClr val="tx1"/>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24144" y="2479127"/>
            <a:ext cx="5249917" cy="3937438"/>
          </a:xfrm>
          <a:prstGeom prst="rect">
            <a:avLst/>
          </a:prstGeom>
        </p:spPr>
      </p:pic>
    </p:spTree>
    <p:extLst>
      <p:ext uri="{BB962C8B-B14F-4D97-AF65-F5344CB8AC3E}">
        <p14:creationId xmlns:p14="http://schemas.microsoft.com/office/powerpoint/2010/main" val="41880886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1890" y="220717"/>
            <a:ext cx="10294882" cy="1200329"/>
          </a:xfrm>
          <a:prstGeom prst="rect">
            <a:avLst/>
          </a:prstGeom>
        </p:spPr>
        <p:txBody>
          <a:bodyPr wrap="square">
            <a:spAutoFit/>
          </a:bodyPr>
          <a:lstStyle/>
          <a:p>
            <a:r>
              <a:rPr lang="en-US" sz="2400" b="1" dirty="0">
                <a:latin typeface="Calibri" panose="020F0502020204030204" pitchFamily="34" charset="0"/>
                <a:ea typeface="Calibri" panose="020F0502020204030204" pitchFamily="34" charset="0"/>
                <a:cs typeface="Times New Roman" panose="02020603050405020304" pitchFamily="18" charset="0"/>
              </a:rPr>
              <a:t>Computer games have advantages and disadvantages too. Violent computer games make teenagers angry, nevertheless tutorial games help teenagers to develop a lot of skills and to strengthen old ones. </a:t>
            </a:r>
            <a:endParaRPr lang="ru-RU" sz="2400" b="1"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1890" y="1566671"/>
            <a:ext cx="7236372" cy="5136209"/>
          </a:xfrm>
          <a:prstGeom prst="rect">
            <a:avLst/>
          </a:prstGeom>
        </p:spPr>
      </p:pic>
    </p:spTree>
    <p:extLst>
      <p:ext uri="{BB962C8B-B14F-4D97-AF65-F5344CB8AC3E}">
        <p14:creationId xmlns:p14="http://schemas.microsoft.com/office/powerpoint/2010/main" val="303300651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61271" y="488731"/>
            <a:ext cx="11110618" cy="1876096"/>
          </a:xfrm>
        </p:spPr>
        <p:txBody>
          <a:bodyPr/>
          <a:lstStyle/>
          <a:p>
            <a:r>
              <a:rPr lang="en-US" sz="4000" i="1" dirty="0"/>
              <a:t>A</a:t>
            </a:r>
            <a:r>
              <a:rPr lang="en-US" sz="4000" i="1" dirty="0" smtClean="0"/>
              <a:t> </a:t>
            </a:r>
            <a:r>
              <a:rPr lang="en-US" sz="4000" i="1" dirty="0"/>
              <a:t>sudden drop of percent of reading </a:t>
            </a:r>
            <a:r>
              <a:rPr lang="en-US" sz="4000" i="1" dirty="0" smtClean="0"/>
              <a:t>youth </a:t>
            </a:r>
            <a:r>
              <a:rPr lang="en-US" sz="4000" dirty="0"/>
              <a:t/>
            </a:r>
            <a:br>
              <a:rPr lang="en-US" sz="4000" dirty="0"/>
            </a:br>
            <a:endParaRPr lang="ru-RU" sz="4000" dirty="0"/>
          </a:p>
        </p:txBody>
      </p:sp>
      <p:sp>
        <p:nvSpPr>
          <p:cNvPr id="3" name="Подзаголовок 2"/>
          <p:cNvSpPr>
            <a:spLocks noGrp="1"/>
          </p:cNvSpPr>
          <p:nvPr>
            <p:ph type="subTitle" idx="1"/>
          </p:nvPr>
        </p:nvSpPr>
        <p:spPr>
          <a:xfrm>
            <a:off x="747240" y="2168627"/>
            <a:ext cx="4063432" cy="1865373"/>
          </a:xfrm>
        </p:spPr>
        <p:txBody>
          <a:bodyPr>
            <a:noAutofit/>
          </a:bodyPr>
          <a:lstStyle/>
          <a:p>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Many people guess that reading is a helpful and entertaining activity. </a:t>
            </a:r>
            <a:endPar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Another people prefer watching TV instead of getting involved </a:t>
            </a: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INTO an </a:t>
            </a:r>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interesting book. </a:t>
            </a:r>
            <a:b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ru-RU" sz="2800" dirty="0">
              <a:solidFill>
                <a:schemeClr val="tx1"/>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6641" y="1945070"/>
            <a:ext cx="6350000" cy="4229100"/>
          </a:xfrm>
          <a:prstGeom prst="rect">
            <a:avLst/>
          </a:prstGeom>
        </p:spPr>
      </p:pic>
    </p:spTree>
    <p:extLst>
      <p:ext uri="{BB962C8B-B14F-4D97-AF65-F5344CB8AC3E}">
        <p14:creationId xmlns:p14="http://schemas.microsoft.com/office/powerpoint/2010/main" val="27805778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4138" y="4311650"/>
            <a:ext cx="11335407" cy="3751244"/>
          </a:xfrm>
        </p:spPr>
        <p:txBody>
          <a:bodyPr/>
          <a:lstStyle/>
          <a:p>
            <a:r>
              <a:rPr lang="en-US" sz="3200" dirty="0" smtClean="0">
                <a:solidFill>
                  <a:schemeClr val="tx1"/>
                </a:solidFill>
              </a:rPr>
              <a:t>Reading helps </a:t>
            </a:r>
            <a:r>
              <a:rPr lang="en-US" sz="3200" dirty="0">
                <a:solidFill>
                  <a:schemeClr val="tx1"/>
                </a:solidFill>
              </a:rPr>
              <a:t>to avoid tedious reality</a:t>
            </a:r>
            <a:r>
              <a:rPr lang="en-US" sz="3200" dirty="0" smtClean="0">
                <a:solidFill>
                  <a:schemeClr val="tx1"/>
                </a:solidFill>
              </a:rPr>
              <a:t>. </a:t>
            </a:r>
            <a:r>
              <a:rPr lang="en-US" sz="3200" dirty="0">
                <a:solidFill>
                  <a:schemeClr val="tx1"/>
                </a:solidFill>
              </a:rPr>
              <a:t>Good books written by good authors is a key to a successful </a:t>
            </a:r>
            <a:r>
              <a:rPr lang="en-US" sz="3200" dirty="0" smtClean="0">
                <a:solidFill>
                  <a:schemeClr val="tx1"/>
                </a:solidFill>
              </a:rPr>
              <a:t>self-development. </a:t>
            </a:r>
            <a:r>
              <a:rPr lang="en-US" sz="3200" dirty="0">
                <a:solidFill>
                  <a:schemeClr val="tx1"/>
                </a:solidFill>
              </a:rPr>
              <a:t>It’s frustrating that people read less and less while reading is still the best learning.</a:t>
            </a:r>
            <a:br>
              <a:rPr lang="en-US" sz="3200" dirty="0">
                <a:solidFill>
                  <a:schemeClr val="tx1"/>
                </a:solidFill>
              </a:rPr>
            </a:br>
            <a:r>
              <a:rPr lang="en-US" dirty="0">
                <a:solidFill>
                  <a:schemeClr val="tx1"/>
                </a:solidFill>
              </a:rPr>
              <a:t/>
            </a:r>
            <a:br>
              <a:rPr lang="en-US" dirty="0">
                <a:solidFill>
                  <a:schemeClr val="tx1"/>
                </a:solidFill>
              </a:rPr>
            </a:br>
            <a:endParaRPr lang="ru-RU" dirty="0">
              <a:solidFill>
                <a:schemeClr val="tx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94138" y="475154"/>
            <a:ext cx="6216215" cy="4144143"/>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88165" y="680544"/>
            <a:ext cx="3231931" cy="3231931"/>
          </a:xfrm>
          <a:prstGeom prst="rect">
            <a:avLst/>
          </a:prstGeom>
        </p:spPr>
      </p:pic>
    </p:spTree>
    <p:extLst>
      <p:ext uri="{BB962C8B-B14F-4D97-AF65-F5344CB8AC3E}">
        <p14:creationId xmlns:p14="http://schemas.microsoft.com/office/powerpoint/2010/main" val="42519415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2966" y="441433"/>
            <a:ext cx="10231820" cy="1484166"/>
          </a:xfrm>
        </p:spPr>
        <p:txBody>
          <a:bodyPr/>
          <a:lstStyle/>
          <a:p>
            <a:r>
              <a:rPr lang="en-US" sz="5400" i="1" dirty="0"/>
              <a:t>Youth’s attitude to </a:t>
            </a:r>
            <a:r>
              <a:rPr lang="en-US" sz="5400" i="1" dirty="0" smtClean="0"/>
              <a:t>education</a:t>
            </a:r>
            <a:endParaRPr lang="ru-RU" sz="5400"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8238" y="2370959"/>
            <a:ext cx="6599183" cy="4355896"/>
          </a:xfrm>
          <a:prstGeom prst="rect">
            <a:avLst/>
          </a:prstGeom>
        </p:spPr>
      </p:pic>
    </p:spTree>
    <p:extLst>
      <p:ext uri="{BB962C8B-B14F-4D97-AF65-F5344CB8AC3E}">
        <p14:creationId xmlns:p14="http://schemas.microsoft.com/office/powerpoint/2010/main" val="22039046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a:xfrm>
            <a:off x="461272" y="473393"/>
            <a:ext cx="9975500" cy="2427461"/>
          </a:xfrm>
        </p:spPr>
        <p:txBody>
          <a:bodyPr>
            <a:noAutofit/>
          </a:bodyPr>
          <a:lstStyle/>
          <a:p>
            <a: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t>education plays a very important role in our life, but lots of people are sure education to be just a necessary step before getting a job and they don’t want to enter higher educational institutions after graduation.</a:t>
            </a:r>
            <a:br>
              <a:rPr lang="en-US" sz="3200" dirty="0">
                <a:solidFill>
                  <a:schemeClr val="bg1"/>
                </a:solidFill>
                <a:latin typeface="Calibri" panose="020F0502020204030204" pitchFamily="34" charset="0"/>
                <a:ea typeface="Calibri" panose="020F0502020204030204" pitchFamily="34" charset="0"/>
                <a:cs typeface="Times New Roman" panose="02020603050405020304" pitchFamily="18" charset="0"/>
              </a:rPr>
            </a:br>
            <a:endParaRPr lang="ru-RU" sz="3200" dirty="0">
              <a:solidFill>
                <a:schemeClr val="bg1"/>
              </a:solidFill>
            </a:endParaRP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21977" y="2596880"/>
            <a:ext cx="5708478" cy="3806841"/>
          </a:xfrm>
          <a:prstGeom prst="rect">
            <a:avLst/>
          </a:prstGeom>
        </p:spPr>
      </p:pic>
    </p:spTree>
    <p:extLst>
      <p:ext uri="{BB962C8B-B14F-4D97-AF65-F5344CB8AC3E}">
        <p14:creationId xmlns:p14="http://schemas.microsoft.com/office/powerpoint/2010/main" val="18822415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8848" y="4946650"/>
            <a:ext cx="11268275" cy="2146300"/>
          </a:xfrm>
        </p:spPr>
        <p:txBody>
          <a:bodyPr/>
          <a:lstStyle/>
          <a:p>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University education gives lots of opportunities and opens practically all the doors. At the moment headhunters demand excellent knowledge.</a:t>
            </a:r>
            <a:b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ru-RU" dirty="0">
              <a:solidFill>
                <a:schemeClr val="tx1"/>
              </a:solidFill>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48848" y="452007"/>
            <a:ext cx="5436835" cy="3615495"/>
          </a:xfrm>
        </p:spPr>
      </p:pic>
      <p:pic>
        <p:nvPicPr>
          <p:cNvPr id="6" name="Объект 5"/>
          <p:cNvPicPr>
            <a:picLocks noGrp="1" noChangeAspect="1"/>
          </p:cNvPicPr>
          <p:nvPr>
            <p:ph sz="half" idx="2"/>
          </p:nvPr>
        </p:nvPicPr>
        <p:blipFill>
          <a:blip r:embed="rId3" cstate="print">
            <a:extLst>
              <a:ext uri="{28A0092B-C50C-407E-A947-70E740481C1C}">
                <a14:useLocalDpi xmlns:a14="http://schemas.microsoft.com/office/drawing/2010/main" val="0"/>
              </a:ext>
            </a:extLst>
          </a:blip>
          <a:stretch>
            <a:fillRect/>
          </a:stretch>
        </p:blipFill>
        <p:spPr>
          <a:xfrm>
            <a:off x="5918720" y="1308538"/>
            <a:ext cx="5824527" cy="3448120"/>
          </a:xfrm>
        </p:spPr>
      </p:pic>
    </p:spTree>
    <p:extLst>
      <p:ext uri="{BB962C8B-B14F-4D97-AF65-F5344CB8AC3E}">
        <p14:creationId xmlns:p14="http://schemas.microsoft.com/office/powerpoint/2010/main" val="194824465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695" y="472965"/>
            <a:ext cx="11412974" cy="1626053"/>
          </a:xfrm>
        </p:spPr>
        <p:txBody>
          <a:bodyPr/>
          <a:lstStyle/>
          <a:p>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There are a lot of possibilities to have a good education: new universities </a:t>
            </a:r>
            <a:r>
              <a:rPr lang="en-US"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directed, technologies </a:t>
            </a:r>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are developed every </a:t>
            </a:r>
            <a:r>
              <a:rPr lang="en-US"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day and </a:t>
            </a:r>
            <a:r>
              <a:rPr lang="en-US" dirty="0">
                <a:solidFill>
                  <a:schemeClr val="tx1"/>
                </a:solidFill>
                <a:latin typeface="Calibri" panose="020F0502020204030204" pitchFamily="34" charset="0"/>
                <a:ea typeface="Calibri" panose="020F0502020204030204" pitchFamily="34" charset="0"/>
                <a:cs typeface="Times New Roman" panose="02020603050405020304" pitchFamily="18" charset="0"/>
              </a:rPr>
              <a:t>the most important discoveries are committed.</a:t>
            </a:r>
            <a:endParaRPr lang="ru-RU" dirty="0">
              <a:solidFill>
                <a:schemeClr val="tx1"/>
              </a:solidFill>
            </a:endParaRPr>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2695" y="2396358"/>
            <a:ext cx="4822989" cy="3215327"/>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80994" y="3492061"/>
            <a:ext cx="6132786" cy="3109582"/>
          </a:xfrm>
          <a:prstGeom prst="rect">
            <a:avLst/>
          </a:prstGeom>
        </p:spPr>
      </p:pic>
    </p:spTree>
    <p:extLst>
      <p:ext uri="{BB962C8B-B14F-4D97-AF65-F5344CB8AC3E}">
        <p14:creationId xmlns:p14="http://schemas.microsoft.com/office/powerpoint/2010/main" val="27827194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9739" y="740978"/>
            <a:ext cx="10858372" cy="1277007"/>
          </a:xfrm>
        </p:spPr>
        <p:txBody>
          <a:bodyPr/>
          <a:lstStyle/>
          <a:p>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Everyone should realize the significance of getting a good education because it is the guarantee of development and prosperity of our society.</a:t>
            </a:r>
            <a:b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ru-RU" sz="2800" dirty="0">
              <a:solidFill>
                <a:schemeClr val="tx1"/>
              </a:solidFill>
            </a:endParaRPr>
          </a:p>
        </p:txBody>
      </p:sp>
      <p:pic>
        <p:nvPicPr>
          <p:cNvPr id="5" name="Объект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2621892" y="2367855"/>
            <a:ext cx="6758590" cy="4206590"/>
          </a:xfrm>
        </p:spPr>
      </p:pic>
      <p:sp>
        <p:nvSpPr>
          <p:cNvPr id="4" name="Объект 3"/>
          <p:cNvSpPr>
            <a:spLocks noGrp="1"/>
          </p:cNvSpPr>
          <p:nvPr>
            <p:ph sz="half" idx="2"/>
          </p:nvPr>
        </p:nvSpPr>
        <p:spPr/>
        <p:txBody>
          <a:bodyPr/>
          <a:lstStyle/>
          <a:p>
            <a:endParaRPr lang="ru-RU" dirty="0"/>
          </a:p>
        </p:txBody>
      </p:sp>
    </p:spTree>
    <p:extLst>
      <p:ext uri="{BB962C8B-B14F-4D97-AF65-F5344CB8AC3E}">
        <p14:creationId xmlns:p14="http://schemas.microsoft.com/office/powerpoint/2010/main" val="1976653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2802" y="536028"/>
            <a:ext cx="9943970" cy="1551954"/>
          </a:xfrm>
        </p:spPr>
        <p:txBody>
          <a:bodyPr/>
          <a:lstStyle/>
          <a:p>
            <a:r>
              <a:rPr lang="en-US" sz="2000" b="1" dirty="0">
                <a:solidFill>
                  <a:schemeClr val="tx1"/>
                </a:solidFill>
              </a:rPr>
              <a:t>I want to say that people should focus on the problem of intellectual degradation more because without mental growth society will become as primitive as it was lots of years ago and I am absolutely sure that there will not be evolution repeated.</a:t>
            </a:r>
            <a:r>
              <a:rPr lang="ru-RU" sz="2000" b="1" dirty="0">
                <a:solidFill>
                  <a:schemeClr val="tx1"/>
                </a:solidFill>
              </a:rPr>
              <a:t/>
            </a:r>
            <a:br>
              <a:rPr lang="ru-RU" sz="2000" b="1" dirty="0">
                <a:solidFill>
                  <a:schemeClr val="tx1"/>
                </a:solidFill>
              </a:rPr>
            </a:br>
            <a:endParaRPr lang="ru-RU" sz="2000" b="1" dirty="0">
              <a:solidFill>
                <a:schemeClr val="tx1"/>
              </a:solidFill>
            </a:endParaRPr>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7653" y="2720154"/>
            <a:ext cx="8028644" cy="3664880"/>
          </a:xfrm>
        </p:spPr>
      </p:pic>
    </p:spTree>
    <p:extLst>
      <p:ext uri="{BB962C8B-B14F-4D97-AF65-F5344CB8AC3E}">
        <p14:creationId xmlns:p14="http://schemas.microsoft.com/office/powerpoint/2010/main" val="310313905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587396" y="-129917"/>
            <a:ext cx="11394398" cy="3125366"/>
          </a:xfrm>
        </p:spPr>
        <p:txBody>
          <a:bodyPr/>
          <a:lstStyle/>
          <a:p>
            <a:r>
              <a:rPr lang="en-US" sz="2800" dirty="0">
                <a:solidFill>
                  <a:schemeClr val="tx1"/>
                </a:solidFill>
              </a:rPr>
              <a:t>Young people have become to obey the influence of Internet and social sites forgetting about real </a:t>
            </a:r>
            <a:r>
              <a:rPr lang="en-US" sz="2800" dirty="0" smtClean="0">
                <a:solidFill>
                  <a:schemeClr val="tx1"/>
                </a:solidFill>
              </a:rPr>
              <a:t>life.</a:t>
            </a:r>
            <a:endParaRPr lang="ru-RU" sz="2800" dirty="0">
              <a:solidFill>
                <a:schemeClr val="tx1"/>
              </a:solidFill>
            </a:endParaRPr>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34661" y="2711668"/>
            <a:ext cx="9247077" cy="3737361"/>
          </a:xfrm>
        </p:spPr>
      </p:pic>
    </p:spTree>
    <p:extLst>
      <p:ext uri="{BB962C8B-B14F-4D97-AF65-F5344CB8AC3E}">
        <p14:creationId xmlns:p14="http://schemas.microsoft.com/office/powerpoint/2010/main" val="30284313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9903" y="804041"/>
            <a:ext cx="10830910" cy="1231900"/>
          </a:xfrm>
        </p:spPr>
        <p:txBody>
          <a:bodyPr/>
          <a:lstStyle/>
          <a:p>
            <a:r>
              <a:rPr lang="en-US" sz="6000" i="1" dirty="0"/>
              <a:t>Thank you for your </a:t>
            </a:r>
            <a:r>
              <a:rPr lang="en-US" sz="6000" i="1" dirty="0" smtClean="0"/>
              <a:t>attention</a:t>
            </a:r>
            <a:r>
              <a:rPr lang="ru-RU" dirty="0"/>
              <a:t/>
            </a:r>
            <a:br>
              <a:rPr lang="ru-RU" dirty="0"/>
            </a:br>
            <a:endParaRPr lang="ru-RU" dirty="0"/>
          </a:p>
        </p:txBody>
      </p:sp>
      <p:pic>
        <p:nvPicPr>
          <p:cNvPr id="7" name="Объект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08991" y="2477375"/>
            <a:ext cx="6592663" cy="4120414"/>
          </a:xfrm>
        </p:spPr>
      </p:pic>
    </p:spTree>
    <p:extLst>
      <p:ext uri="{BB962C8B-B14F-4D97-AF65-F5344CB8AC3E}">
        <p14:creationId xmlns:p14="http://schemas.microsoft.com/office/powerpoint/2010/main" val="13174595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2966" y="488732"/>
            <a:ext cx="10421006" cy="1277006"/>
          </a:xfrm>
        </p:spPr>
        <p:txBody>
          <a:bodyPr/>
          <a:lstStyle/>
          <a:p>
            <a:r>
              <a:rPr lang="en-US" sz="2800" dirty="0">
                <a:solidFill>
                  <a:schemeClr val="tx1"/>
                </a:solidFill>
              </a:rPr>
              <a:t>A few people are spending time in the Net while reading interesting articles or finding out useful and necessary knowledge. </a:t>
            </a:r>
            <a:endParaRPr lang="ru-RU" sz="2800" dirty="0">
              <a:solidFill>
                <a:schemeClr val="tx1"/>
              </a:solidFill>
            </a:endParaRPr>
          </a:p>
        </p:txBody>
      </p:sp>
      <p:pic>
        <p:nvPicPr>
          <p:cNvPr id="6" name="Объект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35772" y="2369219"/>
            <a:ext cx="6495393" cy="4488781"/>
          </a:xfrm>
        </p:spPr>
      </p:pic>
    </p:spTree>
    <p:extLst>
      <p:ext uri="{BB962C8B-B14F-4D97-AF65-F5344CB8AC3E}">
        <p14:creationId xmlns:p14="http://schemas.microsoft.com/office/powerpoint/2010/main" val="202217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02069" y="977460"/>
            <a:ext cx="10704786" cy="1150883"/>
          </a:xfrm>
        </p:spPr>
        <p:txBody>
          <a:bodyPr/>
          <a:lstStyle/>
          <a:p>
            <a:r>
              <a:rPr lang="en-US" i="1" dirty="0">
                <a:solidFill>
                  <a:schemeClr val="bg1"/>
                </a:solidFill>
              </a:rPr>
              <a:t>H</a:t>
            </a:r>
            <a:r>
              <a:rPr lang="en-US" i="1" dirty="0" smtClean="0">
                <a:solidFill>
                  <a:schemeClr val="bg1"/>
                </a:solidFill>
              </a:rPr>
              <a:t>obbies </a:t>
            </a:r>
            <a:r>
              <a:rPr lang="en-US" i="1" dirty="0">
                <a:solidFill>
                  <a:schemeClr val="bg1"/>
                </a:solidFill>
              </a:rPr>
              <a:t>and their influence on </a:t>
            </a:r>
            <a:r>
              <a:rPr lang="en-US" i="1" dirty="0" smtClean="0">
                <a:solidFill>
                  <a:schemeClr val="bg1"/>
                </a:solidFill>
              </a:rPr>
              <a:t>life</a:t>
            </a:r>
            <a:r>
              <a:rPr lang="en-US" dirty="0">
                <a:solidFill>
                  <a:schemeClr val="bg1"/>
                </a:solidFill>
              </a:rPr>
              <a:t/>
            </a:r>
            <a:br>
              <a:rPr lang="en-US" dirty="0">
                <a:solidFill>
                  <a:schemeClr val="bg1"/>
                </a:solidFill>
              </a:rPr>
            </a:br>
            <a:endParaRPr lang="ru-RU" dirty="0">
              <a:solidFill>
                <a:schemeClr val="bg1"/>
              </a:solidFill>
            </a:endParaRPr>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7633" y="2326537"/>
            <a:ext cx="5646683" cy="4531463"/>
          </a:xfrm>
          <a:prstGeom prst="rect">
            <a:avLst/>
          </a:prstGeom>
        </p:spPr>
      </p:pic>
      <p:pic>
        <p:nvPicPr>
          <p:cNvPr id="4" name="Рисунок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4316" y="3148177"/>
            <a:ext cx="5546835" cy="2264958"/>
          </a:xfrm>
          <a:prstGeom prst="rect">
            <a:avLst/>
          </a:prstGeom>
        </p:spPr>
      </p:pic>
    </p:spTree>
    <p:extLst>
      <p:ext uri="{BB962C8B-B14F-4D97-AF65-F5344CB8AC3E}">
        <p14:creationId xmlns:p14="http://schemas.microsoft.com/office/powerpoint/2010/main" val="5430437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66458" y="2932387"/>
            <a:ext cx="7607703" cy="4398580"/>
          </a:xfrm>
        </p:spPr>
        <p:txBody>
          <a:bodyPr/>
          <a:lstStyle/>
          <a:p>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P</a:t>
            </a: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eople </a:t>
            </a:r>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have different visions on forwarding their leisure</a:t>
            </a: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a:t>
            </a:r>
            <a:b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b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A </a:t>
            </a:r>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great number of people doing nothing or just listening to music or watching TV in their free time. A</a:t>
            </a: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 </a:t>
            </a:r>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lot of people prefer to spend their time on the Messenger</a:t>
            </a: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a:t>
            </a:r>
            <a:b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br>
            <a:r>
              <a:rPr lang="en-US" sz="28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Others </a:t>
            </a:r>
            <a:r>
              <a:rPr lang="en-US" sz="2800" dirty="0">
                <a:solidFill>
                  <a:schemeClr val="tx1"/>
                </a:solidFill>
                <a:latin typeface="Calibri" panose="020F0502020204030204" pitchFamily="34" charset="0"/>
                <a:ea typeface="Calibri" panose="020F0502020204030204" pitchFamily="34" charset="0"/>
                <a:cs typeface="Times New Roman" panose="02020603050405020304" pitchFamily="18" charset="0"/>
              </a:rPr>
              <a:t>are trying to get maximum of benefit out of free time activities. </a:t>
            </a:r>
            <a:endParaRPr lang="ru-RU" sz="2800" dirty="0">
              <a:solidFill>
                <a:schemeClr val="tx1"/>
              </a:solidFill>
            </a:endParaRPr>
          </a:p>
        </p:txBody>
      </p:sp>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36373" y="457201"/>
            <a:ext cx="3924299" cy="2943224"/>
          </a:xfrm>
          <a:prstGeom prst="rect">
            <a:avLst/>
          </a:prstGeom>
        </p:spPr>
      </p:pic>
      <p:pic>
        <p:nvPicPr>
          <p:cNvPr id="6" name="Рисунок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2749" y="457201"/>
            <a:ext cx="3923709" cy="4607142"/>
          </a:xfrm>
          <a:prstGeom prst="rect">
            <a:avLst/>
          </a:prstGeom>
        </p:spPr>
      </p:pic>
    </p:spTree>
    <p:extLst>
      <p:ext uri="{BB962C8B-B14F-4D97-AF65-F5344CB8AC3E}">
        <p14:creationId xmlns:p14="http://schemas.microsoft.com/office/powerpoint/2010/main" val="26347979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6605752" cy="2062103"/>
          </a:xfrm>
          <a:prstGeom prst="rect">
            <a:avLst/>
          </a:prstGeom>
        </p:spPr>
        <p:txBody>
          <a:bodyPr wrap="square">
            <a:spAutoFit/>
          </a:bodyPr>
          <a:lstStyle/>
          <a:p>
            <a:r>
              <a:rPr lang="en-US" sz="3200" dirty="0" smtClean="0">
                <a:latin typeface="Calibri" panose="020F0502020204030204" pitchFamily="34" charset="0"/>
                <a:ea typeface="Calibri" panose="020F0502020204030204" pitchFamily="34" charset="0"/>
                <a:cs typeface="Times New Roman" panose="02020603050405020304" pitchFamily="18" charset="0"/>
              </a:rPr>
              <a:t>I </a:t>
            </a:r>
            <a:r>
              <a:rPr lang="en-US" sz="3200" dirty="0">
                <a:latin typeface="Calibri" panose="020F0502020204030204" pitchFamily="34" charset="0"/>
                <a:ea typeface="Calibri" panose="020F0502020204030204" pitchFamily="34" charset="0"/>
                <a:cs typeface="Times New Roman" panose="02020603050405020304" pitchFamily="18" charset="0"/>
              </a:rPr>
              <a:t>prefer to spend my free time while reading a well written book because reading good books is expanding outlook and enlarging lexicon.</a:t>
            </a:r>
            <a:endParaRPr lang="ru-RU" sz="3200" dirty="0"/>
          </a:p>
        </p:txBody>
      </p:sp>
      <p:pic>
        <p:nvPicPr>
          <p:cNvPr id="9" name="Рисунок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05752" y="117491"/>
            <a:ext cx="5453227" cy="6612314"/>
          </a:xfrm>
          <a:prstGeom prst="rect">
            <a:avLst/>
          </a:prstGeom>
        </p:spPr>
      </p:pic>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9187" y="2665907"/>
            <a:ext cx="6200553" cy="3482644"/>
          </a:xfrm>
          <a:prstGeom prst="rect">
            <a:avLst/>
          </a:prstGeom>
        </p:spPr>
      </p:pic>
    </p:spTree>
    <p:extLst>
      <p:ext uri="{BB962C8B-B14F-4D97-AF65-F5344CB8AC3E}">
        <p14:creationId xmlns:p14="http://schemas.microsoft.com/office/powerpoint/2010/main" val="14412653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0063" y="740980"/>
            <a:ext cx="10092834" cy="1103585"/>
          </a:xfrm>
        </p:spPr>
        <p:txBody>
          <a:bodyPr/>
          <a:lstStyle/>
          <a:p>
            <a:r>
              <a:rPr lang="en-US" sz="20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Having </a:t>
            </a:r>
            <a:r>
              <a:rPr lang="en-US"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t>a hobby is actually necessary for everyone because any hobby makes us stronger both physically and mentally, helps us temporarily escape the reality, enriches knowledge, extends boundaries of mind, develops skills and gives advanced understanding of world’s structure.</a:t>
            </a:r>
            <a:br>
              <a:rPr lang="en-US" sz="2000" dirty="0">
                <a:solidFill>
                  <a:schemeClr val="tx1"/>
                </a:solidFill>
                <a:latin typeface="Calibri" panose="020F0502020204030204" pitchFamily="34" charset="0"/>
                <a:ea typeface="Calibri" panose="020F0502020204030204" pitchFamily="34" charset="0"/>
                <a:cs typeface="Times New Roman" panose="02020603050405020304" pitchFamily="18" charset="0"/>
              </a:rPr>
            </a:br>
            <a:endParaRPr lang="ru-RU" sz="2000" dirty="0">
              <a:solidFill>
                <a:schemeClr val="tx1"/>
              </a:solidFill>
            </a:endParaRPr>
          </a:p>
        </p:txBody>
      </p:sp>
      <p:sp>
        <p:nvSpPr>
          <p:cNvPr id="3" name="Текст 2"/>
          <p:cNvSpPr>
            <a:spLocks noGrp="1"/>
          </p:cNvSpPr>
          <p:nvPr>
            <p:ph type="body" idx="1"/>
          </p:nvPr>
        </p:nvSpPr>
        <p:spPr/>
        <p:txBody>
          <a:bodyPr/>
          <a:lstStyle/>
          <a:p>
            <a:endParaRPr lang="ru-RU" dirty="0"/>
          </a:p>
        </p:txBody>
      </p:sp>
      <p:sp>
        <p:nvSpPr>
          <p:cNvPr id="5" name="Текст 4"/>
          <p:cNvSpPr>
            <a:spLocks noGrp="1"/>
          </p:cNvSpPr>
          <p:nvPr>
            <p:ph type="body" sz="quarter" idx="3"/>
          </p:nvPr>
        </p:nvSpPr>
        <p:spPr/>
        <p:txBody>
          <a:bodyPr/>
          <a:lstStyle/>
          <a:p>
            <a:endParaRPr lang="ru-RU" dirty="0"/>
          </a:p>
        </p:txBody>
      </p:sp>
      <p:pic>
        <p:nvPicPr>
          <p:cNvPr id="7" name="Объект 6"/>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1154954" y="2341259"/>
            <a:ext cx="4417247" cy="4417247"/>
          </a:xfrm>
        </p:spPr>
      </p:pic>
      <p:pic>
        <p:nvPicPr>
          <p:cNvPr id="8" name="Рисунок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2551" y="2338025"/>
            <a:ext cx="4420481" cy="4420481"/>
          </a:xfrm>
          <a:prstGeom prst="rect">
            <a:avLst/>
          </a:prstGeom>
        </p:spPr>
      </p:pic>
    </p:spTree>
    <p:extLst>
      <p:ext uri="{BB962C8B-B14F-4D97-AF65-F5344CB8AC3E}">
        <p14:creationId xmlns:p14="http://schemas.microsoft.com/office/powerpoint/2010/main" val="2635295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53132" y="811609"/>
            <a:ext cx="8825659" cy="704088"/>
          </a:xfrm>
        </p:spPr>
        <p:txBody>
          <a:bodyPr/>
          <a:lstStyle/>
          <a:p>
            <a:r>
              <a:rPr lang="en-US" sz="6000" i="1" dirty="0">
                <a:cs typeface="Times New Roman" panose="02020603050405020304" pitchFamily="18" charset="0"/>
              </a:rPr>
              <a:t>C</a:t>
            </a:r>
            <a:r>
              <a:rPr lang="en-US" sz="6000" i="1" dirty="0" smtClean="0"/>
              <a:t>omputer </a:t>
            </a:r>
            <a:r>
              <a:rPr lang="en-US" sz="6000" i="1" dirty="0"/>
              <a:t>games </a:t>
            </a:r>
            <a:endParaRPr lang="ru-RU" sz="6000" i="1" dirty="0"/>
          </a:p>
        </p:txBody>
      </p:sp>
      <p:pic>
        <p:nvPicPr>
          <p:cNvPr id="5" name="Объект 4"/>
          <p:cNvPicPr>
            <a:picLocks noGrp="1" noChangeAspect="1"/>
          </p:cNvPicPr>
          <p:nvPr>
            <p:ph sz="half" idx="1"/>
          </p:nvPr>
        </p:nvPicPr>
        <p:blipFill>
          <a:blip r:embed="rId2" cstate="print">
            <a:extLst>
              <a:ext uri="{28A0092B-C50C-407E-A947-70E740481C1C}">
                <a14:useLocalDpi xmlns:a14="http://schemas.microsoft.com/office/drawing/2010/main" val="0"/>
              </a:ext>
            </a:extLst>
          </a:blip>
          <a:stretch>
            <a:fillRect/>
          </a:stretch>
        </p:blipFill>
        <p:spPr>
          <a:xfrm>
            <a:off x="509312" y="2733836"/>
            <a:ext cx="5765118" cy="3241295"/>
          </a:xfrm>
        </p:spPr>
      </p:pic>
      <p:pic>
        <p:nvPicPr>
          <p:cNvPr id="6" name="Объект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429339" y="2733836"/>
            <a:ext cx="5190887" cy="3241295"/>
          </a:xfrm>
        </p:spPr>
      </p:pic>
    </p:spTree>
    <p:extLst>
      <p:ext uri="{BB962C8B-B14F-4D97-AF65-F5344CB8AC3E}">
        <p14:creationId xmlns:p14="http://schemas.microsoft.com/office/powerpoint/2010/main" val="42712762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279" y="331077"/>
            <a:ext cx="10421007" cy="2146299"/>
          </a:xfrm>
        </p:spPr>
        <p:txBody>
          <a:bodyPr/>
          <a:lstStyle/>
          <a:p>
            <a:r>
              <a:rPr lang="en-US" sz="3200" dirty="0">
                <a:solidFill>
                  <a:schemeClr val="tx1"/>
                </a:solidFill>
                <a:latin typeface="Calibri" panose="020F0502020204030204" pitchFamily="34" charset="0"/>
                <a:ea typeface="Calibri" panose="020F0502020204030204" pitchFamily="34" charset="0"/>
                <a:cs typeface="Times New Roman" panose="02020603050405020304" pitchFamily="18" charset="0"/>
              </a:rPr>
              <a:t>Most of teenagers are </a:t>
            </a:r>
            <a:r>
              <a:rPr lang="en-US" sz="3200" dirty="0" smtClean="0">
                <a:solidFill>
                  <a:schemeClr val="tx1"/>
                </a:solidFill>
                <a:latin typeface="Calibri" panose="020F0502020204030204" pitchFamily="34" charset="0"/>
                <a:ea typeface="Calibri" panose="020F0502020204030204" pitchFamily="34" charset="0"/>
                <a:cs typeface="Times New Roman" panose="02020603050405020304" pitchFamily="18" charset="0"/>
              </a:rPr>
              <a:t>playing computer games to </a:t>
            </a:r>
            <a:r>
              <a:rPr lang="en-US" sz="3200" dirty="0">
                <a:solidFill>
                  <a:schemeClr val="tx1"/>
                </a:solidFill>
                <a:latin typeface="Calibri" panose="020F0502020204030204" pitchFamily="34" charset="0"/>
                <a:ea typeface="Calibri" panose="020F0502020204030204" pitchFamily="34" charset="0"/>
                <a:cs typeface="Times New Roman" panose="02020603050405020304" pitchFamily="18" charset="0"/>
              </a:rPr>
              <a:t>run away from drab reality in colorful world to fight horrendous monsters or save the world from aliens’ incursion.</a:t>
            </a:r>
            <a:r>
              <a:rPr lang="en-US" dirty="0">
                <a:latin typeface="Calibri" panose="020F0502020204030204" pitchFamily="34" charset="0"/>
                <a:ea typeface="Calibri" panose="020F0502020204030204" pitchFamily="34" charset="0"/>
                <a:cs typeface="Times New Roman" panose="02020603050405020304" pitchFamily="18" charset="0"/>
              </a:rPr>
              <a:t/>
            </a:r>
            <a:br>
              <a:rPr lang="en-US" dirty="0">
                <a:latin typeface="Calibri" panose="020F0502020204030204" pitchFamily="34" charset="0"/>
                <a:ea typeface="Calibri" panose="020F0502020204030204" pitchFamily="34" charset="0"/>
                <a:cs typeface="Times New Roman" panose="02020603050405020304" pitchFamily="18" charset="0"/>
              </a:rPr>
            </a:br>
            <a:endParaRPr lang="ru-RU" dirty="0"/>
          </a:p>
        </p:txBody>
      </p:sp>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91284" y="2619266"/>
            <a:ext cx="5200067" cy="3466712"/>
          </a:xfr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11160" y="3030673"/>
            <a:ext cx="5116284" cy="3412562"/>
          </a:xfrm>
          <a:prstGeom prst="rect">
            <a:avLst/>
          </a:prstGeom>
        </p:spPr>
      </p:pic>
    </p:spTree>
    <p:extLst>
      <p:ext uri="{BB962C8B-B14F-4D97-AF65-F5344CB8AC3E}">
        <p14:creationId xmlns:p14="http://schemas.microsoft.com/office/powerpoint/2010/main" val="1770809379"/>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вет директоров">
  <a:themeElements>
    <a:clrScheme name="Совет директоров">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FFCB"/>
      </a:folHlink>
    </a:clrScheme>
    <a:fontScheme name="Совет директоров">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вет директоров">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EC7F02AD-9687-440F-A9DF-FAA6F22270D7}"/>
    </a:ext>
  </a:extLst>
</a:theme>
</file>

<file path=docProps/app.xml><?xml version="1.0" encoding="utf-8"?>
<Properties xmlns="http://schemas.openxmlformats.org/officeDocument/2006/extended-properties" xmlns:vt="http://schemas.openxmlformats.org/officeDocument/2006/docPropsVTypes">
  <Template>Ion Boardroom</Template>
  <TotalTime>183</TotalTime>
  <Words>430</Words>
  <Application>Microsoft Office PowerPoint</Application>
  <PresentationFormat>Широкоэкранный</PresentationFormat>
  <Paragraphs>23</Paragraphs>
  <Slides>20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20</vt:i4>
      </vt:variant>
    </vt:vector>
  </HeadingPairs>
  <TitlesOfParts>
    <vt:vector size="26" baseType="lpstr">
      <vt:lpstr>Arial</vt:lpstr>
      <vt:lpstr>Calibri</vt:lpstr>
      <vt:lpstr>Century Gothic</vt:lpstr>
      <vt:lpstr>Times New Roman</vt:lpstr>
      <vt:lpstr>Wingdings 3</vt:lpstr>
      <vt:lpstr>Совет директоров</vt:lpstr>
      <vt:lpstr>21th century:                          century of moral degradation</vt:lpstr>
      <vt:lpstr>Young people have become to obey the influence of Internet and social sites forgetting about real life.</vt:lpstr>
      <vt:lpstr>A few people are spending time in the Net while reading interesting articles or finding out useful and necessary knowledge. </vt:lpstr>
      <vt:lpstr>Hobbies and their influence on life </vt:lpstr>
      <vt:lpstr>People have different visions on forwarding their leisure. A great number of people doing nothing or just listening to music or watching TV in their free time. A lot of people prefer to spend their time on the Messenger. Others are trying to get maximum of benefit out of free time activities. </vt:lpstr>
      <vt:lpstr>Презентация PowerPoint</vt:lpstr>
      <vt:lpstr>Having a hobby is actually necessary for everyone because any hobby makes us stronger both physically and mentally, helps us temporarily escape the reality, enriches knowledge, extends boundaries of mind, develops skills and gives advanced understanding of world’s structure. </vt:lpstr>
      <vt:lpstr>Computer games </vt:lpstr>
      <vt:lpstr>Most of teenagers are playing computer games to run away from drab reality in colorful world to fight horrendous monsters or save the world from aliens’ incursion. </vt:lpstr>
      <vt:lpstr>A threat of computer games</vt:lpstr>
      <vt:lpstr>Презентация PowerPoint</vt:lpstr>
      <vt:lpstr>A sudden drop of percent of reading youth  </vt:lpstr>
      <vt:lpstr>Reading helps to avoid tedious reality. Good books written by good authors is a key to a successful self-development. It’s frustrating that people read less and less while reading is still the best learning.  </vt:lpstr>
      <vt:lpstr>Youth’s attitude to education</vt:lpstr>
      <vt:lpstr>Презентация PowerPoint</vt:lpstr>
      <vt:lpstr>University education gives lots of opportunities and opens practically all the doors. At the moment headhunters demand excellent knowledge. </vt:lpstr>
      <vt:lpstr>There are a lot of possibilities to have a good education: new universities directed, technologies are developed every day and the most important discoveries are committed.</vt:lpstr>
      <vt:lpstr>Everyone should realize the significance of getting a good education because it is the guarantee of development and prosperity of our society. </vt:lpstr>
      <vt:lpstr>I want to say that people should focus on the problem of intellectual degradation more because without mental growth society will become as primitive as it was lots of years ago and I am absolutely sure that there will not be evolution repeated. </vt:lpstr>
      <vt:lpstr>Thank you for your attention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21th century:                          century of moral degradation</dc:title>
  <dc:creator>Лидия</dc:creator>
  <cp:lastModifiedBy>Лидия</cp:lastModifiedBy>
  <cp:revision>20</cp:revision>
  <dcterms:created xsi:type="dcterms:W3CDTF">2017-01-22T11:45:39Z</dcterms:created>
  <dcterms:modified xsi:type="dcterms:W3CDTF">2017-01-24T14:02:49Z</dcterms:modified>
</cp:coreProperties>
</file>