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46"/>
  </p:notes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256" r:id="rId9"/>
    <p:sldId id="261" r:id="rId10"/>
    <p:sldId id="257" r:id="rId11"/>
    <p:sldId id="259" r:id="rId12"/>
    <p:sldId id="258" r:id="rId13"/>
    <p:sldId id="265" r:id="rId14"/>
    <p:sldId id="266" r:id="rId15"/>
    <p:sldId id="260" r:id="rId16"/>
    <p:sldId id="263" r:id="rId17"/>
    <p:sldId id="262" r:id="rId18"/>
    <p:sldId id="264" r:id="rId19"/>
    <p:sldId id="268" r:id="rId20"/>
    <p:sldId id="267" r:id="rId21"/>
    <p:sldId id="269" r:id="rId22"/>
    <p:sldId id="270" r:id="rId23"/>
    <p:sldId id="271" r:id="rId24"/>
    <p:sldId id="278" r:id="rId25"/>
    <p:sldId id="272" r:id="rId26"/>
    <p:sldId id="273" r:id="rId27"/>
    <p:sldId id="274" r:id="rId28"/>
    <p:sldId id="275" r:id="rId29"/>
    <p:sldId id="279" r:id="rId30"/>
    <p:sldId id="276" r:id="rId31"/>
    <p:sldId id="277" r:id="rId32"/>
    <p:sldId id="280" r:id="rId33"/>
    <p:sldId id="282" r:id="rId34"/>
    <p:sldId id="283" r:id="rId35"/>
    <p:sldId id="284" r:id="rId36"/>
    <p:sldId id="290" r:id="rId37"/>
    <p:sldId id="285" r:id="rId38"/>
    <p:sldId id="288" r:id="rId39"/>
    <p:sldId id="289" r:id="rId40"/>
    <p:sldId id="291" r:id="rId41"/>
    <p:sldId id="292" r:id="rId42"/>
    <p:sldId id="300" r:id="rId43"/>
    <p:sldId id="301" r:id="rId44"/>
    <p:sldId id="302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14" autoAdjust="0"/>
  </p:normalViewPr>
  <p:slideViewPr>
    <p:cSldViewPr>
      <p:cViewPr varScale="1">
        <p:scale>
          <a:sx n="61" d="100"/>
          <a:sy n="61" d="100"/>
        </p:scale>
        <p:origin x="6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E73D1E-B6F6-4C0D-BDFB-39150F248F07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C7C5E4-1118-4570-A3F2-D9220B63D984}">
      <dgm:prSet phldrT="[Текст]" custT="1"/>
      <dgm:spPr/>
      <dgm:t>
        <a:bodyPr/>
        <a:lstStyle/>
        <a:p>
          <a:pPr algn="l"/>
          <a:r>
            <a:rPr lang="de-DE" sz="2000" dirty="0" smtClean="0"/>
            <a:t>Gegründet werden</a:t>
          </a:r>
          <a:endParaRPr lang="ru-RU" sz="2000" dirty="0" smtClean="0"/>
        </a:p>
        <a:p>
          <a:pPr algn="l"/>
          <a:r>
            <a:rPr lang="de-DE" sz="2000" dirty="0" smtClean="0"/>
            <a:t>Geboren sein</a:t>
          </a:r>
          <a:endParaRPr lang="ru-RU" sz="2000" dirty="0" smtClean="0"/>
        </a:p>
        <a:p>
          <a:pPr algn="l"/>
          <a:r>
            <a:rPr lang="de-DE" sz="2000" dirty="0" smtClean="0"/>
            <a:t>Die Festung Sehenswürdigkeiten</a:t>
          </a:r>
          <a:endParaRPr lang="ru-RU" sz="2000" dirty="0" smtClean="0"/>
        </a:p>
        <a:p>
          <a:pPr algn="l"/>
          <a:r>
            <a:rPr lang="de-DE" sz="2000" dirty="0" smtClean="0"/>
            <a:t>Das Denkmal</a:t>
          </a:r>
          <a:endParaRPr lang="ru-RU" sz="2000" dirty="0" smtClean="0"/>
        </a:p>
        <a:p>
          <a:pPr algn="l"/>
          <a:r>
            <a:rPr lang="de-DE" sz="2000" dirty="0" smtClean="0"/>
            <a:t>Es gibt</a:t>
          </a:r>
          <a:endParaRPr lang="ru-RU" sz="2000" dirty="0"/>
        </a:p>
      </dgm:t>
    </dgm:pt>
    <dgm:pt modelId="{D9445E10-AC77-46B0-A059-3CB2BFD615F7}" type="parTrans" cxnId="{B3B486A8-694E-496E-9993-78A542F572CC}">
      <dgm:prSet/>
      <dgm:spPr/>
      <dgm:t>
        <a:bodyPr/>
        <a:lstStyle/>
        <a:p>
          <a:endParaRPr lang="ru-RU"/>
        </a:p>
      </dgm:t>
    </dgm:pt>
    <dgm:pt modelId="{5B325891-0A33-4406-9E7C-BE2A8ECD1B42}" type="sibTrans" cxnId="{B3B486A8-694E-496E-9993-78A542F572CC}">
      <dgm:prSet/>
      <dgm:spPr/>
      <dgm:t>
        <a:bodyPr/>
        <a:lstStyle/>
        <a:p>
          <a:endParaRPr lang="ru-RU"/>
        </a:p>
      </dgm:t>
    </dgm:pt>
    <dgm:pt modelId="{E5BB99CE-5830-4A33-A761-271FE5620940}">
      <dgm:prSet phldrT="[Текст]" custT="1"/>
      <dgm:spPr/>
      <dgm:t>
        <a:bodyPr/>
        <a:lstStyle/>
        <a:p>
          <a:pPr algn="l"/>
          <a:r>
            <a:rPr lang="de-DE" sz="2000" dirty="0" smtClean="0"/>
            <a:t>Der Einwohner</a:t>
          </a:r>
        </a:p>
        <a:p>
          <a:pPr algn="l"/>
          <a:r>
            <a:rPr lang="de-DE" sz="2000" dirty="0" smtClean="0"/>
            <a:t>Ziemlich  weit</a:t>
          </a:r>
          <a:endParaRPr lang="ru-RU" sz="2000" dirty="0" smtClean="0"/>
        </a:p>
        <a:p>
          <a:pPr algn="l"/>
          <a:r>
            <a:rPr lang="de-DE" sz="2000" dirty="0" smtClean="0"/>
            <a:t>Umsteigen</a:t>
          </a:r>
          <a:endParaRPr lang="ru-RU" sz="2000" dirty="0" smtClean="0"/>
        </a:p>
        <a:p>
          <a:pPr algn="l"/>
          <a:r>
            <a:rPr lang="de-DE" sz="2000" dirty="0" smtClean="0"/>
            <a:t>An der Ecke</a:t>
          </a:r>
          <a:endParaRPr lang="ru-RU" sz="2000" dirty="0" smtClean="0"/>
        </a:p>
        <a:p>
          <a:pPr algn="l"/>
          <a:r>
            <a:rPr lang="de-DE" sz="2000" dirty="0" smtClean="0"/>
            <a:t>Die Haltestelle</a:t>
          </a:r>
          <a:endParaRPr lang="ru-RU" sz="2000" dirty="0" smtClean="0"/>
        </a:p>
        <a:p>
          <a:pPr algn="l"/>
          <a:r>
            <a:rPr lang="de-DE" sz="2000" dirty="0" smtClean="0"/>
            <a:t>Die Station</a:t>
          </a:r>
          <a:endParaRPr lang="ru-RU" sz="2000" dirty="0" smtClean="0"/>
        </a:p>
        <a:p>
          <a:pPr algn="l"/>
          <a:r>
            <a:rPr lang="de-DE" sz="2000" dirty="0" smtClean="0"/>
            <a:t>Der Platz</a:t>
          </a:r>
          <a:endParaRPr lang="ru-RU" sz="2000" dirty="0" smtClean="0"/>
        </a:p>
        <a:p>
          <a:pPr algn="l"/>
          <a:r>
            <a:rPr lang="de-DE" sz="2000" dirty="0" smtClean="0"/>
            <a:t>Die Straße</a:t>
          </a:r>
          <a:endParaRPr lang="ru-RU" sz="2000" dirty="0"/>
        </a:p>
      </dgm:t>
    </dgm:pt>
    <dgm:pt modelId="{B63BD557-41DD-4246-BFBC-1BA28F79A57D}" type="parTrans" cxnId="{C6F51172-0B49-426B-8483-2E6AAB3C9C9A}">
      <dgm:prSet/>
      <dgm:spPr/>
      <dgm:t>
        <a:bodyPr/>
        <a:lstStyle/>
        <a:p>
          <a:endParaRPr lang="ru-RU"/>
        </a:p>
      </dgm:t>
    </dgm:pt>
    <dgm:pt modelId="{39FFCE70-E452-4554-9F98-E162B7D50E44}" type="sibTrans" cxnId="{C6F51172-0B49-426B-8483-2E6AAB3C9C9A}">
      <dgm:prSet/>
      <dgm:spPr/>
      <dgm:t>
        <a:bodyPr/>
        <a:lstStyle/>
        <a:p>
          <a:endParaRPr lang="ru-RU"/>
        </a:p>
      </dgm:t>
    </dgm:pt>
    <dgm:pt modelId="{7A74435C-37A2-40CC-B287-9FD8BAE37484}">
      <dgm:prSet phldrT="[Текст]"/>
      <dgm:spPr/>
      <dgm:t>
        <a:bodyPr/>
        <a:lstStyle/>
        <a:p>
          <a:pPr algn="l"/>
          <a:r>
            <a:rPr lang="de-DE" dirty="0" smtClean="0"/>
            <a:t>Zu Fuß gehen</a:t>
          </a:r>
          <a:endParaRPr lang="ru-RU" dirty="0" smtClean="0"/>
        </a:p>
        <a:p>
          <a:pPr algn="l"/>
          <a:r>
            <a:rPr lang="de-DE" dirty="0" smtClean="0"/>
            <a:t>Geradeaus</a:t>
          </a:r>
          <a:endParaRPr lang="ru-RU" dirty="0" smtClean="0"/>
        </a:p>
        <a:p>
          <a:pPr algn="l"/>
          <a:r>
            <a:rPr lang="de-DE" dirty="0" smtClean="0"/>
            <a:t>Nach rechts</a:t>
          </a:r>
          <a:endParaRPr lang="ru-RU" dirty="0" smtClean="0"/>
        </a:p>
        <a:p>
          <a:pPr algn="l"/>
          <a:r>
            <a:rPr lang="de-DE" dirty="0" smtClean="0"/>
            <a:t>Können Sie mir sagen?</a:t>
          </a:r>
          <a:endParaRPr lang="ru-RU" dirty="0" smtClean="0"/>
        </a:p>
        <a:p>
          <a:pPr algn="l"/>
          <a:r>
            <a:rPr lang="de-DE" dirty="0" smtClean="0"/>
            <a:t>Wie komme ich zu (Dat)</a:t>
          </a:r>
          <a:endParaRPr lang="ru-RU" dirty="0"/>
        </a:p>
      </dgm:t>
    </dgm:pt>
    <dgm:pt modelId="{F970E37D-B477-4C6D-B67C-858D61DC33C4}" type="parTrans" cxnId="{0E6079CD-DA65-469C-8904-A07B491AC0E1}">
      <dgm:prSet/>
      <dgm:spPr/>
      <dgm:t>
        <a:bodyPr/>
        <a:lstStyle/>
        <a:p>
          <a:endParaRPr lang="ru-RU"/>
        </a:p>
      </dgm:t>
    </dgm:pt>
    <dgm:pt modelId="{96A90AC2-F8C7-4265-86D5-4115BDE9468E}" type="sibTrans" cxnId="{0E6079CD-DA65-469C-8904-A07B491AC0E1}">
      <dgm:prSet/>
      <dgm:spPr/>
      <dgm:t>
        <a:bodyPr/>
        <a:lstStyle/>
        <a:p>
          <a:endParaRPr lang="ru-RU"/>
        </a:p>
      </dgm:t>
    </dgm:pt>
    <dgm:pt modelId="{E1E6CCD7-CFFE-472A-8F2F-30359A92F4B6}" type="pres">
      <dgm:prSet presAssocID="{D8E73D1E-B6F6-4C0D-BDFB-39150F248F0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DB587B-478B-424F-82F9-B3D31D97CC6A}" type="pres">
      <dgm:prSet presAssocID="{34C7C5E4-1118-4570-A3F2-D9220B63D98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F8AA16-F817-480E-AC73-74810AF10116}" type="pres">
      <dgm:prSet presAssocID="{5B325891-0A33-4406-9E7C-BE2A8ECD1B42}" presName="sibTrans" presStyleCnt="0"/>
      <dgm:spPr/>
    </dgm:pt>
    <dgm:pt modelId="{ECCB6B7D-A910-4F7D-BF6C-DE0480431C09}" type="pres">
      <dgm:prSet presAssocID="{E5BB99CE-5830-4A33-A761-271FE56209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BEF5C8-7DEF-47EE-B3DB-F3CC2A4A1D7E}" type="pres">
      <dgm:prSet presAssocID="{39FFCE70-E452-4554-9F98-E162B7D50E44}" presName="sibTrans" presStyleCnt="0"/>
      <dgm:spPr/>
    </dgm:pt>
    <dgm:pt modelId="{4E239101-5C5A-4672-A67C-0F973D8B13B8}" type="pres">
      <dgm:prSet presAssocID="{7A74435C-37A2-40CC-B287-9FD8BAE37484}" presName="node" presStyleLbl="node1" presStyleIdx="2" presStyleCnt="3" custScaleX="106855" custLinFactNeighborX="4789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07B650-2821-418A-9009-C3546361684E}" type="presOf" srcId="{7A74435C-37A2-40CC-B287-9FD8BAE37484}" destId="{4E239101-5C5A-4672-A67C-0F973D8B13B8}" srcOrd="0" destOrd="0" presId="urn:microsoft.com/office/officeart/2005/8/layout/hList6"/>
    <dgm:cxn modelId="{B3B486A8-694E-496E-9993-78A542F572CC}" srcId="{D8E73D1E-B6F6-4C0D-BDFB-39150F248F07}" destId="{34C7C5E4-1118-4570-A3F2-D9220B63D984}" srcOrd="0" destOrd="0" parTransId="{D9445E10-AC77-46B0-A059-3CB2BFD615F7}" sibTransId="{5B325891-0A33-4406-9E7C-BE2A8ECD1B42}"/>
    <dgm:cxn modelId="{65373498-4884-46F6-94D0-98B4615C50CD}" type="presOf" srcId="{E5BB99CE-5830-4A33-A761-271FE5620940}" destId="{ECCB6B7D-A910-4F7D-BF6C-DE0480431C09}" srcOrd="0" destOrd="0" presId="urn:microsoft.com/office/officeart/2005/8/layout/hList6"/>
    <dgm:cxn modelId="{E4E4FFA1-D6F3-4140-B08A-9DEED8A219E7}" type="presOf" srcId="{34C7C5E4-1118-4570-A3F2-D9220B63D984}" destId="{8BDB587B-478B-424F-82F9-B3D31D97CC6A}" srcOrd="0" destOrd="0" presId="urn:microsoft.com/office/officeart/2005/8/layout/hList6"/>
    <dgm:cxn modelId="{0E6079CD-DA65-469C-8904-A07B491AC0E1}" srcId="{D8E73D1E-B6F6-4C0D-BDFB-39150F248F07}" destId="{7A74435C-37A2-40CC-B287-9FD8BAE37484}" srcOrd="2" destOrd="0" parTransId="{F970E37D-B477-4C6D-B67C-858D61DC33C4}" sibTransId="{96A90AC2-F8C7-4265-86D5-4115BDE9468E}"/>
    <dgm:cxn modelId="{C6F51172-0B49-426B-8483-2E6AAB3C9C9A}" srcId="{D8E73D1E-B6F6-4C0D-BDFB-39150F248F07}" destId="{E5BB99CE-5830-4A33-A761-271FE5620940}" srcOrd="1" destOrd="0" parTransId="{B63BD557-41DD-4246-BFBC-1BA28F79A57D}" sibTransId="{39FFCE70-E452-4554-9F98-E162B7D50E44}"/>
    <dgm:cxn modelId="{9FAE8491-D850-43DF-87BB-F8BC580B5E63}" type="presOf" srcId="{D8E73D1E-B6F6-4C0D-BDFB-39150F248F07}" destId="{E1E6CCD7-CFFE-472A-8F2F-30359A92F4B6}" srcOrd="0" destOrd="0" presId="urn:microsoft.com/office/officeart/2005/8/layout/hList6"/>
    <dgm:cxn modelId="{39314B0C-A3EF-4BC7-A4A0-55F10DE3B6F6}" type="presParOf" srcId="{E1E6CCD7-CFFE-472A-8F2F-30359A92F4B6}" destId="{8BDB587B-478B-424F-82F9-B3D31D97CC6A}" srcOrd="0" destOrd="0" presId="urn:microsoft.com/office/officeart/2005/8/layout/hList6"/>
    <dgm:cxn modelId="{A7F65D2D-BB45-4E46-845D-0BA58887BCE6}" type="presParOf" srcId="{E1E6CCD7-CFFE-472A-8F2F-30359A92F4B6}" destId="{C7F8AA16-F817-480E-AC73-74810AF10116}" srcOrd="1" destOrd="0" presId="urn:microsoft.com/office/officeart/2005/8/layout/hList6"/>
    <dgm:cxn modelId="{8EEADB77-4610-4042-AC33-0B13AE26A102}" type="presParOf" srcId="{E1E6CCD7-CFFE-472A-8F2F-30359A92F4B6}" destId="{ECCB6B7D-A910-4F7D-BF6C-DE0480431C09}" srcOrd="2" destOrd="0" presId="urn:microsoft.com/office/officeart/2005/8/layout/hList6"/>
    <dgm:cxn modelId="{A35729E1-9903-4FC2-962D-48B5316653A5}" type="presParOf" srcId="{E1E6CCD7-CFFE-472A-8F2F-30359A92F4B6}" destId="{42BEF5C8-7DEF-47EE-B3DB-F3CC2A4A1D7E}" srcOrd="3" destOrd="0" presId="urn:microsoft.com/office/officeart/2005/8/layout/hList6"/>
    <dgm:cxn modelId="{694EF7A2-5A69-476D-8754-0971DA3A3CB9}" type="presParOf" srcId="{E1E6CCD7-CFFE-472A-8F2F-30359A92F4B6}" destId="{4E239101-5C5A-4672-A67C-0F973D8B13B8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644B94-BDB4-4246-BF3A-D52FB62162D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8382C8-CC12-41D1-8C92-0CB5C5D26E95}">
      <dgm:prSet phldrT="[Текст]"/>
      <dgm:spPr/>
      <dgm:t>
        <a:bodyPr/>
        <a:lstStyle/>
        <a:p>
          <a:r>
            <a:rPr lang="de-DE" b="1" dirty="0" smtClean="0"/>
            <a:t>Die weibliche Deklination:</a:t>
          </a:r>
          <a:r>
            <a:rPr lang="de-DE" b="0" dirty="0" smtClean="0"/>
            <a:t> </a:t>
          </a:r>
        </a:p>
        <a:p>
          <a:r>
            <a:rPr lang="de-DE" dirty="0" smtClean="0"/>
            <a:t>(f)- </a:t>
          </a:r>
          <a:r>
            <a:rPr lang="ru-RU" dirty="0" smtClean="0"/>
            <a:t>ж.р.</a:t>
          </a:r>
          <a:endParaRPr lang="ru-RU" dirty="0"/>
        </a:p>
      </dgm:t>
    </dgm:pt>
    <dgm:pt modelId="{B92D7CAD-02BB-466F-B828-446F39BF9564}" type="parTrans" cxnId="{8160874D-25E6-41D0-A03A-DF39A5021E1A}">
      <dgm:prSet/>
      <dgm:spPr/>
      <dgm:t>
        <a:bodyPr/>
        <a:lstStyle/>
        <a:p>
          <a:endParaRPr lang="ru-RU"/>
        </a:p>
      </dgm:t>
    </dgm:pt>
    <dgm:pt modelId="{8DE82A9F-6B9A-4AA6-8078-8B1B3F58F806}" type="sibTrans" cxnId="{8160874D-25E6-41D0-A03A-DF39A5021E1A}">
      <dgm:prSet/>
      <dgm:spPr/>
      <dgm:t>
        <a:bodyPr/>
        <a:lstStyle/>
        <a:p>
          <a:endParaRPr lang="ru-RU"/>
        </a:p>
      </dgm:t>
    </dgm:pt>
    <dgm:pt modelId="{73E7C67D-BC30-4077-B1D1-90020D649E00}">
      <dgm:prSet phldrT="[Текст]"/>
      <dgm:spPr/>
      <dgm:t>
        <a:bodyPr/>
        <a:lstStyle/>
        <a:p>
          <a:r>
            <a:rPr lang="de-DE" b="1" dirty="0" smtClean="0"/>
            <a:t>Die starke Deklination:</a:t>
          </a:r>
        </a:p>
        <a:p>
          <a:r>
            <a:rPr lang="de-DE" b="1" dirty="0" smtClean="0"/>
            <a:t>(m; n)-</a:t>
          </a:r>
          <a:r>
            <a:rPr lang="ru-RU" b="1" dirty="0" smtClean="0"/>
            <a:t>м. </a:t>
          </a:r>
          <a:r>
            <a:rPr lang="ru-RU" b="1" dirty="0" err="1" smtClean="0"/>
            <a:t>р</a:t>
          </a:r>
          <a:r>
            <a:rPr lang="ru-RU" b="1" dirty="0" smtClean="0"/>
            <a:t>; ср. </a:t>
          </a:r>
          <a:r>
            <a:rPr lang="ru-RU" b="1" dirty="0" err="1" smtClean="0"/>
            <a:t>р</a:t>
          </a:r>
          <a:endParaRPr lang="ru-RU" dirty="0"/>
        </a:p>
      </dgm:t>
    </dgm:pt>
    <dgm:pt modelId="{E5DBAA34-16C8-4A0C-9446-246E0E9EB12F}" type="parTrans" cxnId="{73DC8BAD-16DA-49BE-917B-3B1B2931744D}">
      <dgm:prSet/>
      <dgm:spPr/>
      <dgm:t>
        <a:bodyPr/>
        <a:lstStyle/>
        <a:p>
          <a:endParaRPr lang="ru-RU"/>
        </a:p>
      </dgm:t>
    </dgm:pt>
    <dgm:pt modelId="{8BE09C7A-0C86-4789-A20C-A80C11F459DB}" type="sibTrans" cxnId="{73DC8BAD-16DA-49BE-917B-3B1B2931744D}">
      <dgm:prSet/>
      <dgm:spPr/>
      <dgm:t>
        <a:bodyPr/>
        <a:lstStyle/>
        <a:p>
          <a:endParaRPr lang="ru-RU"/>
        </a:p>
      </dgm:t>
    </dgm:pt>
    <dgm:pt modelId="{F1EB136E-FB6D-4D81-9C3E-BEB0143B28E2}">
      <dgm:prSet phldrT="[Текст]"/>
      <dgm:spPr/>
      <dgm:t>
        <a:bodyPr/>
        <a:lstStyle/>
        <a:p>
          <a:endParaRPr lang="ru-RU" dirty="0"/>
        </a:p>
      </dgm:t>
    </dgm:pt>
    <dgm:pt modelId="{35DE99A0-EDDF-40A3-A7D7-0BDDF646FD0F}" type="parTrans" cxnId="{8FEBCBFA-7ECB-4A1D-9502-DEA7BAFB0607}">
      <dgm:prSet/>
      <dgm:spPr/>
      <dgm:t>
        <a:bodyPr/>
        <a:lstStyle/>
        <a:p>
          <a:endParaRPr lang="ru-RU"/>
        </a:p>
      </dgm:t>
    </dgm:pt>
    <dgm:pt modelId="{0E10E9C6-B946-4A12-A80F-59585F95C427}" type="sibTrans" cxnId="{8FEBCBFA-7ECB-4A1D-9502-DEA7BAFB0607}">
      <dgm:prSet/>
      <dgm:spPr/>
      <dgm:t>
        <a:bodyPr/>
        <a:lstStyle/>
        <a:p>
          <a:endParaRPr lang="ru-RU"/>
        </a:p>
      </dgm:t>
    </dgm:pt>
    <dgm:pt modelId="{85DD01EC-9AD8-4636-AC08-D7BB296531EA}">
      <dgm:prSet phldrT="[Текст]"/>
      <dgm:spPr/>
      <dgm:t>
        <a:bodyPr/>
        <a:lstStyle/>
        <a:p>
          <a:r>
            <a:rPr lang="de-DE" b="0" dirty="0" smtClean="0"/>
            <a:t>die </a:t>
          </a:r>
          <a:r>
            <a:rPr lang="de-DE" b="0" dirty="0" smtClean="0">
              <a:solidFill>
                <a:schemeClr val="bg1"/>
              </a:solidFill>
            </a:rPr>
            <a:t>Endung </a:t>
          </a:r>
          <a:r>
            <a:rPr lang="de-DE" b="0" dirty="0" smtClean="0">
              <a:solidFill>
                <a:schemeClr val="accent6">
                  <a:lumMod val="50000"/>
                </a:schemeClr>
              </a:solidFill>
            </a:rPr>
            <a:t>–(e)s </a:t>
          </a:r>
          <a:r>
            <a:rPr lang="de-DE" b="0" dirty="0" smtClean="0"/>
            <a:t>im Genitiv Singular.</a:t>
          </a:r>
          <a:endParaRPr lang="ru-RU" dirty="0"/>
        </a:p>
      </dgm:t>
    </dgm:pt>
    <dgm:pt modelId="{837E55B9-D4BA-4AA7-92DA-1221F3132AB1}" type="parTrans" cxnId="{E77EFFAB-C7E7-4FEE-9FE2-5A1D9F2FA98B}">
      <dgm:prSet/>
      <dgm:spPr/>
      <dgm:t>
        <a:bodyPr/>
        <a:lstStyle/>
        <a:p>
          <a:endParaRPr lang="ru-RU"/>
        </a:p>
      </dgm:t>
    </dgm:pt>
    <dgm:pt modelId="{CB24A438-2632-4711-A8B8-F3C7DE10EC58}" type="sibTrans" cxnId="{E77EFFAB-C7E7-4FEE-9FE2-5A1D9F2FA98B}">
      <dgm:prSet/>
      <dgm:spPr/>
      <dgm:t>
        <a:bodyPr/>
        <a:lstStyle/>
        <a:p>
          <a:endParaRPr lang="ru-RU"/>
        </a:p>
      </dgm:t>
    </dgm:pt>
    <dgm:pt modelId="{C9EDA8E8-C9F4-4A98-B253-8E4F60573894}">
      <dgm:prSet phldrT="[Текст]"/>
      <dgm:spPr/>
      <dgm:t>
        <a:bodyPr/>
        <a:lstStyle/>
        <a:p>
          <a:r>
            <a:rPr lang="de-DE" b="1" dirty="0" smtClean="0"/>
            <a:t>Die schwache</a:t>
          </a:r>
          <a:r>
            <a:rPr lang="de-DE" b="0" dirty="0" smtClean="0"/>
            <a:t> </a:t>
          </a:r>
          <a:r>
            <a:rPr lang="de-DE" b="1" dirty="0" smtClean="0"/>
            <a:t>Deklination:</a:t>
          </a:r>
        </a:p>
        <a:p>
          <a:r>
            <a:rPr lang="de-DE" b="1" dirty="0" smtClean="0"/>
            <a:t>(m)- </a:t>
          </a:r>
          <a:r>
            <a:rPr lang="ru-RU" b="1" dirty="0" smtClean="0"/>
            <a:t>м. </a:t>
          </a:r>
          <a:r>
            <a:rPr lang="ru-RU" b="1" dirty="0" err="1" smtClean="0"/>
            <a:t>р</a:t>
          </a:r>
          <a:endParaRPr lang="ru-RU" dirty="0"/>
        </a:p>
      </dgm:t>
    </dgm:pt>
    <dgm:pt modelId="{6FED5922-6E0A-4731-B15F-315288BA08C9}" type="parTrans" cxnId="{C32AB49C-4CCE-44A6-99EF-CAEC45DC2C11}">
      <dgm:prSet/>
      <dgm:spPr/>
      <dgm:t>
        <a:bodyPr/>
        <a:lstStyle/>
        <a:p>
          <a:endParaRPr lang="ru-RU"/>
        </a:p>
      </dgm:t>
    </dgm:pt>
    <dgm:pt modelId="{6DE0E94A-43D7-45A9-9B51-D13851A48472}" type="sibTrans" cxnId="{C32AB49C-4CCE-44A6-99EF-CAEC45DC2C11}">
      <dgm:prSet/>
      <dgm:spPr/>
      <dgm:t>
        <a:bodyPr/>
        <a:lstStyle/>
        <a:p>
          <a:endParaRPr lang="ru-RU"/>
        </a:p>
      </dgm:t>
    </dgm:pt>
    <dgm:pt modelId="{5D30D382-E8F2-4869-BC80-09C5D0C2B7B2}">
      <dgm:prSet phldrT="[Текст]"/>
      <dgm:spPr/>
      <dgm:t>
        <a:bodyPr/>
        <a:lstStyle/>
        <a:p>
          <a:r>
            <a:rPr lang="de-DE" b="0" dirty="0" smtClean="0"/>
            <a:t>die Endung </a:t>
          </a:r>
          <a:r>
            <a:rPr lang="de-DE" b="0" dirty="0" smtClean="0">
              <a:solidFill>
                <a:schemeClr val="accent6">
                  <a:lumMod val="50000"/>
                </a:schemeClr>
              </a:solidFill>
            </a:rPr>
            <a:t>–(e)n </a:t>
          </a:r>
          <a:r>
            <a:rPr lang="de-DE" b="0" dirty="0" smtClean="0"/>
            <a:t>in allen Kasus außer den Nominativ Singular.</a:t>
          </a:r>
          <a:endParaRPr lang="ru-RU" dirty="0"/>
        </a:p>
      </dgm:t>
    </dgm:pt>
    <dgm:pt modelId="{61E2E3D5-92DB-4435-B5E0-BAB48C5B5203}" type="parTrans" cxnId="{C62FA57D-3B05-4025-9E3B-EEDDFEB2BCCE}">
      <dgm:prSet/>
      <dgm:spPr/>
      <dgm:t>
        <a:bodyPr/>
        <a:lstStyle/>
        <a:p>
          <a:endParaRPr lang="ru-RU"/>
        </a:p>
      </dgm:t>
    </dgm:pt>
    <dgm:pt modelId="{9362ADA4-6027-41B7-AF31-6A60D77B19A7}" type="sibTrans" cxnId="{C62FA57D-3B05-4025-9E3B-EEDDFEB2BCCE}">
      <dgm:prSet/>
      <dgm:spPr/>
      <dgm:t>
        <a:bodyPr/>
        <a:lstStyle/>
        <a:p>
          <a:endParaRPr lang="ru-RU"/>
        </a:p>
      </dgm:t>
    </dgm:pt>
    <dgm:pt modelId="{AF116304-2B92-4F76-9984-2FEA9357C848}">
      <dgm:prSet phldrT="[Текст]"/>
      <dgm:spPr/>
      <dgm:t>
        <a:bodyPr/>
        <a:lstStyle/>
        <a:p>
          <a:r>
            <a:rPr lang="de-DE" b="0" dirty="0" smtClean="0">
              <a:solidFill>
                <a:schemeClr val="accent6">
                  <a:lumMod val="50000"/>
                </a:schemeClr>
              </a:solidFill>
            </a:rPr>
            <a:t>(-)</a:t>
          </a:r>
          <a:r>
            <a:rPr lang="de-DE" b="0" dirty="0" smtClean="0"/>
            <a:t>das Fehlen  von Kasusendungen</a:t>
          </a:r>
          <a:endParaRPr lang="ru-RU" dirty="0"/>
        </a:p>
      </dgm:t>
    </dgm:pt>
    <dgm:pt modelId="{371C73D5-C8E4-4E5C-AB7A-56E334614760}" type="sibTrans" cxnId="{2376D18F-D41F-47FF-B118-85F0B9AE9DB1}">
      <dgm:prSet/>
      <dgm:spPr/>
      <dgm:t>
        <a:bodyPr/>
        <a:lstStyle/>
        <a:p>
          <a:endParaRPr lang="ru-RU"/>
        </a:p>
      </dgm:t>
    </dgm:pt>
    <dgm:pt modelId="{5A5FDEBE-1DF6-41A1-8697-B804FBA83D85}" type="parTrans" cxnId="{2376D18F-D41F-47FF-B118-85F0B9AE9DB1}">
      <dgm:prSet/>
      <dgm:spPr/>
      <dgm:t>
        <a:bodyPr/>
        <a:lstStyle/>
        <a:p>
          <a:endParaRPr lang="ru-RU"/>
        </a:p>
      </dgm:t>
    </dgm:pt>
    <dgm:pt modelId="{D4AF946C-BA7E-4AB8-BFF2-0411155E92AA}">
      <dgm:prSet phldrT="[Текст]"/>
      <dgm:spPr/>
      <dgm:t>
        <a:bodyPr/>
        <a:lstStyle/>
        <a:p>
          <a:endParaRPr lang="ru-RU" dirty="0"/>
        </a:p>
      </dgm:t>
    </dgm:pt>
    <dgm:pt modelId="{93389729-5B65-4E86-B133-2C82A6872CEB}" type="sibTrans" cxnId="{A609C458-717E-4255-8D53-3C9DF59B52CC}">
      <dgm:prSet/>
      <dgm:spPr/>
      <dgm:t>
        <a:bodyPr/>
        <a:lstStyle/>
        <a:p>
          <a:endParaRPr lang="ru-RU"/>
        </a:p>
      </dgm:t>
    </dgm:pt>
    <dgm:pt modelId="{FAA911E7-3D22-4C32-8289-675140CB6DCD}" type="parTrans" cxnId="{A609C458-717E-4255-8D53-3C9DF59B52CC}">
      <dgm:prSet/>
      <dgm:spPr/>
      <dgm:t>
        <a:bodyPr/>
        <a:lstStyle/>
        <a:p>
          <a:endParaRPr lang="ru-RU"/>
        </a:p>
      </dgm:t>
    </dgm:pt>
    <dgm:pt modelId="{3916BA60-8399-4707-9444-B04BA427CF13}" type="pres">
      <dgm:prSet presAssocID="{C6644B94-BDB4-4246-BF3A-D52FB62162D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C0AFBE-5A14-4298-8DF2-971AE9710767}" type="pres">
      <dgm:prSet presAssocID="{0B8382C8-CC12-41D1-8C92-0CB5C5D26E95}" presName="linNode" presStyleCnt="0"/>
      <dgm:spPr/>
    </dgm:pt>
    <dgm:pt modelId="{64F39F6E-0CE2-475C-9D3E-ED08F371E9AB}" type="pres">
      <dgm:prSet presAssocID="{0B8382C8-CC12-41D1-8C92-0CB5C5D26E95}" presName="parentText" presStyleLbl="node1" presStyleIdx="0" presStyleCnt="3" custScaleX="32906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6AFC38-AB8A-4853-8628-9DA5740DB632}" type="pres">
      <dgm:prSet presAssocID="{0B8382C8-CC12-41D1-8C92-0CB5C5D26E95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C7566-5490-4626-B4CB-2843E9E4E394}" type="pres">
      <dgm:prSet presAssocID="{8DE82A9F-6B9A-4AA6-8078-8B1B3F58F806}" presName="sp" presStyleCnt="0"/>
      <dgm:spPr/>
    </dgm:pt>
    <dgm:pt modelId="{1559CE32-5571-4A79-BDDA-6C8C7DE187F0}" type="pres">
      <dgm:prSet presAssocID="{73E7C67D-BC30-4077-B1D1-90020D649E00}" presName="linNode" presStyleCnt="0"/>
      <dgm:spPr/>
    </dgm:pt>
    <dgm:pt modelId="{D2CF5C34-F9F1-4579-B269-ADAF89942A34}" type="pres">
      <dgm:prSet presAssocID="{73E7C67D-BC30-4077-B1D1-90020D649E00}" presName="parentText" presStyleLbl="node1" presStyleIdx="1" presStyleCnt="3" custScaleX="252746" custLinFactNeighborX="-7055" custLinFactNeighborY="839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343A6E-05B2-43A0-9DC9-0C90B0BF1815}" type="pres">
      <dgm:prSet presAssocID="{73E7C67D-BC30-4077-B1D1-90020D649E00}" presName="descendantText" presStyleLbl="alignAccFollowNode1" presStyleIdx="1" presStyleCnt="3" custScaleX="772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0C7B2D-7CF0-4C83-A5E3-22A1E9A2F8BA}" type="pres">
      <dgm:prSet presAssocID="{8BE09C7A-0C86-4789-A20C-A80C11F459DB}" presName="sp" presStyleCnt="0"/>
      <dgm:spPr/>
    </dgm:pt>
    <dgm:pt modelId="{F07FCD54-D9FC-4424-BA2A-744593B7F75B}" type="pres">
      <dgm:prSet presAssocID="{C9EDA8E8-C9F4-4A98-B253-8E4F60573894}" presName="linNode" presStyleCnt="0"/>
      <dgm:spPr/>
    </dgm:pt>
    <dgm:pt modelId="{B9410A67-EE3D-4900-B1B3-3B44FBFB35AA}" type="pres">
      <dgm:prSet presAssocID="{C9EDA8E8-C9F4-4A98-B253-8E4F60573894}" presName="parentText" presStyleLbl="node1" presStyleIdx="2" presStyleCnt="3" custScaleX="33015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1C3E2C-5419-484C-A7EE-9CE416B86401}" type="pres">
      <dgm:prSet presAssocID="{C9EDA8E8-C9F4-4A98-B253-8E4F60573894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363BB8-5B66-4FEF-B0F6-F74422BAE4F3}" type="presOf" srcId="{C9EDA8E8-C9F4-4A98-B253-8E4F60573894}" destId="{B9410A67-EE3D-4900-B1B3-3B44FBFB35AA}" srcOrd="0" destOrd="0" presId="urn:microsoft.com/office/officeart/2005/8/layout/vList5"/>
    <dgm:cxn modelId="{9701162C-248D-40BD-A112-A9CDD870D1AB}" type="presOf" srcId="{F1EB136E-FB6D-4D81-9C3E-BEB0143B28E2}" destId="{9B343A6E-05B2-43A0-9DC9-0C90B0BF1815}" srcOrd="0" destOrd="0" presId="urn:microsoft.com/office/officeart/2005/8/layout/vList5"/>
    <dgm:cxn modelId="{A989722E-9585-4587-A9B6-B93A148E9B51}" type="presOf" srcId="{73E7C67D-BC30-4077-B1D1-90020D649E00}" destId="{D2CF5C34-F9F1-4579-B269-ADAF89942A34}" srcOrd="0" destOrd="0" presId="urn:microsoft.com/office/officeart/2005/8/layout/vList5"/>
    <dgm:cxn modelId="{2376D18F-D41F-47FF-B118-85F0B9AE9DB1}" srcId="{0B8382C8-CC12-41D1-8C92-0CB5C5D26E95}" destId="{AF116304-2B92-4F76-9984-2FEA9357C848}" srcOrd="1" destOrd="0" parTransId="{5A5FDEBE-1DF6-41A1-8697-B804FBA83D85}" sibTransId="{371C73D5-C8E4-4E5C-AB7A-56E334614760}"/>
    <dgm:cxn modelId="{D72FE10A-0587-4659-B4DE-4BB6BFE85A20}" type="presOf" srcId="{85DD01EC-9AD8-4636-AC08-D7BB296531EA}" destId="{9B343A6E-05B2-43A0-9DC9-0C90B0BF1815}" srcOrd="0" destOrd="1" presId="urn:microsoft.com/office/officeart/2005/8/layout/vList5"/>
    <dgm:cxn modelId="{4BECAF8E-81F6-44A5-8E82-A417ECA93637}" type="presOf" srcId="{D4AF946C-BA7E-4AB8-BFF2-0411155E92AA}" destId="{716AFC38-AB8A-4853-8628-9DA5740DB632}" srcOrd="0" destOrd="0" presId="urn:microsoft.com/office/officeart/2005/8/layout/vList5"/>
    <dgm:cxn modelId="{2A878BD3-BF0D-45C6-A194-E1D1E5D390FB}" type="presOf" srcId="{0B8382C8-CC12-41D1-8C92-0CB5C5D26E95}" destId="{64F39F6E-0CE2-475C-9D3E-ED08F371E9AB}" srcOrd="0" destOrd="0" presId="urn:microsoft.com/office/officeart/2005/8/layout/vList5"/>
    <dgm:cxn modelId="{9E6EC69A-B67E-45A2-80FC-71BF0E2BB5D7}" type="presOf" srcId="{5D30D382-E8F2-4869-BC80-09C5D0C2B7B2}" destId="{161C3E2C-5419-484C-A7EE-9CE416B86401}" srcOrd="0" destOrd="0" presId="urn:microsoft.com/office/officeart/2005/8/layout/vList5"/>
    <dgm:cxn modelId="{8160874D-25E6-41D0-A03A-DF39A5021E1A}" srcId="{C6644B94-BDB4-4246-BF3A-D52FB62162D1}" destId="{0B8382C8-CC12-41D1-8C92-0CB5C5D26E95}" srcOrd="0" destOrd="0" parTransId="{B92D7CAD-02BB-466F-B828-446F39BF9564}" sibTransId="{8DE82A9F-6B9A-4AA6-8078-8B1B3F58F806}"/>
    <dgm:cxn modelId="{D0238862-0C69-4D00-B696-36248E1D3076}" type="presOf" srcId="{C6644B94-BDB4-4246-BF3A-D52FB62162D1}" destId="{3916BA60-8399-4707-9444-B04BA427CF13}" srcOrd="0" destOrd="0" presId="urn:microsoft.com/office/officeart/2005/8/layout/vList5"/>
    <dgm:cxn modelId="{BF5E036A-B53D-4507-9CD9-5143C19177D6}" type="presOf" srcId="{AF116304-2B92-4F76-9984-2FEA9357C848}" destId="{716AFC38-AB8A-4853-8628-9DA5740DB632}" srcOrd="0" destOrd="1" presId="urn:microsoft.com/office/officeart/2005/8/layout/vList5"/>
    <dgm:cxn modelId="{8FEBCBFA-7ECB-4A1D-9502-DEA7BAFB0607}" srcId="{73E7C67D-BC30-4077-B1D1-90020D649E00}" destId="{F1EB136E-FB6D-4D81-9C3E-BEB0143B28E2}" srcOrd="0" destOrd="0" parTransId="{35DE99A0-EDDF-40A3-A7D7-0BDDF646FD0F}" sibTransId="{0E10E9C6-B946-4A12-A80F-59585F95C427}"/>
    <dgm:cxn modelId="{73DC8BAD-16DA-49BE-917B-3B1B2931744D}" srcId="{C6644B94-BDB4-4246-BF3A-D52FB62162D1}" destId="{73E7C67D-BC30-4077-B1D1-90020D649E00}" srcOrd="1" destOrd="0" parTransId="{E5DBAA34-16C8-4A0C-9446-246E0E9EB12F}" sibTransId="{8BE09C7A-0C86-4789-A20C-A80C11F459DB}"/>
    <dgm:cxn modelId="{C62FA57D-3B05-4025-9E3B-EEDDFEB2BCCE}" srcId="{C9EDA8E8-C9F4-4A98-B253-8E4F60573894}" destId="{5D30D382-E8F2-4869-BC80-09C5D0C2B7B2}" srcOrd="0" destOrd="0" parTransId="{61E2E3D5-92DB-4435-B5E0-BAB48C5B5203}" sibTransId="{9362ADA4-6027-41B7-AF31-6A60D77B19A7}"/>
    <dgm:cxn modelId="{E77EFFAB-C7E7-4FEE-9FE2-5A1D9F2FA98B}" srcId="{73E7C67D-BC30-4077-B1D1-90020D649E00}" destId="{85DD01EC-9AD8-4636-AC08-D7BB296531EA}" srcOrd="1" destOrd="0" parTransId="{837E55B9-D4BA-4AA7-92DA-1221F3132AB1}" sibTransId="{CB24A438-2632-4711-A8B8-F3C7DE10EC58}"/>
    <dgm:cxn modelId="{C32AB49C-4CCE-44A6-99EF-CAEC45DC2C11}" srcId="{C6644B94-BDB4-4246-BF3A-D52FB62162D1}" destId="{C9EDA8E8-C9F4-4A98-B253-8E4F60573894}" srcOrd="2" destOrd="0" parTransId="{6FED5922-6E0A-4731-B15F-315288BA08C9}" sibTransId="{6DE0E94A-43D7-45A9-9B51-D13851A48472}"/>
    <dgm:cxn modelId="{A609C458-717E-4255-8D53-3C9DF59B52CC}" srcId="{0B8382C8-CC12-41D1-8C92-0CB5C5D26E95}" destId="{D4AF946C-BA7E-4AB8-BFF2-0411155E92AA}" srcOrd="0" destOrd="0" parTransId="{FAA911E7-3D22-4C32-8289-675140CB6DCD}" sibTransId="{93389729-5B65-4E86-B133-2C82A6872CEB}"/>
    <dgm:cxn modelId="{E2538A08-F8BE-476B-AEA2-53BED9DDFBBC}" type="presParOf" srcId="{3916BA60-8399-4707-9444-B04BA427CF13}" destId="{C4C0AFBE-5A14-4298-8DF2-971AE9710767}" srcOrd="0" destOrd="0" presId="urn:microsoft.com/office/officeart/2005/8/layout/vList5"/>
    <dgm:cxn modelId="{F96F0B76-DEA3-4011-84BC-616B436F50A1}" type="presParOf" srcId="{C4C0AFBE-5A14-4298-8DF2-971AE9710767}" destId="{64F39F6E-0CE2-475C-9D3E-ED08F371E9AB}" srcOrd="0" destOrd="0" presId="urn:microsoft.com/office/officeart/2005/8/layout/vList5"/>
    <dgm:cxn modelId="{D5B03DE7-B6DD-4D3A-AA55-6B1AB1D995A2}" type="presParOf" srcId="{C4C0AFBE-5A14-4298-8DF2-971AE9710767}" destId="{716AFC38-AB8A-4853-8628-9DA5740DB632}" srcOrd="1" destOrd="0" presId="urn:microsoft.com/office/officeart/2005/8/layout/vList5"/>
    <dgm:cxn modelId="{B13B0ED9-08F2-4E84-8D98-E769D857C00E}" type="presParOf" srcId="{3916BA60-8399-4707-9444-B04BA427CF13}" destId="{C63C7566-5490-4626-B4CB-2843E9E4E394}" srcOrd="1" destOrd="0" presId="urn:microsoft.com/office/officeart/2005/8/layout/vList5"/>
    <dgm:cxn modelId="{53FB9272-EBC9-4370-8F03-CA2957E70251}" type="presParOf" srcId="{3916BA60-8399-4707-9444-B04BA427CF13}" destId="{1559CE32-5571-4A79-BDDA-6C8C7DE187F0}" srcOrd="2" destOrd="0" presId="urn:microsoft.com/office/officeart/2005/8/layout/vList5"/>
    <dgm:cxn modelId="{9620C45E-E942-40B3-9CE7-C1C7270F1740}" type="presParOf" srcId="{1559CE32-5571-4A79-BDDA-6C8C7DE187F0}" destId="{D2CF5C34-F9F1-4579-B269-ADAF89942A34}" srcOrd="0" destOrd="0" presId="urn:microsoft.com/office/officeart/2005/8/layout/vList5"/>
    <dgm:cxn modelId="{F76E655E-D23B-4BCA-B6B9-326686CA3C24}" type="presParOf" srcId="{1559CE32-5571-4A79-BDDA-6C8C7DE187F0}" destId="{9B343A6E-05B2-43A0-9DC9-0C90B0BF1815}" srcOrd="1" destOrd="0" presId="urn:microsoft.com/office/officeart/2005/8/layout/vList5"/>
    <dgm:cxn modelId="{37D39C09-82C7-45A5-A46B-17453C80773E}" type="presParOf" srcId="{3916BA60-8399-4707-9444-B04BA427CF13}" destId="{BF0C7B2D-7CF0-4C83-A5E3-22A1E9A2F8BA}" srcOrd="3" destOrd="0" presId="urn:microsoft.com/office/officeart/2005/8/layout/vList5"/>
    <dgm:cxn modelId="{60DCC3B9-4328-43BA-B97C-C857864D7273}" type="presParOf" srcId="{3916BA60-8399-4707-9444-B04BA427CF13}" destId="{F07FCD54-D9FC-4424-BA2A-744593B7F75B}" srcOrd="4" destOrd="0" presId="urn:microsoft.com/office/officeart/2005/8/layout/vList5"/>
    <dgm:cxn modelId="{6FFCAB8A-4F17-469A-BF01-275C1AECDB47}" type="presParOf" srcId="{F07FCD54-D9FC-4424-BA2A-744593B7F75B}" destId="{B9410A67-EE3D-4900-B1B3-3B44FBFB35AA}" srcOrd="0" destOrd="0" presId="urn:microsoft.com/office/officeart/2005/8/layout/vList5"/>
    <dgm:cxn modelId="{17CB658A-6A30-4D26-BDEF-C8652EBCF0B7}" type="presParOf" srcId="{F07FCD54-D9FC-4424-BA2A-744593B7F75B}" destId="{161C3E2C-5419-484C-A7EE-9CE416B8640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E944DFD-0E53-4256-B277-76F5BF8F88CB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778B1B0-CB7E-4B3B-B354-B9C930B4D87C}">
      <dgm:prSet phldrT="[Текст]" custT="1"/>
      <dgm:spPr/>
      <dgm:t>
        <a:bodyPr/>
        <a:lstStyle/>
        <a:p>
          <a:pPr algn="l"/>
          <a:r>
            <a:rPr lang="de-DE" sz="2000" b="1" dirty="0" smtClean="0">
              <a:solidFill>
                <a:schemeClr val="accent6">
                  <a:lumMod val="50000"/>
                </a:schemeClr>
              </a:solidFill>
            </a:rPr>
            <a:t>Die weibliche Deklination:</a:t>
          </a:r>
          <a:r>
            <a:rPr lang="de-DE" sz="2400" b="0" dirty="0" smtClean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de-DE" sz="2400" dirty="0" err="1" smtClean="0"/>
            <a:t>Nom</a:t>
          </a:r>
          <a:r>
            <a:rPr lang="de-DE" sz="2400" dirty="0" smtClean="0"/>
            <a:t>. die Stadt</a:t>
          </a:r>
          <a:r>
            <a:rPr lang="de-DE" sz="2400" dirty="0" smtClean="0">
              <a:solidFill>
                <a:schemeClr val="accent6">
                  <a:lumMod val="50000"/>
                </a:schemeClr>
              </a:solidFill>
            </a:rPr>
            <a:t>_</a:t>
          </a:r>
          <a:r>
            <a:rPr lang="de-DE" sz="2400" dirty="0" smtClean="0"/>
            <a:t>              </a:t>
          </a:r>
        </a:p>
        <a:p>
          <a:pPr algn="l"/>
          <a:r>
            <a:rPr lang="de-DE" sz="2400" dirty="0" smtClean="0"/>
            <a:t>Gen. der Stadt</a:t>
          </a:r>
          <a:r>
            <a:rPr lang="de-DE" sz="2400" dirty="0" smtClean="0">
              <a:solidFill>
                <a:schemeClr val="accent6">
                  <a:lumMod val="50000"/>
                </a:schemeClr>
              </a:solidFill>
            </a:rPr>
            <a:t>_</a:t>
          </a:r>
        </a:p>
        <a:p>
          <a:pPr algn="l"/>
          <a:r>
            <a:rPr lang="de-DE" sz="2400" dirty="0" smtClean="0"/>
            <a:t>Dat. der Stadt</a:t>
          </a:r>
          <a:r>
            <a:rPr lang="de-DE" sz="2400" dirty="0" smtClean="0">
              <a:solidFill>
                <a:schemeClr val="accent6">
                  <a:lumMod val="50000"/>
                </a:schemeClr>
              </a:solidFill>
            </a:rPr>
            <a:t>_</a:t>
          </a:r>
        </a:p>
        <a:p>
          <a:pPr algn="l"/>
          <a:r>
            <a:rPr lang="de-DE" sz="2400" dirty="0" smtClean="0"/>
            <a:t>Akk. die Stadt</a:t>
          </a:r>
          <a:r>
            <a:rPr lang="de-DE" sz="2400" dirty="0" smtClean="0">
              <a:solidFill>
                <a:schemeClr val="accent6">
                  <a:lumMod val="50000"/>
                </a:schemeClr>
              </a:solidFill>
            </a:rPr>
            <a:t>_</a:t>
          </a:r>
          <a:endParaRPr lang="ru-RU" sz="2400" dirty="0">
            <a:solidFill>
              <a:schemeClr val="accent6">
                <a:lumMod val="50000"/>
              </a:schemeClr>
            </a:solidFill>
          </a:endParaRPr>
        </a:p>
      </dgm:t>
    </dgm:pt>
    <dgm:pt modelId="{8A48C85C-5349-4A57-A539-1AE36875693C}" type="parTrans" cxnId="{76ADFEBF-D06E-4EA6-9F39-DB589DAF4BE9}">
      <dgm:prSet/>
      <dgm:spPr/>
      <dgm:t>
        <a:bodyPr/>
        <a:lstStyle/>
        <a:p>
          <a:endParaRPr lang="ru-RU"/>
        </a:p>
      </dgm:t>
    </dgm:pt>
    <dgm:pt modelId="{EAB79E7D-E894-4C7C-BCD8-063B75655F60}" type="sibTrans" cxnId="{76ADFEBF-D06E-4EA6-9F39-DB589DAF4BE9}">
      <dgm:prSet/>
      <dgm:spPr/>
      <dgm:t>
        <a:bodyPr/>
        <a:lstStyle/>
        <a:p>
          <a:endParaRPr lang="ru-RU"/>
        </a:p>
      </dgm:t>
    </dgm:pt>
    <dgm:pt modelId="{962AAF33-9475-4D45-BBBF-F50B35ED54EA}">
      <dgm:prSet phldrT="[Текст]" custT="1"/>
      <dgm:spPr/>
      <dgm:t>
        <a:bodyPr/>
        <a:lstStyle/>
        <a:p>
          <a:pPr algn="l"/>
          <a:r>
            <a:rPr lang="de-DE" sz="2400" b="1" dirty="0" smtClean="0">
              <a:solidFill>
                <a:schemeClr val="accent6">
                  <a:lumMod val="50000"/>
                </a:schemeClr>
              </a:solidFill>
            </a:rPr>
            <a:t>Die starke Deklination: </a:t>
          </a:r>
          <a:r>
            <a:rPr lang="de-DE" sz="2200" dirty="0" smtClean="0"/>
            <a:t>Nom.das Haus</a:t>
          </a:r>
        </a:p>
        <a:p>
          <a:pPr algn="l"/>
          <a:r>
            <a:rPr lang="de-DE" sz="2200" dirty="0" smtClean="0"/>
            <a:t>Gen. des  Haus</a:t>
          </a:r>
          <a:r>
            <a:rPr lang="de-DE" sz="2200" dirty="0" smtClean="0">
              <a:solidFill>
                <a:schemeClr val="accent6">
                  <a:lumMod val="50000"/>
                </a:schemeClr>
              </a:solidFill>
            </a:rPr>
            <a:t>es</a:t>
          </a:r>
          <a:r>
            <a:rPr lang="de-DE" sz="2200" dirty="0" smtClean="0"/>
            <a:t> </a:t>
          </a:r>
        </a:p>
        <a:p>
          <a:pPr algn="l"/>
          <a:r>
            <a:rPr lang="de-DE" sz="2200" dirty="0" smtClean="0"/>
            <a:t>Dat. dem  Haus</a:t>
          </a:r>
        </a:p>
        <a:p>
          <a:pPr algn="l"/>
          <a:r>
            <a:rPr lang="de-DE" sz="2200" dirty="0" smtClean="0"/>
            <a:t>Akk.das Haus</a:t>
          </a:r>
          <a:endParaRPr lang="ru-RU" sz="2400" dirty="0">
            <a:solidFill>
              <a:schemeClr val="accent6">
                <a:lumMod val="50000"/>
              </a:schemeClr>
            </a:solidFill>
          </a:endParaRPr>
        </a:p>
      </dgm:t>
    </dgm:pt>
    <dgm:pt modelId="{64557BCE-9944-47CC-9033-BAF071BAA286}" type="parTrans" cxnId="{F62D01CA-A860-4D32-A18F-6D4AFB2FF87D}">
      <dgm:prSet/>
      <dgm:spPr/>
      <dgm:t>
        <a:bodyPr/>
        <a:lstStyle/>
        <a:p>
          <a:endParaRPr lang="ru-RU"/>
        </a:p>
      </dgm:t>
    </dgm:pt>
    <dgm:pt modelId="{4CBECBDD-AEE5-4CD6-9564-F284D1347E3D}" type="sibTrans" cxnId="{F62D01CA-A860-4D32-A18F-6D4AFB2FF87D}">
      <dgm:prSet/>
      <dgm:spPr/>
      <dgm:t>
        <a:bodyPr/>
        <a:lstStyle/>
        <a:p>
          <a:endParaRPr lang="ru-RU"/>
        </a:p>
      </dgm:t>
    </dgm:pt>
    <dgm:pt modelId="{B72F782A-C0A2-4DF4-8D55-BA98666F68F0}">
      <dgm:prSet phldrT="[Текст]" custT="1"/>
      <dgm:spPr/>
      <dgm:t>
        <a:bodyPr/>
        <a:lstStyle/>
        <a:p>
          <a:pPr algn="l"/>
          <a:r>
            <a:rPr lang="de-DE" sz="2400" b="1" dirty="0" smtClean="0">
              <a:solidFill>
                <a:schemeClr val="accent6">
                  <a:lumMod val="50000"/>
                </a:schemeClr>
              </a:solidFill>
            </a:rPr>
            <a:t>Die schwache</a:t>
          </a:r>
          <a:r>
            <a:rPr lang="de-DE" sz="2400" b="0" dirty="0" smtClean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de-DE" sz="2400" b="1" dirty="0" smtClean="0">
              <a:solidFill>
                <a:schemeClr val="accent6">
                  <a:lumMod val="50000"/>
                </a:schemeClr>
              </a:solidFill>
            </a:rPr>
            <a:t>Deklination:</a:t>
          </a:r>
        </a:p>
        <a:p>
          <a:pPr algn="l"/>
          <a:r>
            <a:rPr lang="de-DE" sz="2000" dirty="0" err="1" smtClean="0"/>
            <a:t>Nom</a:t>
          </a:r>
          <a:r>
            <a:rPr lang="de-DE" sz="2000" dirty="0" smtClean="0"/>
            <a:t>. der  Genosse</a:t>
          </a:r>
        </a:p>
        <a:p>
          <a:pPr algn="l"/>
          <a:r>
            <a:rPr lang="de-DE" sz="2000" dirty="0" smtClean="0"/>
            <a:t>Gen.  des Genoss</a:t>
          </a:r>
          <a:r>
            <a:rPr lang="de-DE" sz="2000" dirty="0" smtClean="0">
              <a:solidFill>
                <a:schemeClr val="accent6">
                  <a:lumMod val="50000"/>
                </a:schemeClr>
              </a:solidFill>
            </a:rPr>
            <a:t>en</a:t>
          </a:r>
        </a:p>
        <a:p>
          <a:pPr algn="l"/>
          <a:r>
            <a:rPr lang="de-DE" sz="2000" dirty="0" smtClean="0">
              <a:solidFill>
                <a:schemeClr val="tx1"/>
              </a:solidFill>
            </a:rPr>
            <a:t>Dat.   dem Genoss</a:t>
          </a:r>
          <a:r>
            <a:rPr lang="de-DE" sz="2000" dirty="0" smtClean="0">
              <a:solidFill>
                <a:schemeClr val="accent6">
                  <a:lumMod val="50000"/>
                </a:schemeClr>
              </a:solidFill>
            </a:rPr>
            <a:t>en</a:t>
          </a:r>
        </a:p>
        <a:p>
          <a:pPr algn="l"/>
          <a:r>
            <a:rPr lang="de-DE" sz="2000" dirty="0" smtClean="0">
              <a:solidFill>
                <a:schemeClr val="tx1"/>
              </a:solidFill>
            </a:rPr>
            <a:t>Akk. den   Genoss</a:t>
          </a:r>
          <a:r>
            <a:rPr lang="de-DE" sz="2000" dirty="0" smtClean="0">
              <a:solidFill>
                <a:schemeClr val="accent6">
                  <a:lumMod val="50000"/>
                </a:schemeClr>
              </a:solidFill>
            </a:rPr>
            <a:t>en</a:t>
          </a:r>
          <a:endParaRPr lang="ru-RU" sz="2400" dirty="0">
            <a:solidFill>
              <a:schemeClr val="accent6">
                <a:lumMod val="50000"/>
              </a:schemeClr>
            </a:solidFill>
          </a:endParaRPr>
        </a:p>
      </dgm:t>
    </dgm:pt>
    <dgm:pt modelId="{440C21D9-449D-4351-BF88-C179E7BF9E73}" type="parTrans" cxnId="{58D23CD4-048F-4092-8F41-7C4BB1DB11FE}">
      <dgm:prSet/>
      <dgm:spPr/>
      <dgm:t>
        <a:bodyPr/>
        <a:lstStyle/>
        <a:p>
          <a:endParaRPr lang="ru-RU"/>
        </a:p>
      </dgm:t>
    </dgm:pt>
    <dgm:pt modelId="{37859032-4350-4CB0-81F0-93AD514B421F}" type="sibTrans" cxnId="{58D23CD4-048F-4092-8F41-7C4BB1DB11FE}">
      <dgm:prSet/>
      <dgm:spPr/>
      <dgm:t>
        <a:bodyPr/>
        <a:lstStyle/>
        <a:p>
          <a:endParaRPr lang="ru-RU"/>
        </a:p>
      </dgm:t>
    </dgm:pt>
    <dgm:pt modelId="{44E7A4B5-ECA7-4184-AD6E-F8285915D629}" type="pres">
      <dgm:prSet presAssocID="{8E944DFD-0E53-4256-B277-76F5BF8F88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155B03-C48A-4645-94F5-F22EB1CAE5D3}" type="pres">
      <dgm:prSet presAssocID="{A778B1B0-CB7E-4B3B-B354-B9C930B4D87C}" presName="node" presStyleLbl="node1" presStyleIdx="0" presStyleCnt="3" custLinFactNeighborX="5725" custLinFactNeighborY="12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D47094-7828-453D-BD97-D71F6E6B1B3F}" type="pres">
      <dgm:prSet presAssocID="{EAB79E7D-E894-4C7C-BCD8-063B75655F60}" presName="sibTrans" presStyleCnt="0"/>
      <dgm:spPr/>
    </dgm:pt>
    <dgm:pt modelId="{ACF0D834-1046-4C27-B3AE-2D117342F884}" type="pres">
      <dgm:prSet presAssocID="{962AAF33-9475-4D45-BBBF-F50B35ED54EA}" presName="node" presStyleLbl="node1" presStyleIdx="1" presStyleCnt="3" custScaleX="103781" custLinFactNeighborX="16117" custLinFactNeighborY="-3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803AF1-7478-46FB-9CAF-D40CECDA1066}" type="pres">
      <dgm:prSet presAssocID="{4CBECBDD-AEE5-4CD6-9564-F284D1347E3D}" presName="sibTrans" presStyleCnt="0"/>
      <dgm:spPr/>
    </dgm:pt>
    <dgm:pt modelId="{4500C4F0-DBD7-46CE-9A04-1436FC5606CA}" type="pres">
      <dgm:prSet presAssocID="{B72F782A-C0A2-4DF4-8D55-BA98666F68F0}" presName="node" presStyleLbl="node1" presStyleIdx="2" presStyleCnt="3" custScaleX="115759" custLinFactX="2478" custLinFactNeighborX="100000" custLinFactNeighborY="-35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AF3A0D-48C0-4647-9888-BDE84487E326}" type="presOf" srcId="{962AAF33-9475-4D45-BBBF-F50B35ED54EA}" destId="{ACF0D834-1046-4C27-B3AE-2D117342F884}" srcOrd="0" destOrd="0" presId="urn:microsoft.com/office/officeart/2005/8/layout/hList6"/>
    <dgm:cxn modelId="{E1598D49-E28E-4D1E-BA34-8E195C7E0708}" type="presOf" srcId="{B72F782A-C0A2-4DF4-8D55-BA98666F68F0}" destId="{4500C4F0-DBD7-46CE-9A04-1436FC5606CA}" srcOrd="0" destOrd="0" presId="urn:microsoft.com/office/officeart/2005/8/layout/hList6"/>
    <dgm:cxn modelId="{58C82C11-B607-485C-869C-F4D061D43B36}" type="presOf" srcId="{8E944DFD-0E53-4256-B277-76F5BF8F88CB}" destId="{44E7A4B5-ECA7-4184-AD6E-F8285915D629}" srcOrd="0" destOrd="0" presId="urn:microsoft.com/office/officeart/2005/8/layout/hList6"/>
    <dgm:cxn modelId="{F62D01CA-A860-4D32-A18F-6D4AFB2FF87D}" srcId="{8E944DFD-0E53-4256-B277-76F5BF8F88CB}" destId="{962AAF33-9475-4D45-BBBF-F50B35ED54EA}" srcOrd="1" destOrd="0" parTransId="{64557BCE-9944-47CC-9033-BAF071BAA286}" sibTransId="{4CBECBDD-AEE5-4CD6-9564-F284D1347E3D}"/>
    <dgm:cxn modelId="{76ADFEBF-D06E-4EA6-9F39-DB589DAF4BE9}" srcId="{8E944DFD-0E53-4256-B277-76F5BF8F88CB}" destId="{A778B1B0-CB7E-4B3B-B354-B9C930B4D87C}" srcOrd="0" destOrd="0" parTransId="{8A48C85C-5349-4A57-A539-1AE36875693C}" sibTransId="{EAB79E7D-E894-4C7C-BCD8-063B75655F60}"/>
    <dgm:cxn modelId="{58D23CD4-048F-4092-8F41-7C4BB1DB11FE}" srcId="{8E944DFD-0E53-4256-B277-76F5BF8F88CB}" destId="{B72F782A-C0A2-4DF4-8D55-BA98666F68F0}" srcOrd="2" destOrd="0" parTransId="{440C21D9-449D-4351-BF88-C179E7BF9E73}" sibTransId="{37859032-4350-4CB0-81F0-93AD514B421F}"/>
    <dgm:cxn modelId="{84668FD6-A54B-4D7C-96CD-6F14C1BF25BF}" type="presOf" srcId="{A778B1B0-CB7E-4B3B-B354-B9C930B4D87C}" destId="{8F155B03-C48A-4645-94F5-F22EB1CAE5D3}" srcOrd="0" destOrd="0" presId="urn:microsoft.com/office/officeart/2005/8/layout/hList6"/>
    <dgm:cxn modelId="{98F9FE13-7492-4629-B155-0170277F3860}" type="presParOf" srcId="{44E7A4B5-ECA7-4184-AD6E-F8285915D629}" destId="{8F155B03-C48A-4645-94F5-F22EB1CAE5D3}" srcOrd="0" destOrd="0" presId="urn:microsoft.com/office/officeart/2005/8/layout/hList6"/>
    <dgm:cxn modelId="{718B1CD6-71A6-416F-808F-4D24BAF832A5}" type="presParOf" srcId="{44E7A4B5-ECA7-4184-AD6E-F8285915D629}" destId="{18D47094-7828-453D-BD97-D71F6E6B1B3F}" srcOrd="1" destOrd="0" presId="urn:microsoft.com/office/officeart/2005/8/layout/hList6"/>
    <dgm:cxn modelId="{44E8DD71-1893-4C68-8995-E6F169BACEBE}" type="presParOf" srcId="{44E7A4B5-ECA7-4184-AD6E-F8285915D629}" destId="{ACF0D834-1046-4C27-B3AE-2D117342F884}" srcOrd="2" destOrd="0" presId="urn:microsoft.com/office/officeart/2005/8/layout/hList6"/>
    <dgm:cxn modelId="{9672BEEB-26DA-4BB9-B482-650D0E784A8C}" type="presParOf" srcId="{44E7A4B5-ECA7-4184-AD6E-F8285915D629}" destId="{EC803AF1-7478-46FB-9CAF-D40CECDA1066}" srcOrd="3" destOrd="0" presId="urn:microsoft.com/office/officeart/2005/8/layout/hList6"/>
    <dgm:cxn modelId="{C3C7F21D-341D-42F8-864A-9A6B7942EF27}" type="presParOf" srcId="{44E7A4B5-ECA7-4184-AD6E-F8285915D629}" destId="{4500C4F0-DBD7-46CE-9A04-1436FC5606CA}" srcOrd="4" destOrd="0" presId="urn:microsoft.com/office/officeart/2005/8/layout/hList6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DB587B-478B-424F-82F9-B3D31D97CC6A}">
      <dsp:nvSpPr>
        <dsp:cNvPr id="0" name=""/>
        <dsp:cNvSpPr/>
      </dsp:nvSpPr>
      <dsp:spPr>
        <a:xfrm rot="16200000">
          <a:off x="-1028732" y="1030617"/>
          <a:ext cx="4453954" cy="2392718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Gegründet werden</a:t>
          </a:r>
          <a:endParaRPr lang="ru-RU" sz="2000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Geboren sein</a:t>
          </a:r>
          <a:endParaRPr lang="ru-RU" sz="2000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Die Festung Sehenswürdigkeiten</a:t>
          </a:r>
          <a:endParaRPr lang="ru-RU" sz="2000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Das Denkmal</a:t>
          </a:r>
          <a:endParaRPr lang="ru-RU" sz="2000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Es gibt</a:t>
          </a:r>
          <a:endParaRPr lang="ru-RU" sz="2000" kern="1200" dirty="0"/>
        </a:p>
      </dsp:txBody>
      <dsp:txXfrm rot="5400000">
        <a:off x="1886" y="890790"/>
        <a:ext cx="2392718" cy="2672372"/>
      </dsp:txXfrm>
    </dsp:sp>
    <dsp:sp modelId="{ECCB6B7D-A910-4F7D-BF6C-DE0480431C09}">
      <dsp:nvSpPr>
        <dsp:cNvPr id="0" name=""/>
        <dsp:cNvSpPr/>
      </dsp:nvSpPr>
      <dsp:spPr>
        <a:xfrm rot="16200000">
          <a:off x="1543440" y="1030617"/>
          <a:ext cx="4453954" cy="2392718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Der Einwohner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Ziemlich  weit</a:t>
          </a:r>
          <a:endParaRPr lang="ru-RU" sz="2000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Umsteigen</a:t>
          </a:r>
          <a:endParaRPr lang="ru-RU" sz="2000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An der Ecke</a:t>
          </a:r>
          <a:endParaRPr lang="ru-RU" sz="2000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Die Haltestelle</a:t>
          </a:r>
          <a:endParaRPr lang="ru-RU" sz="2000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Die Station</a:t>
          </a:r>
          <a:endParaRPr lang="ru-RU" sz="2000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Der Platz</a:t>
          </a:r>
          <a:endParaRPr lang="ru-RU" sz="2000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Die Straße</a:t>
          </a:r>
          <a:endParaRPr lang="ru-RU" sz="2000" kern="1200" dirty="0"/>
        </a:p>
      </dsp:txBody>
      <dsp:txXfrm rot="5400000">
        <a:off x="2574058" y="890790"/>
        <a:ext cx="2392718" cy="2672372"/>
      </dsp:txXfrm>
    </dsp:sp>
    <dsp:sp modelId="{4E239101-5C5A-4672-A67C-0F973D8B13B8}">
      <dsp:nvSpPr>
        <dsp:cNvPr id="0" name=""/>
        <dsp:cNvSpPr/>
      </dsp:nvSpPr>
      <dsp:spPr>
        <a:xfrm rot="16200000">
          <a:off x="4199509" y="948607"/>
          <a:ext cx="4453954" cy="2556739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7278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300" kern="1200" dirty="0" smtClean="0"/>
            <a:t>Zu Fuß gehen</a:t>
          </a:r>
          <a:endParaRPr lang="ru-RU" sz="2300" kern="1200" dirty="0" smtClean="0"/>
        </a:p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300" kern="1200" dirty="0" smtClean="0"/>
            <a:t>Geradeaus</a:t>
          </a:r>
          <a:endParaRPr lang="ru-RU" sz="2300" kern="1200" dirty="0" smtClean="0"/>
        </a:p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300" kern="1200" dirty="0" smtClean="0"/>
            <a:t>Nach rechts</a:t>
          </a:r>
          <a:endParaRPr lang="ru-RU" sz="2300" kern="1200" dirty="0" smtClean="0"/>
        </a:p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300" kern="1200" dirty="0" smtClean="0"/>
            <a:t>Können Sie mir sagen?</a:t>
          </a:r>
          <a:endParaRPr lang="ru-RU" sz="2300" kern="1200" dirty="0" smtClean="0"/>
        </a:p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300" kern="1200" dirty="0" smtClean="0"/>
            <a:t>Wie komme ich zu (Dat)</a:t>
          </a:r>
          <a:endParaRPr lang="ru-RU" sz="2300" kern="1200" dirty="0"/>
        </a:p>
      </dsp:txBody>
      <dsp:txXfrm rot="5400000">
        <a:off x="5148116" y="890791"/>
        <a:ext cx="2556739" cy="26723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6AFC38-AB8A-4853-8628-9DA5740DB632}">
      <dsp:nvSpPr>
        <dsp:cNvPr id="0" name=""/>
        <dsp:cNvSpPr/>
      </dsp:nvSpPr>
      <dsp:spPr>
        <a:xfrm rot="5400000">
          <a:off x="6005310" y="-669762"/>
          <a:ext cx="1166849" cy="280250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800" b="0" kern="1200" dirty="0" smtClean="0">
              <a:solidFill>
                <a:schemeClr val="accent6">
                  <a:lumMod val="50000"/>
                </a:schemeClr>
              </a:solidFill>
            </a:rPr>
            <a:t>(-)</a:t>
          </a:r>
          <a:r>
            <a:rPr lang="de-DE" sz="1800" b="0" kern="1200" dirty="0" smtClean="0"/>
            <a:t>das Fehlen  von Kasusendungen</a:t>
          </a:r>
          <a:endParaRPr lang="ru-RU" sz="1800" kern="1200" dirty="0"/>
        </a:p>
      </dsp:txBody>
      <dsp:txXfrm rot="-5400000">
        <a:off x="5187482" y="205027"/>
        <a:ext cx="2745545" cy="1052927"/>
      </dsp:txXfrm>
    </dsp:sp>
    <dsp:sp modelId="{64F39F6E-0CE2-475C-9D3E-ED08F371E9AB}">
      <dsp:nvSpPr>
        <dsp:cNvPr id="0" name=""/>
        <dsp:cNvSpPr/>
      </dsp:nvSpPr>
      <dsp:spPr>
        <a:xfrm>
          <a:off x="21" y="2209"/>
          <a:ext cx="5187460" cy="14585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b="1" kern="1200" dirty="0" smtClean="0"/>
            <a:t>Die weibliche Deklination:</a:t>
          </a:r>
          <a:r>
            <a:rPr lang="de-DE" sz="2800" b="0" kern="1200" dirty="0" smtClean="0"/>
            <a:t>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kern="1200" dirty="0" smtClean="0"/>
            <a:t>(f)- </a:t>
          </a:r>
          <a:r>
            <a:rPr lang="ru-RU" sz="2800" kern="1200" dirty="0" smtClean="0"/>
            <a:t>ж.р.</a:t>
          </a:r>
          <a:endParaRPr lang="ru-RU" sz="2800" kern="1200" dirty="0"/>
        </a:p>
      </dsp:txBody>
      <dsp:txXfrm>
        <a:off x="71222" y="73410"/>
        <a:ext cx="5045058" cy="1316159"/>
      </dsp:txXfrm>
    </dsp:sp>
    <dsp:sp modelId="{9B343A6E-05B2-43A0-9DC9-0C90B0BF1815}">
      <dsp:nvSpPr>
        <dsp:cNvPr id="0" name=""/>
        <dsp:cNvSpPr/>
      </dsp:nvSpPr>
      <dsp:spPr>
        <a:xfrm rot="5400000">
          <a:off x="6000174" y="856879"/>
          <a:ext cx="1166849" cy="281220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800" b="0" kern="1200" dirty="0" smtClean="0"/>
            <a:t>die </a:t>
          </a:r>
          <a:r>
            <a:rPr lang="de-DE" sz="1800" b="0" kern="1200" dirty="0" smtClean="0">
              <a:solidFill>
                <a:schemeClr val="bg1"/>
              </a:solidFill>
            </a:rPr>
            <a:t>Endung </a:t>
          </a:r>
          <a:r>
            <a:rPr lang="de-DE" sz="1800" b="0" kern="1200" dirty="0" smtClean="0">
              <a:solidFill>
                <a:schemeClr val="accent6">
                  <a:lumMod val="50000"/>
                </a:schemeClr>
              </a:solidFill>
            </a:rPr>
            <a:t>–(e)s </a:t>
          </a:r>
          <a:r>
            <a:rPr lang="de-DE" sz="1800" b="0" kern="1200" dirty="0" smtClean="0"/>
            <a:t>im Genitiv Singular.</a:t>
          </a:r>
          <a:endParaRPr lang="ru-RU" sz="1800" kern="1200" dirty="0"/>
        </a:p>
      </dsp:txBody>
      <dsp:txXfrm rot="-5400000">
        <a:off x="5177498" y="1736517"/>
        <a:ext cx="2755242" cy="1052927"/>
      </dsp:txXfrm>
    </dsp:sp>
    <dsp:sp modelId="{D2CF5C34-F9F1-4579-B269-ADAF89942A34}">
      <dsp:nvSpPr>
        <dsp:cNvPr id="0" name=""/>
        <dsp:cNvSpPr/>
      </dsp:nvSpPr>
      <dsp:spPr>
        <a:xfrm>
          <a:off x="0" y="1656190"/>
          <a:ext cx="5177475" cy="14585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b="1" kern="1200" dirty="0" smtClean="0"/>
            <a:t>Die starke Deklination: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b="1" kern="1200" dirty="0" smtClean="0"/>
            <a:t>(m; n)-</a:t>
          </a:r>
          <a:r>
            <a:rPr lang="ru-RU" sz="2800" b="1" kern="1200" dirty="0" smtClean="0"/>
            <a:t>м. </a:t>
          </a:r>
          <a:r>
            <a:rPr lang="ru-RU" sz="2800" b="1" kern="1200" dirty="0" err="1" smtClean="0"/>
            <a:t>р</a:t>
          </a:r>
          <a:r>
            <a:rPr lang="ru-RU" sz="2800" b="1" kern="1200" dirty="0" smtClean="0"/>
            <a:t>; ср. </a:t>
          </a:r>
          <a:r>
            <a:rPr lang="ru-RU" sz="2800" b="1" kern="1200" dirty="0" err="1" smtClean="0"/>
            <a:t>р</a:t>
          </a:r>
          <a:endParaRPr lang="ru-RU" sz="2800" kern="1200" dirty="0"/>
        </a:p>
      </dsp:txBody>
      <dsp:txXfrm>
        <a:off x="71201" y="1727391"/>
        <a:ext cx="5035073" cy="1316159"/>
      </dsp:txXfrm>
    </dsp:sp>
    <dsp:sp modelId="{161C3E2C-5419-484C-A7EE-9CE416B86401}">
      <dsp:nvSpPr>
        <dsp:cNvPr id="0" name=""/>
        <dsp:cNvSpPr/>
      </dsp:nvSpPr>
      <dsp:spPr>
        <a:xfrm rot="5400000">
          <a:off x="6010686" y="2395715"/>
          <a:ext cx="1166849" cy="279751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800" b="0" kern="1200" dirty="0" smtClean="0"/>
            <a:t>die Endung </a:t>
          </a:r>
          <a:r>
            <a:rPr lang="de-DE" sz="1800" b="0" kern="1200" dirty="0" smtClean="0">
              <a:solidFill>
                <a:schemeClr val="accent6">
                  <a:lumMod val="50000"/>
                </a:schemeClr>
              </a:solidFill>
            </a:rPr>
            <a:t>–(e)n </a:t>
          </a:r>
          <a:r>
            <a:rPr lang="de-DE" sz="1800" b="0" kern="1200" dirty="0" smtClean="0"/>
            <a:t>in allen Kasus außer den Nominativ Singular.</a:t>
          </a:r>
          <a:endParaRPr lang="ru-RU" sz="1800" kern="1200" dirty="0"/>
        </a:p>
      </dsp:txBody>
      <dsp:txXfrm rot="-5400000">
        <a:off x="5195356" y="3268007"/>
        <a:ext cx="2740549" cy="1052927"/>
      </dsp:txXfrm>
    </dsp:sp>
    <dsp:sp modelId="{B9410A67-EE3D-4900-B1B3-3B44FBFB35AA}">
      <dsp:nvSpPr>
        <dsp:cNvPr id="0" name=""/>
        <dsp:cNvSpPr/>
      </dsp:nvSpPr>
      <dsp:spPr>
        <a:xfrm>
          <a:off x="21" y="3065190"/>
          <a:ext cx="5195334" cy="14585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b="1" kern="1200" dirty="0" smtClean="0"/>
            <a:t>Die schwache</a:t>
          </a:r>
          <a:r>
            <a:rPr lang="de-DE" sz="2800" b="0" kern="1200" dirty="0" smtClean="0"/>
            <a:t> </a:t>
          </a:r>
          <a:r>
            <a:rPr lang="de-DE" sz="2800" b="1" kern="1200" dirty="0" smtClean="0"/>
            <a:t>Deklination: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b="1" kern="1200" dirty="0" smtClean="0"/>
            <a:t>(m)- </a:t>
          </a:r>
          <a:r>
            <a:rPr lang="ru-RU" sz="2800" b="1" kern="1200" dirty="0" smtClean="0"/>
            <a:t>м. </a:t>
          </a:r>
          <a:r>
            <a:rPr lang="ru-RU" sz="2800" b="1" kern="1200" dirty="0" err="1" smtClean="0"/>
            <a:t>р</a:t>
          </a:r>
          <a:endParaRPr lang="ru-RU" sz="2800" kern="1200" dirty="0"/>
        </a:p>
      </dsp:txBody>
      <dsp:txXfrm>
        <a:off x="71222" y="3136391"/>
        <a:ext cx="5052932" cy="13161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155B03-C48A-4645-94F5-F22EB1CAE5D3}">
      <dsp:nvSpPr>
        <dsp:cNvPr id="0" name=""/>
        <dsp:cNvSpPr/>
      </dsp:nvSpPr>
      <dsp:spPr>
        <a:xfrm rot="16200000">
          <a:off x="-1021567" y="1033363"/>
          <a:ext cx="4525962" cy="245923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b="1" kern="1200" dirty="0" smtClean="0">
              <a:solidFill>
                <a:schemeClr val="accent6">
                  <a:lumMod val="50000"/>
                </a:schemeClr>
              </a:solidFill>
            </a:rPr>
            <a:t>Die weibliche Deklination:</a:t>
          </a:r>
          <a:r>
            <a:rPr lang="de-DE" sz="2400" b="0" kern="1200" dirty="0" smtClean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de-DE" sz="2400" kern="1200" dirty="0" err="1" smtClean="0"/>
            <a:t>Nom</a:t>
          </a:r>
          <a:r>
            <a:rPr lang="de-DE" sz="2400" kern="1200" dirty="0" smtClean="0"/>
            <a:t>. die Stadt</a:t>
          </a:r>
          <a:r>
            <a:rPr lang="de-DE" sz="2400" kern="1200" dirty="0" smtClean="0">
              <a:solidFill>
                <a:schemeClr val="accent6">
                  <a:lumMod val="50000"/>
                </a:schemeClr>
              </a:solidFill>
            </a:rPr>
            <a:t>_</a:t>
          </a:r>
          <a:r>
            <a:rPr lang="de-DE" sz="2400" kern="1200" dirty="0" smtClean="0"/>
            <a:t>             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Gen. der Stadt</a:t>
          </a:r>
          <a:r>
            <a:rPr lang="de-DE" sz="2400" kern="1200" dirty="0" smtClean="0">
              <a:solidFill>
                <a:schemeClr val="accent6">
                  <a:lumMod val="50000"/>
                </a:schemeClr>
              </a:solidFill>
            </a:rPr>
            <a:t>_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Dat. der Stadt</a:t>
          </a:r>
          <a:r>
            <a:rPr lang="de-DE" sz="2400" kern="1200" dirty="0" smtClean="0">
              <a:solidFill>
                <a:schemeClr val="accent6">
                  <a:lumMod val="50000"/>
                </a:schemeClr>
              </a:solidFill>
            </a:rPr>
            <a:t>_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Akk. die Stadt</a:t>
          </a:r>
          <a:r>
            <a:rPr lang="de-DE" sz="2400" kern="1200" dirty="0" smtClean="0">
              <a:solidFill>
                <a:schemeClr val="accent6">
                  <a:lumMod val="50000"/>
                </a:schemeClr>
              </a:solidFill>
            </a:rPr>
            <a:t>_</a:t>
          </a:r>
          <a:endParaRPr lang="ru-RU" sz="2400" kern="1200" dirty="0">
            <a:solidFill>
              <a:schemeClr val="accent6">
                <a:lumMod val="50000"/>
              </a:schemeClr>
            </a:solidFill>
          </a:endParaRPr>
        </a:p>
      </dsp:txBody>
      <dsp:txXfrm rot="5400000">
        <a:off x="11796" y="905192"/>
        <a:ext cx="2459235" cy="2715578"/>
      </dsp:txXfrm>
    </dsp:sp>
    <dsp:sp modelId="{ACF0D834-1046-4C27-B3AE-2D117342F884}">
      <dsp:nvSpPr>
        <dsp:cNvPr id="0" name=""/>
        <dsp:cNvSpPr/>
      </dsp:nvSpPr>
      <dsp:spPr>
        <a:xfrm rot="16200000">
          <a:off x="1687770" y="986871"/>
          <a:ext cx="4525962" cy="2552219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1" kern="1200" dirty="0" smtClean="0">
              <a:solidFill>
                <a:schemeClr val="accent6">
                  <a:lumMod val="50000"/>
                </a:schemeClr>
              </a:solidFill>
            </a:rPr>
            <a:t>Die starke Deklination: </a:t>
          </a:r>
          <a:r>
            <a:rPr lang="de-DE" sz="2200" kern="1200" dirty="0" smtClean="0"/>
            <a:t>Nom.das Haus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kern="1200" dirty="0" smtClean="0"/>
            <a:t>Gen. des  Haus</a:t>
          </a:r>
          <a:r>
            <a:rPr lang="de-DE" sz="2200" kern="1200" dirty="0" smtClean="0">
              <a:solidFill>
                <a:schemeClr val="accent6">
                  <a:lumMod val="50000"/>
                </a:schemeClr>
              </a:solidFill>
            </a:rPr>
            <a:t>es</a:t>
          </a:r>
          <a:r>
            <a:rPr lang="de-DE" sz="2200" kern="1200" dirty="0" smtClean="0"/>
            <a:t>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kern="1200" dirty="0" smtClean="0"/>
            <a:t>Dat. dem  Haus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kern="1200" dirty="0" smtClean="0"/>
            <a:t>Akk.das Haus</a:t>
          </a:r>
          <a:endParaRPr lang="ru-RU" sz="2400" kern="1200" dirty="0">
            <a:solidFill>
              <a:schemeClr val="accent6">
                <a:lumMod val="50000"/>
              </a:schemeClr>
            </a:solidFill>
          </a:endParaRPr>
        </a:p>
      </dsp:txBody>
      <dsp:txXfrm rot="5400000">
        <a:off x="2674641" y="905192"/>
        <a:ext cx="2552219" cy="2715578"/>
      </dsp:txXfrm>
    </dsp:sp>
    <dsp:sp modelId="{4500C4F0-DBD7-46CE-9A04-1436FC5606CA}">
      <dsp:nvSpPr>
        <dsp:cNvPr id="0" name=""/>
        <dsp:cNvSpPr/>
      </dsp:nvSpPr>
      <dsp:spPr>
        <a:xfrm rot="16200000">
          <a:off x="4543225" y="839587"/>
          <a:ext cx="4525962" cy="2846786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1" kern="1200" dirty="0" smtClean="0">
              <a:solidFill>
                <a:schemeClr val="accent6">
                  <a:lumMod val="50000"/>
                </a:schemeClr>
              </a:solidFill>
            </a:rPr>
            <a:t>Die schwache</a:t>
          </a:r>
          <a:r>
            <a:rPr lang="de-DE" sz="2400" b="0" kern="1200" dirty="0" smtClean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de-DE" sz="2400" b="1" kern="1200" dirty="0" smtClean="0">
              <a:solidFill>
                <a:schemeClr val="accent6">
                  <a:lumMod val="50000"/>
                </a:schemeClr>
              </a:solidFill>
            </a:rPr>
            <a:t>Deklination: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err="1" smtClean="0"/>
            <a:t>Nom</a:t>
          </a:r>
          <a:r>
            <a:rPr lang="de-DE" sz="2000" kern="1200" dirty="0" smtClean="0"/>
            <a:t>. der  Genosse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Gen.  des Genoss</a:t>
          </a:r>
          <a:r>
            <a:rPr lang="de-DE" sz="2000" kern="1200" dirty="0" smtClean="0">
              <a:solidFill>
                <a:schemeClr val="accent6">
                  <a:lumMod val="50000"/>
                </a:schemeClr>
              </a:solidFill>
            </a:rPr>
            <a:t>en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>
              <a:solidFill>
                <a:schemeClr val="tx1"/>
              </a:solidFill>
            </a:rPr>
            <a:t>Dat.   dem Genoss</a:t>
          </a:r>
          <a:r>
            <a:rPr lang="de-DE" sz="2000" kern="1200" dirty="0" smtClean="0">
              <a:solidFill>
                <a:schemeClr val="accent6">
                  <a:lumMod val="50000"/>
                </a:schemeClr>
              </a:solidFill>
            </a:rPr>
            <a:t>en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>
              <a:solidFill>
                <a:schemeClr val="tx1"/>
              </a:solidFill>
            </a:rPr>
            <a:t>Akk. den   Genoss</a:t>
          </a:r>
          <a:r>
            <a:rPr lang="de-DE" sz="2000" kern="1200" dirty="0" smtClean="0">
              <a:solidFill>
                <a:schemeClr val="accent6">
                  <a:lumMod val="50000"/>
                </a:schemeClr>
              </a:solidFill>
            </a:rPr>
            <a:t>en</a:t>
          </a:r>
          <a:endParaRPr lang="ru-RU" sz="2400" kern="1200" dirty="0">
            <a:solidFill>
              <a:schemeClr val="accent6">
                <a:lumMod val="50000"/>
              </a:schemeClr>
            </a:solidFill>
          </a:endParaRPr>
        </a:p>
      </dsp:txBody>
      <dsp:txXfrm rot="5400000">
        <a:off x="5382813" y="905191"/>
        <a:ext cx="2846786" cy="27155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467B07-994F-479E-99F3-DA51CE3466B0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6D371B-26DF-4614-B967-F3EE45332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6D371B-26DF-4614-B967-F3EE45332A0C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6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6D371B-26DF-4614-B967-F3EE45332A0C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509EC8D8-1330-47DA-A0A8-8751C901E234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7C53CC6-045E-448A-B7DF-2EC4F900F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EC8D8-1330-47DA-A0A8-8751C901E234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3CC6-045E-448A-B7DF-2EC4F900F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EC8D8-1330-47DA-A0A8-8751C901E234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3CC6-045E-448A-B7DF-2EC4F900F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EC8D8-1330-47DA-A0A8-8751C901E234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3CC6-045E-448A-B7DF-2EC4F900F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509EC8D8-1330-47DA-A0A8-8751C901E234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7C53CC6-045E-448A-B7DF-2EC4F900F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EC8D8-1330-47DA-A0A8-8751C901E234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E7C53CC6-045E-448A-B7DF-2EC4F900F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EC8D8-1330-47DA-A0A8-8751C901E234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E7C53CC6-045E-448A-B7DF-2EC4F900F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EC8D8-1330-47DA-A0A8-8751C901E234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3CC6-045E-448A-B7DF-2EC4F900F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EC8D8-1330-47DA-A0A8-8751C901E234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3CC6-045E-448A-B7DF-2EC4F900F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509EC8D8-1330-47DA-A0A8-8751C901E234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7C53CC6-045E-448A-B7DF-2EC4F900F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509EC8D8-1330-47DA-A0A8-8751C901E234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7C53CC6-045E-448A-B7DF-2EC4F900F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09EC8D8-1330-47DA-A0A8-8751C901E234}" type="datetimeFigureOut">
              <a:rPr lang="ru-RU" smtClean="0"/>
              <a:pPr/>
              <a:t>24.11.2023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E7C53CC6-045E-448A-B7DF-2EC4F900F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0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03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mirsovetov.ru/images/1314/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84784"/>
            <a:ext cx="5328592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Meine Heimatstadt</a:t>
            </a:r>
            <a:endParaRPr lang="ru-RU" dirty="0"/>
          </a:p>
        </p:txBody>
      </p:sp>
      <p:sp>
        <p:nvSpPr>
          <p:cNvPr id="19" name="Содержимое 1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smtClean="0"/>
              <a:t>Orsk wurde im August 1735 von Ivan Kirillov gegründet.</a:t>
            </a:r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sp>
        <p:nvSpPr>
          <p:cNvPr id="23" name="Содержимое 2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Orsk wurde im August 1735 von Ivan </a:t>
            </a:r>
            <a:r>
              <a:rPr lang="de-DE" sz="4400" dirty="0" err="1" smtClean="0"/>
              <a:t>Kirilov</a:t>
            </a:r>
            <a:r>
              <a:rPr lang="de-DE" sz="4400" dirty="0" smtClean="0"/>
              <a:t> gegründet.</a:t>
            </a:r>
            <a:endParaRPr lang="ru-RU" sz="4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93985" y="1628800"/>
            <a:ext cx="420600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04856" cy="1008112"/>
          </a:xfrm>
        </p:spPr>
        <p:txBody>
          <a:bodyPr>
            <a:normAutofit fontScale="90000"/>
          </a:bodyPr>
          <a:lstStyle/>
          <a:p>
            <a:pPr algn="l"/>
            <a:r>
              <a:rPr lang="de-DE" sz="4400" dirty="0" smtClean="0"/>
              <a:t>Begründer der Stadt Orsk- Ivan </a:t>
            </a:r>
            <a:r>
              <a:rPr lang="de-DE" sz="4400" dirty="0" err="1" smtClean="0"/>
              <a:t>Kirilov</a:t>
            </a:r>
            <a:r>
              <a:rPr lang="de-DE" sz="4400" dirty="0" smtClean="0"/>
              <a:t>.</a:t>
            </a:r>
            <a:endParaRPr lang="ru-RU" sz="4400" dirty="0"/>
          </a:p>
        </p:txBody>
      </p:sp>
      <p:pic>
        <p:nvPicPr>
          <p:cNvPr id="22" name="Содержимое 21" descr="Карта окрестностей города Орск от НаКарте.RU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556792"/>
            <a:ext cx="414451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Содержимое 20" descr="http://orskmuseum.ru/img/exposition/kr6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948554" y="1646238"/>
            <a:ext cx="3437892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dirty="0" smtClean="0"/>
              <a:t>Die Festung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177962"/>
            <a:ext cx="4038600" cy="3462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de-DE" sz="4000" dirty="0" smtClean="0"/>
              <a:t>Aus einer kleinen Festung wurde Orsk zu einer großen und schönen Stadt.</a:t>
            </a:r>
          </a:p>
          <a:p>
            <a:pPr>
              <a:buNone/>
            </a:pPr>
            <a:endParaRPr lang="de-DE" sz="4000" dirty="0" smtClean="0"/>
          </a:p>
          <a:p>
            <a:r>
              <a:rPr lang="de-DE" sz="4000" dirty="0" smtClean="0"/>
              <a:t>Die Fläche der Stadt  beträgt 584 Quadratkilometer</a:t>
            </a:r>
            <a:endParaRPr lang="ru-RU" sz="4000" dirty="0" smtClean="0"/>
          </a:p>
          <a:p>
            <a:pPr>
              <a:buNone/>
            </a:pPr>
            <a:endParaRPr lang="ru-RU" sz="4000" dirty="0"/>
          </a:p>
        </p:txBody>
      </p:sp>
      <p:pic>
        <p:nvPicPr>
          <p:cNvPr id="6553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32656"/>
            <a:ext cx="244827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sz="4800" dirty="0" smtClean="0"/>
              <a:t>Orsk liegt am Fluss Ural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3059832" y="5517232"/>
            <a:ext cx="1584176" cy="84837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294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6071" b="16071"/>
          <a:stretch>
            <a:fillRect/>
          </a:stretch>
        </p:blipFill>
        <p:spPr bwMode="auto">
          <a:xfrm>
            <a:off x="107504" y="116632"/>
            <a:ext cx="6696744" cy="396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9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085185"/>
            <a:ext cx="3883889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1772816"/>
            <a:ext cx="20669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53536"/>
            <a:ext cx="7056784" cy="1087232"/>
          </a:xfrm>
        </p:spPr>
        <p:txBody>
          <a:bodyPr>
            <a:normAutofit/>
          </a:bodyPr>
          <a:lstStyle/>
          <a:p>
            <a:r>
              <a:rPr lang="de-DE" sz="3600" dirty="0" smtClean="0"/>
              <a:t>Wir leben in Europa und Asien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sz="3200" dirty="0" smtClean="0"/>
              <a:t>Unsere Stadt liegt in 2 Kontinenten – in Europa und Asien.</a:t>
            </a:r>
            <a:endParaRPr lang="ru-RU" sz="3200" dirty="0"/>
          </a:p>
        </p:txBody>
      </p:sp>
      <p:pic>
        <p:nvPicPr>
          <p:cNvPr id="839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276872"/>
            <a:ext cx="425881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648857"/>
            <a:ext cx="3845174" cy="259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943216"/>
          </a:xfrm>
        </p:spPr>
        <p:txBody>
          <a:bodyPr/>
          <a:lstStyle/>
          <a:p>
            <a:pPr algn="l"/>
            <a:r>
              <a:rPr lang="de-DE" dirty="0" smtClean="0"/>
              <a:t>28</a:t>
            </a:r>
            <a:r>
              <a:rPr lang="ru-RU" dirty="0" smtClean="0"/>
              <a:t>8</a:t>
            </a:r>
            <a:r>
              <a:rPr lang="de-DE" dirty="0" smtClean="0"/>
              <a:t> Jahre alt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 </a:t>
            </a:r>
            <a:r>
              <a:rPr lang="de-DE" sz="5400" dirty="0" smtClean="0"/>
              <a:t>Sie ist im Jahre 20</a:t>
            </a:r>
            <a:r>
              <a:rPr lang="ru-RU" sz="5400" dirty="0" smtClean="0"/>
              <a:t>23 </a:t>
            </a:r>
            <a:r>
              <a:rPr lang="de-DE" sz="5400" dirty="0" smtClean="0"/>
              <a:t>28</a:t>
            </a:r>
            <a:r>
              <a:rPr lang="ru-RU" sz="5400" dirty="0" smtClean="0"/>
              <a:t>8</a:t>
            </a:r>
            <a:r>
              <a:rPr lang="de-DE" sz="5400" dirty="0" smtClean="0"/>
              <a:t> Jahre alt.</a:t>
            </a:r>
            <a:endParaRPr lang="ru-RU" sz="5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852936"/>
            <a:ext cx="4038600" cy="367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514" name="Picture 2" descr="Картинки по запросу празднование 280 лет орску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941168"/>
            <a:ext cx="2857500" cy="1728192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88640"/>
            <a:ext cx="216024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28</a:t>
            </a:r>
            <a:r>
              <a:rPr lang="ru-RU" dirty="0" smtClean="0"/>
              <a:t>8</a:t>
            </a:r>
            <a:r>
              <a:rPr lang="de-DE" dirty="0" smtClean="0"/>
              <a:t> Jahre alt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628800"/>
            <a:ext cx="4330824" cy="403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sz="3200" dirty="0" smtClean="0"/>
              <a:t>Am </a:t>
            </a:r>
            <a:r>
              <a:rPr lang="ru-RU" sz="3200" dirty="0" smtClean="0"/>
              <a:t>29</a:t>
            </a:r>
            <a:r>
              <a:rPr lang="de-DE" sz="3200" dirty="0" smtClean="0"/>
              <a:t>.</a:t>
            </a:r>
            <a:r>
              <a:rPr lang="ru-RU" sz="3200" dirty="0" smtClean="0"/>
              <a:t> </a:t>
            </a:r>
            <a:r>
              <a:rPr lang="de-DE" sz="3200" dirty="0" smtClean="0"/>
              <a:t>August feiern wir den Geburtstag unserer Stadt.</a:t>
            </a:r>
            <a:endParaRPr lang="ru-RU" sz="3200" dirty="0" smtClean="0"/>
          </a:p>
          <a:p>
            <a:endParaRPr lang="ru-RU" dirty="0"/>
          </a:p>
        </p:txBody>
      </p:sp>
      <p:pic>
        <p:nvPicPr>
          <p:cNvPr id="1028" name="Picture 4" descr="Картинки по запросу празднование 280 лет орску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437112"/>
            <a:ext cx="3152006" cy="2016224"/>
          </a:xfrm>
          <a:prstGeom prst="rect">
            <a:avLst/>
          </a:prstGeom>
          <a:noFill/>
        </p:spPr>
      </p:pic>
      <p:pic>
        <p:nvPicPr>
          <p:cNvPr id="1030" name="Picture 6" descr="Картинки по запросу празднование 280 лет орску картин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332657"/>
            <a:ext cx="2808312" cy="1069195"/>
          </a:xfrm>
          <a:prstGeom prst="rect">
            <a:avLst/>
          </a:prstGeom>
          <a:noFill/>
        </p:spPr>
      </p:pic>
      <p:pic>
        <p:nvPicPr>
          <p:cNvPr id="7" name="Picture 6" descr="Картинки по запросу празднование 280 лет орску картин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332656"/>
            <a:ext cx="2808312" cy="10691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4294967295"/>
          </p:nvPr>
        </p:nvSpPr>
        <p:spPr>
          <a:xfrm>
            <a:off x="0" y="2492375"/>
            <a:ext cx="3598863" cy="3811588"/>
          </a:xfrm>
        </p:spPr>
        <p:txBody>
          <a:bodyPr>
            <a:normAutofit/>
          </a:bodyPr>
          <a:lstStyle/>
          <a:p>
            <a:pPr lvl="1"/>
            <a:r>
              <a:rPr lang="de-DE" sz="3200" dirty="0" smtClean="0"/>
              <a:t>Heutzutage leben in Orsk etwa </a:t>
            </a:r>
            <a:r>
              <a:rPr lang="ru-RU" sz="3200" dirty="0" smtClean="0"/>
              <a:t>189 195</a:t>
            </a:r>
            <a:r>
              <a:rPr lang="de-DE" sz="3200" dirty="0" smtClean="0"/>
              <a:t> Einwohner  </a:t>
            </a:r>
            <a:endParaRPr lang="ru-RU" sz="3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645024"/>
            <a:ext cx="2952328" cy="212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39553" y="476672"/>
            <a:ext cx="266429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692696"/>
            <a:ext cx="216217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808558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smtClean="0"/>
              <a:t>Unsere alte Stadt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sz="3200" dirty="0" smtClean="0"/>
              <a:t>In Orsk gibt es viele kleinen Straßen mit alten Häusern.</a:t>
            </a:r>
            <a:endParaRPr lang="ru-RU" sz="3200" dirty="0"/>
          </a:p>
        </p:txBody>
      </p:sp>
      <p:pic>
        <p:nvPicPr>
          <p:cNvPr id="849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772816"/>
            <a:ext cx="403860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49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833664"/>
            <a:ext cx="3816424" cy="276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188640"/>
            <a:ext cx="2808312" cy="12241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sz="3200" dirty="0" smtClean="0"/>
              <a:t>In einem solchen Gebäude befindet sich jetzt das </a:t>
            </a:r>
            <a:r>
              <a:rPr lang="de-DE" sz="3200" dirty="0" err="1" smtClean="0"/>
              <a:t>Schewtschenko</a:t>
            </a:r>
            <a:r>
              <a:rPr lang="de-DE" sz="3200" dirty="0" smtClean="0"/>
              <a:t> - Museum.</a:t>
            </a:r>
            <a:endParaRPr lang="ru-RU" sz="3200" dirty="0"/>
          </a:p>
        </p:txBody>
      </p:sp>
      <p:pic>
        <p:nvPicPr>
          <p:cNvPr id="860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8200" y="2391589"/>
            <a:ext cx="4038600" cy="3035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437112"/>
            <a:ext cx="331236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60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16632"/>
            <a:ext cx="2952328" cy="1413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200" dirty="0" smtClean="0"/>
              <a:t>Wie heißt unseres Thema?</a:t>
            </a:r>
            <a:endParaRPr lang="ru-RU" sz="32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1946151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276872"/>
            <a:ext cx="262890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365104"/>
            <a:ext cx="295232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1844824"/>
            <a:ext cx="252028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4365104"/>
            <a:ext cx="244827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/>
          <a:stretch>
            <a:fillRect/>
          </a:stretch>
        </p:blipFill>
        <p:spPr bwMode="auto">
          <a:xfrm>
            <a:off x="5868144" y="1484784"/>
            <a:ext cx="3024336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0152" y="3356993"/>
            <a:ext cx="280831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40152" y="4941168"/>
            <a:ext cx="293370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87624" y="253536"/>
            <a:ext cx="7499176" cy="1143000"/>
          </a:xfrm>
        </p:spPr>
        <p:txBody>
          <a:bodyPr>
            <a:normAutofit fontScale="90000"/>
          </a:bodyPr>
          <a:lstStyle/>
          <a:p>
            <a:pPr algn="l"/>
            <a:r>
              <a:rPr lang="de-DE" dirty="0" smtClean="0"/>
              <a:t>Im </a:t>
            </a:r>
            <a:r>
              <a:rPr lang="de-DE" sz="4800" dirty="0" err="1" smtClean="0"/>
              <a:t>Schewtschenko</a:t>
            </a:r>
            <a:r>
              <a:rPr lang="de-DE" sz="4800" dirty="0" smtClean="0"/>
              <a:t> - </a:t>
            </a:r>
            <a:r>
              <a:rPr lang="de-DE" dirty="0" smtClean="0"/>
              <a:t>Museum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436096" y="1556792"/>
            <a:ext cx="3456384" cy="2760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348880"/>
            <a:ext cx="266429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35849" y="4365104"/>
            <a:ext cx="2734681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437112"/>
            <a:ext cx="252028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4365104"/>
            <a:ext cx="254000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2492896"/>
            <a:ext cx="2234058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588496" y="1709192"/>
            <a:ext cx="3456384" cy="2760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687616" y="1700808"/>
            <a:ext cx="3456384" cy="2760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80112" y="548680"/>
            <a:ext cx="3168352" cy="720080"/>
          </a:xfrm>
        </p:spPr>
        <p:txBody>
          <a:bodyPr>
            <a:noAutofit/>
          </a:bodyPr>
          <a:lstStyle/>
          <a:p>
            <a:r>
              <a:rPr lang="de-DE" sz="2800" dirty="0" err="1" smtClean="0"/>
              <a:t>Schewtschenko</a:t>
            </a:r>
            <a:r>
              <a:rPr lang="de-DE" sz="2800" dirty="0" smtClean="0"/>
              <a:t> - Museum.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00808"/>
            <a:ext cx="4038600" cy="4471392"/>
          </a:xfrm>
        </p:spPr>
        <p:txBody>
          <a:bodyPr>
            <a:normAutofit/>
          </a:bodyPr>
          <a:lstStyle/>
          <a:p>
            <a:r>
              <a:rPr lang="de-DE" sz="3200" dirty="0" smtClean="0"/>
              <a:t>Gäste  und Schüler, Studenten besuchen oft dieses Museum, um den berühmten Dichter zu erinnern.</a:t>
            </a:r>
            <a:endParaRPr lang="ru-RU" sz="3200" dirty="0"/>
          </a:p>
        </p:txBody>
      </p:sp>
      <p:pic>
        <p:nvPicPr>
          <p:cNvPr id="2050" name="Picture 2" descr="https://susanintop.com/wp-content/uploads/2019/01/%D0%9C%D1%83%D0%B7%D0%B5%D0%B9-%D0%B8%D0%BC.-%D0%A2.-%D0%93.-%D0%A8%D0%B5%D0%B2%D1%87%D0%B5%D0%BD%D0%BA%D0%B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16832"/>
            <a:ext cx="4244280" cy="333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260648"/>
            <a:ext cx="3744416" cy="936104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sz="3200" dirty="0" smtClean="0"/>
              <a:t>Zu den Sehenswürdigkeiten gehört die Kirche mit goldenen Kuppeln.</a:t>
            </a:r>
            <a:endParaRPr lang="ru-RU" sz="3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132856"/>
            <a:ext cx="367240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V="1">
            <a:off x="5076056" y="260648"/>
            <a:ext cx="381642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260648"/>
            <a:ext cx="374441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725144"/>
            <a:ext cx="3888432" cy="1889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75010" y="1646238"/>
            <a:ext cx="3402979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de-DE" sz="3200" dirty="0" smtClean="0"/>
              <a:t>In der Kirche befinden sich Fresken und Ikonen  der altrussischen Maler Andrey </a:t>
            </a:r>
            <a:r>
              <a:rPr lang="de-DE" sz="3200" dirty="0" err="1" smtClean="0"/>
              <a:t>Rubljew</a:t>
            </a:r>
            <a:r>
              <a:rPr lang="de-DE" sz="3200" dirty="0" smtClean="0"/>
              <a:t> und </a:t>
            </a:r>
            <a:r>
              <a:rPr lang="de-DE" sz="3200" dirty="0" err="1" smtClean="0"/>
              <a:t>Feofan</a:t>
            </a:r>
            <a:r>
              <a:rPr lang="de-DE" sz="3200" dirty="0" smtClean="0"/>
              <a:t> </a:t>
            </a:r>
            <a:r>
              <a:rPr lang="de-DE" sz="3200" dirty="0" err="1" smtClean="0"/>
              <a:t>Grek</a:t>
            </a:r>
            <a:r>
              <a:rPr lang="de-DE" sz="3200" dirty="0" smtClean="0"/>
              <a:t>. 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800" dirty="0" smtClean="0"/>
              <a:t>Zu den zahlreichen Sehenswürdigkeiten gehören viele Geschichtsdenkmäler.</a:t>
            </a:r>
            <a:endParaRPr lang="ru-RU" sz="28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556792"/>
            <a:ext cx="1440160" cy="188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556792"/>
            <a:ext cx="27146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1484784"/>
            <a:ext cx="23526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429000"/>
            <a:ext cx="24479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4365104"/>
            <a:ext cx="2619375" cy="2103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8" y="3933056"/>
            <a:ext cx="1800199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08305" y="5085184"/>
            <a:ext cx="148233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6016" y="2492896"/>
            <a:ext cx="1600200" cy="1747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sz="3200" dirty="0" smtClean="0"/>
              <a:t>Orsk ist ein Kulturzentrum.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Hier gibt es Puschkin Theater, viele Kulturhäuser, Bibliotheken, Schulen, Fachschulen,  Hochschulen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88640"/>
            <a:ext cx="266429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725144"/>
            <a:ext cx="233527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725144"/>
            <a:ext cx="302433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293096"/>
            <a:ext cx="259228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5373216"/>
            <a:ext cx="2736303" cy="1159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https://s9.travelask.ru/uploads/hint_place/000/098/749/image/712565e5ffedce5dc00ec9c603e24c3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99382"/>
            <a:ext cx="4038600" cy="2693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sz="3200" dirty="0" smtClean="0"/>
              <a:t>Bekannt ist </a:t>
            </a:r>
            <a:r>
              <a:rPr lang="de-DE" sz="3200" dirty="0" err="1" smtClean="0"/>
              <a:t>Orsker</a:t>
            </a:r>
            <a:r>
              <a:rPr lang="de-DE" sz="3200" dirty="0" smtClean="0"/>
              <a:t>  Gemäldegalerie.</a:t>
            </a:r>
            <a:endParaRPr lang="ru-RU" sz="3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00808"/>
            <a:ext cx="4038600" cy="3207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941168"/>
            <a:ext cx="295232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501008"/>
            <a:ext cx="3456384" cy="25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1628800"/>
            <a:ext cx="37924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sz="4000" dirty="0" smtClean="0"/>
              <a:t>Gemäldegalerie.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Dort findet man oft Ausstellungen der Bilder </a:t>
            </a:r>
            <a:r>
              <a:rPr lang="de-DE" dirty="0" err="1" smtClean="0"/>
              <a:t>Orsker</a:t>
            </a:r>
            <a:r>
              <a:rPr lang="de-DE" dirty="0" smtClean="0"/>
              <a:t> Maler  statt.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717032"/>
            <a:ext cx="4038600" cy="269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988840"/>
            <a:ext cx="331236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sz="4000" dirty="0" smtClean="0"/>
              <a:t>Orsk - Industriezentrum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 Orsk ist  eine Industriezentrum. </a:t>
            </a:r>
          </a:p>
          <a:p>
            <a:r>
              <a:rPr lang="de-DE" dirty="0" smtClean="0"/>
              <a:t>Besonders entwickelt sind solche Industriezweige wie Maschinenbau, Lebensmittel- und Leichtindustrie. 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772816"/>
            <a:ext cx="3024335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941168"/>
            <a:ext cx="187220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4869160"/>
            <a:ext cx="3123431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332655"/>
            <a:ext cx="1440159" cy="969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5157192"/>
            <a:ext cx="2160239" cy="1485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96336" y="2780928"/>
            <a:ext cx="122413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20072" y="3640058"/>
            <a:ext cx="2376264" cy="122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In der Landwirtschaft werden Getreide, Kartoffeln, Gemüse, Obst angebaut.</a:t>
            </a:r>
          </a:p>
          <a:p>
            <a:pPr>
              <a:buNone/>
            </a:pPr>
            <a:endParaRPr lang="de-DE" dirty="0" smtClean="0"/>
          </a:p>
          <a:p>
            <a:r>
              <a:rPr lang="de-DE" dirty="0" smtClean="0"/>
              <a:t>Hier entwickelt sich die </a:t>
            </a:r>
            <a:r>
              <a:rPr lang="de-DE" dirty="0" err="1" smtClean="0"/>
              <a:t>Viezucht</a:t>
            </a:r>
            <a:r>
              <a:rPr lang="de-DE" dirty="0" smtClean="0"/>
              <a:t>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772816"/>
            <a:ext cx="2304255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97152"/>
            <a:ext cx="3096344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869160"/>
            <a:ext cx="2857500" cy="18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4797152"/>
            <a:ext cx="266429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1628800"/>
            <a:ext cx="2232247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8" y="3212976"/>
            <a:ext cx="210579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576" y="188640"/>
            <a:ext cx="2619375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de-DE" sz="4000" dirty="0" smtClean="0"/>
              <a:t>Meine Stadt!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556792"/>
            <a:ext cx="4038600" cy="452628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de-DE" dirty="0" smtClean="0"/>
              <a:t>Meine  ……!</a:t>
            </a:r>
            <a:endParaRPr lang="ru-RU" dirty="0" smtClean="0"/>
          </a:p>
          <a:p>
            <a:pPr>
              <a:buNone/>
            </a:pPr>
            <a:r>
              <a:rPr lang="de-DE" dirty="0" smtClean="0"/>
              <a:t>Das Schloss,</a:t>
            </a:r>
          </a:p>
          <a:p>
            <a:pPr>
              <a:buNone/>
            </a:pPr>
            <a:r>
              <a:rPr lang="ru-RU" dirty="0" smtClean="0"/>
              <a:t>  ……………….</a:t>
            </a:r>
            <a:r>
              <a:rPr lang="de-DE" dirty="0" smtClean="0"/>
              <a:t>!</a:t>
            </a:r>
            <a:endParaRPr lang="ru-RU" dirty="0" smtClean="0"/>
          </a:p>
          <a:p>
            <a:pPr>
              <a:buNone/>
            </a:pPr>
            <a:r>
              <a:rPr lang="de-DE" dirty="0" smtClean="0"/>
              <a:t>Links die Kirche,</a:t>
            </a:r>
            <a:endParaRPr lang="ru-RU" dirty="0" smtClean="0"/>
          </a:p>
          <a:p>
            <a:pPr>
              <a:buNone/>
            </a:pPr>
            <a:r>
              <a:rPr lang="de-DE" dirty="0" smtClean="0"/>
              <a:t>Rechts</a:t>
            </a:r>
            <a:r>
              <a:rPr lang="ru-RU" dirty="0" smtClean="0"/>
              <a:t>……………  </a:t>
            </a:r>
            <a:r>
              <a:rPr lang="de-DE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de-DE" dirty="0" smtClean="0"/>
              <a:t>Vorn die Post,</a:t>
            </a:r>
            <a:endParaRPr lang="ru-RU" dirty="0" smtClean="0"/>
          </a:p>
          <a:p>
            <a:pPr>
              <a:buNone/>
            </a:pPr>
            <a:r>
              <a:rPr lang="de-DE" dirty="0" smtClean="0"/>
              <a:t>Die</a:t>
            </a:r>
            <a:r>
              <a:rPr lang="ru-RU" dirty="0" smtClean="0"/>
              <a:t> ……………..</a:t>
            </a:r>
            <a:r>
              <a:rPr lang="de-DE" dirty="0" smtClean="0"/>
              <a:t>,</a:t>
            </a:r>
            <a:endParaRPr lang="ru-RU" dirty="0" smtClean="0"/>
          </a:p>
          <a:p>
            <a:pPr>
              <a:buNone/>
            </a:pPr>
            <a:r>
              <a:rPr lang="de-DE" dirty="0" smtClean="0"/>
              <a:t>die Geschäfte</a:t>
            </a:r>
            <a:endParaRPr lang="ru-RU" dirty="0" smtClean="0"/>
          </a:p>
          <a:p>
            <a:pPr>
              <a:buNone/>
            </a:pPr>
            <a:r>
              <a:rPr lang="de-DE" dirty="0" smtClean="0"/>
              <a:t>An</a:t>
            </a:r>
            <a:r>
              <a:rPr lang="ru-RU" dirty="0" smtClean="0"/>
              <a:t> ……………….</a:t>
            </a:r>
            <a:r>
              <a:rPr lang="de-DE" dirty="0" smtClean="0"/>
              <a:t>,</a:t>
            </a:r>
            <a:endParaRPr lang="ru-RU" dirty="0" smtClean="0"/>
          </a:p>
          <a:p>
            <a:pPr>
              <a:buNone/>
            </a:pPr>
            <a:r>
              <a:rPr lang="de-DE" dirty="0" smtClean="0"/>
              <a:t>ein Museum</a:t>
            </a:r>
            <a:endParaRPr lang="ru-RU" dirty="0" smtClean="0"/>
          </a:p>
          <a:p>
            <a:pPr>
              <a:buNone/>
            </a:pPr>
            <a:r>
              <a:rPr lang="de-DE" dirty="0" smtClean="0"/>
              <a:t>in der …….    .</a:t>
            </a:r>
            <a:endParaRPr lang="ru-RU" dirty="0" smtClean="0"/>
          </a:p>
          <a:p>
            <a:pPr>
              <a:buNone/>
            </a:pPr>
            <a:r>
              <a:rPr lang="de-DE" dirty="0" smtClean="0"/>
              <a:t>Kommt hierher,</a:t>
            </a:r>
            <a:endParaRPr lang="ru-RU" dirty="0" smtClean="0"/>
          </a:p>
          <a:p>
            <a:pPr>
              <a:buNone/>
            </a:pPr>
            <a:r>
              <a:rPr lang="de-DE" dirty="0" smtClean="0"/>
              <a:t>Besucht es …..!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27584" y="332656"/>
            <a:ext cx="183832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365104"/>
            <a:ext cx="216217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067944" y="1628800"/>
            <a:ext cx="237626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de-DE" sz="2400" dirty="0" smtClean="0"/>
              <a:t>Dort am Rande</a:t>
            </a:r>
            <a:endParaRPr lang="ru-RU" sz="2400" dirty="0" smtClean="0"/>
          </a:p>
          <a:p>
            <a:pPr>
              <a:buNone/>
            </a:pPr>
            <a:r>
              <a:rPr lang="de-DE" sz="2400" dirty="0" smtClean="0"/>
              <a:t> ……………      .</a:t>
            </a:r>
            <a:endParaRPr lang="ru-RU" sz="2400" dirty="0" smtClean="0"/>
          </a:p>
          <a:p>
            <a:pPr>
              <a:buNone/>
            </a:pPr>
            <a:r>
              <a:rPr lang="de-DE" sz="2400" dirty="0" smtClean="0"/>
              <a:t>Gleich daneben</a:t>
            </a:r>
            <a:endParaRPr lang="ru-RU" sz="2400" dirty="0" smtClean="0"/>
          </a:p>
          <a:p>
            <a:pPr>
              <a:buNone/>
            </a:pPr>
            <a:r>
              <a:rPr lang="de-DE" sz="2400" dirty="0" smtClean="0"/>
              <a:t>Ein ………..         .</a:t>
            </a:r>
            <a:endParaRPr lang="ru-RU" sz="2400" dirty="0" smtClean="0"/>
          </a:p>
          <a:p>
            <a:pPr>
              <a:buNone/>
            </a:pPr>
            <a:r>
              <a:rPr lang="de-DE" sz="2400" dirty="0" smtClean="0"/>
              <a:t>Da die Burg,</a:t>
            </a:r>
            <a:endParaRPr lang="ru-RU" sz="2400" dirty="0" smtClean="0"/>
          </a:p>
          <a:p>
            <a:pPr>
              <a:buNone/>
            </a:pPr>
            <a:r>
              <a:rPr lang="de-DE" sz="2400" dirty="0" smtClean="0"/>
              <a:t>hier ein …….  </a:t>
            </a:r>
            <a:r>
              <a:rPr lang="ru-RU" sz="2400" dirty="0" smtClean="0"/>
              <a:t>.</a:t>
            </a:r>
            <a:r>
              <a:rPr lang="de-DE" sz="2400" dirty="0" smtClean="0"/>
              <a:t>     </a:t>
            </a:r>
            <a:endParaRPr lang="ru-RU" sz="2400" dirty="0" smtClean="0"/>
          </a:p>
          <a:p>
            <a:pPr>
              <a:buNone/>
            </a:pPr>
            <a:r>
              <a:rPr lang="de-DE" sz="2400" dirty="0" smtClean="0"/>
              <a:t>Meine Stadt,</a:t>
            </a:r>
            <a:endParaRPr lang="ru-RU" sz="2400" dirty="0" smtClean="0"/>
          </a:p>
          <a:p>
            <a:pPr>
              <a:buNone/>
            </a:pPr>
            <a:r>
              <a:rPr lang="de-DE" sz="2400" dirty="0" smtClean="0"/>
              <a:t>ich hab</a:t>
            </a:r>
            <a:r>
              <a:rPr lang="ru-RU" sz="2400" dirty="0" smtClean="0"/>
              <a:t>’ </a:t>
            </a:r>
            <a:r>
              <a:rPr lang="de-DE" sz="2400" dirty="0" smtClean="0"/>
              <a:t>dich  …..</a:t>
            </a:r>
            <a:r>
              <a:rPr lang="ru-RU" sz="2400" dirty="0" smtClean="0"/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Unsere Stadt liegt am Fluss Ural. Ural ist 2428 km. lang.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700808"/>
            <a:ext cx="3771900" cy="187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861048"/>
            <a:ext cx="381642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996952"/>
            <a:ext cx="324036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267744" y="404664"/>
            <a:ext cx="6480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2800" dirty="0" smtClean="0"/>
              <a:t>Ural ist 2428 km. lang.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Die Natur in unserer Gegend ist schön: grüne Wälder, gelbe Felder.</a:t>
            </a:r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501008"/>
            <a:ext cx="367240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772816"/>
            <a:ext cx="4536504" cy="273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4437112"/>
            <a:ext cx="4392488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8126" y="332656"/>
            <a:ext cx="2300286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332656"/>
            <a:ext cx="3312367" cy="108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260648"/>
            <a:ext cx="239228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54868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u="sng" dirty="0" err="1" smtClean="0"/>
              <a:t>Vollenden</a:t>
            </a:r>
            <a:r>
              <a:rPr lang="en-US" sz="2400" u="sng" dirty="0" smtClean="0"/>
              <a:t>  </a:t>
            </a:r>
            <a:r>
              <a:rPr lang="en-US" sz="2400" u="sng" dirty="0" err="1" smtClean="0"/>
              <a:t>Sie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bitte</a:t>
            </a:r>
            <a:r>
              <a:rPr lang="en-US" sz="2400" u="sng" dirty="0" smtClean="0"/>
              <a:t> die </a:t>
            </a:r>
            <a:r>
              <a:rPr lang="en-US" sz="2400" u="sng" dirty="0" err="1" smtClean="0"/>
              <a:t>Sätze</a:t>
            </a:r>
            <a:r>
              <a:rPr lang="en-US" sz="2400" u="sng" dirty="0" smtClean="0"/>
              <a:t>: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268760"/>
            <a:ext cx="75608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itchFamily="2" charset="2"/>
              <a:buChar char="v"/>
            </a:pPr>
            <a:r>
              <a:rPr lang="de-DE" dirty="0" smtClean="0"/>
              <a:t> </a:t>
            </a:r>
            <a:r>
              <a:rPr lang="de-DE" sz="2400" dirty="0" smtClean="0"/>
              <a:t>Meine Heimatstadt  …  Orsk .</a:t>
            </a:r>
          </a:p>
          <a:p>
            <a:pPr lvl="1">
              <a:buFont typeface="Wingdings" pitchFamily="2" charset="2"/>
              <a:buChar char="v"/>
            </a:pPr>
            <a:r>
              <a:rPr lang="de-DE" sz="2400" dirty="0" smtClean="0"/>
              <a:t>… wurde …     1735  …   …    gegründet. </a:t>
            </a:r>
          </a:p>
          <a:p>
            <a:pPr lvl="1">
              <a:buFont typeface="Wingdings" pitchFamily="2" charset="2"/>
              <a:buChar char="v"/>
            </a:pPr>
            <a:r>
              <a:rPr lang="de-DE" sz="2400" dirty="0" smtClean="0"/>
              <a:t>Die Fläche … …       584 …² .</a:t>
            </a:r>
          </a:p>
          <a:p>
            <a:pPr lvl="1">
              <a:buFont typeface="Wingdings" pitchFamily="2" charset="2"/>
              <a:buChar char="v"/>
            </a:pPr>
            <a:r>
              <a:rPr lang="de-DE" sz="2400" dirty="0" smtClean="0"/>
              <a:t>In Orsk   …                 2</a:t>
            </a:r>
            <a:r>
              <a:rPr lang="ru-RU" sz="2400" dirty="0" smtClean="0"/>
              <a:t>32 905</a:t>
            </a:r>
            <a:r>
              <a:rPr lang="de-DE" sz="2400" dirty="0" smtClean="0"/>
              <a:t> … .</a:t>
            </a:r>
          </a:p>
          <a:p>
            <a:pPr lvl="1">
              <a:buFont typeface="Wingdings" pitchFamily="2" charset="2"/>
              <a:buChar char="v"/>
            </a:pPr>
            <a:r>
              <a:rPr lang="de-DE" sz="2400" dirty="0" smtClean="0"/>
              <a:t>Orsk        …       … Jahre alt.</a:t>
            </a:r>
          </a:p>
          <a:p>
            <a:pPr lvl="1">
              <a:buFont typeface="Wingdings" pitchFamily="2" charset="2"/>
              <a:buChar char="v"/>
            </a:pPr>
            <a:r>
              <a:rPr lang="de-DE" sz="2400" dirty="0" smtClean="0"/>
              <a:t>Unsere … … am …   Ural.</a:t>
            </a:r>
          </a:p>
          <a:p>
            <a:pPr lvl="1">
              <a:buFont typeface="Wingdings" pitchFamily="2" charset="2"/>
              <a:buChar char="v"/>
            </a:pPr>
            <a:r>
              <a:rPr lang="de-DE" sz="2400" dirty="0" smtClean="0"/>
              <a:t>Zu den Sehenswürdigkeiten gehören … …. … </a:t>
            </a:r>
          </a:p>
          <a:p>
            <a:pPr lvl="1">
              <a:buFont typeface="Wingdings" pitchFamily="2" charset="2"/>
              <a:buChar char="v"/>
            </a:pPr>
            <a:r>
              <a:rPr lang="de-DE" sz="2400" dirty="0" smtClean="0"/>
              <a:t>… … eine Industriezentrum.</a:t>
            </a:r>
          </a:p>
          <a:p>
            <a:pPr lvl="1">
              <a:buFont typeface="Wingdings" pitchFamily="2" charset="2"/>
              <a:buChar char="v"/>
            </a:pPr>
            <a:r>
              <a:rPr lang="de-DE" sz="2400" dirty="0" smtClean="0"/>
              <a:t>Besonders entwickelt sind solche Industriezweige wie … … .</a:t>
            </a:r>
          </a:p>
          <a:p>
            <a:pPr lvl="1">
              <a:buFont typeface="Wingdings" pitchFamily="2" charset="2"/>
              <a:buChar char="v"/>
            </a:pPr>
            <a:r>
              <a:rPr lang="de-DE" sz="2400" dirty="0" smtClean="0"/>
              <a:t>In der Landwirtschaft  werden … … … angebaut.</a:t>
            </a:r>
            <a:endParaRPr lang="ru-RU" sz="2400" dirty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260648"/>
            <a:ext cx="216024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600" dirty="0" smtClean="0"/>
              <a:t>Stellen Sie bitte die Frage nach dem Muster</a:t>
            </a:r>
            <a:r>
              <a:rPr lang="ru-RU" sz="3600" dirty="0" smtClean="0"/>
              <a:t>: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Entschuldigung, wie komme ich </a:t>
            </a:r>
            <a:r>
              <a:rPr lang="de-DE" i="1" dirty="0" smtClean="0"/>
              <a:t>zur Post</a:t>
            </a:r>
            <a:r>
              <a:rPr lang="de-DE" dirty="0" smtClean="0"/>
              <a:t>?</a:t>
            </a:r>
            <a:endParaRPr lang="ru-RU" dirty="0" smtClean="0"/>
          </a:p>
          <a:p>
            <a:pPr>
              <a:buNone/>
            </a:pPr>
            <a:r>
              <a:rPr lang="de-DE" i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de-DE" i="1" dirty="0" smtClean="0"/>
              <a:t>                                                      zum Kino</a:t>
            </a:r>
            <a:r>
              <a:rPr lang="de-DE" dirty="0" smtClean="0"/>
              <a:t>?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de-DE" dirty="0" smtClean="0"/>
              <a:t>B. Gehen Sie geradeaus und dann nach rechts.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 smtClean="0"/>
              <a:t>die Schule, die Lessingstraße, </a:t>
            </a:r>
            <a:endParaRPr lang="ru-RU" dirty="0" smtClean="0"/>
          </a:p>
          <a:p>
            <a:r>
              <a:rPr lang="de-DE" dirty="0" smtClean="0"/>
              <a:t>die Gaststätte, </a:t>
            </a:r>
            <a:endParaRPr lang="ru-RU" dirty="0" smtClean="0"/>
          </a:p>
          <a:p>
            <a:r>
              <a:rPr lang="de-DE" dirty="0" smtClean="0"/>
              <a:t>das Haus der Mode, das Theater, </a:t>
            </a:r>
            <a:endParaRPr lang="ru-RU" dirty="0" smtClean="0"/>
          </a:p>
          <a:p>
            <a:r>
              <a:rPr lang="de-DE" dirty="0" smtClean="0"/>
              <a:t>der Parkplatz</a:t>
            </a:r>
            <a:r>
              <a:rPr lang="ru-RU" dirty="0" smtClean="0"/>
              <a:t>, </a:t>
            </a:r>
            <a:r>
              <a:rPr lang="de-DE" dirty="0" smtClean="0"/>
              <a:t>das Rathaus</a:t>
            </a:r>
            <a:endParaRPr lang="ru-RU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7" y="4437112"/>
            <a:ext cx="201955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600" dirty="0" smtClean="0"/>
              <a:t>Antworten Sie bitte die Frage nach dem Muster</a:t>
            </a:r>
            <a:r>
              <a:rPr lang="ru-RU" sz="3600" dirty="0" smtClean="0"/>
              <a:t>: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A. Wo ist die Bushaltestelle?</a:t>
            </a:r>
            <a:r>
              <a:rPr lang="de-DE" i="1" dirty="0" smtClean="0"/>
              <a:t> </a:t>
            </a:r>
          </a:p>
          <a:p>
            <a:pPr>
              <a:buNone/>
            </a:pPr>
            <a:r>
              <a:rPr lang="de-DE" i="1" dirty="0" smtClean="0"/>
              <a:t>                                                       </a:t>
            </a:r>
            <a:endParaRPr lang="ru-RU" dirty="0" smtClean="0"/>
          </a:p>
          <a:p>
            <a:r>
              <a:rPr lang="de-DE" dirty="0" smtClean="0"/>
              <a:t>B. Sie ist </a:t>
            </a:r>
            <a:r>
              <a:rPr lang="de-DE" i="1" dirty="0" smtClean="0"/>
              <a:t>an der Post</a:t>
            </a:r>
            <a:r>
              <a:rPr lang="de-DE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de-DE" dirty="0" smtClean="0"/>
              <a:t>                </a:t>
            </a:r>
          </a:p>
          <a:p>
            <a:r>
              <a:rPr lang="de-DE" i="1" dirty="0" smtClean="0"/>
              <a:t>am Rathaus</a:t>
            </a:r>
            <a:r>
              <a:rPr lang="de-DE" dirty="0" smtClean="0"/>
              <a:t>.</a:t>
            </a:r>
            <a:endParaRPr lang="ru-RU" dirty="0" smtClean="0"/>
          </a:p>
          <a:p>
            <a:endParaRPr lang="de-DE" dirty="0" smtClean="0"/>
          </a:p>
          <a:p>
            <a:pPr>
              <a:buNone/>
            </a:pPr>
            <a:r>
              <a:rPr lang="de-DE" dirty="0" smtClean="0"/>
              <a:t> Dort ist die Endstation.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 smtClean="0"/>
              <a:t>die Kaufhalle, </a:t>
            </a:r>
          </a:p>
          <a:p>
            <a:r>
              <a:rPr lang="de-DE" dirty="0" smtClean="0"/>
              <a:t> das Stadion,</a:t>
            </a:r>
            <a:endParaRPr lang="ru-RU" dirty="0" smtClean="0"/>
          </a:p>
          <a:p>
            <a:r>
              <a:rPr lang="de-DE" dirty="0" smtClean="0"/>
              <a:t>das Theater, </a:t>
            </a:r>
          </a:p>
          <a:p>
            <a:r>
              <a:rPr lang="de-DE" dirty="0" smtClean="0"/>
              <a:t>die Universität, </a:t>
            </a:r>
            <a:endParaRPr lang="ru-RU" dirty="0" smtClean="0"/>
          </a:p>
          <a:p>
            <a:r>
              <a:rPr lang="de-DE" dirty="0" smtClean="0"/>
              <a:t>das Museum,</a:t>
            </a:r>
          </a:p>
          <a:p>
            <a:r>
              <a:rPr lang="de-DE" dirty="0" smtClean="0"/>
              <a:t> die Bibliothek, </a:t>
            </a:r>
            <a:endParaRPr lang="ru-RU" dirty="0" smtClean="0"/>
          </a:p>
          <a:p>
            <a:r>
              <a:rPr lang="de-DE" dirty="0" smtClean="0"/>
              <a:t>das Hotel, </a:t>
            </a:r>
          </a:p>
          <a:p>
            <a:r>
              <a:rPr lang="de-DE" dirty="0" smtClean="0"/>
              <a:t>die Sporthalle</a:t>
            </a:r>
            <a:endParaRPr lang="ru-RU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5229200"/>
            <a:ext cx="3168352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600" dirty="0" smtClean="0"/>
              <a:t>Antworten Sie bitte die Frage nach dem Muster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A. Fährt dieser Bus </a:t>
            </a:r>
            <a:r>
              <a:rPr lang="de-DE" i="1" dirty="0" smtClean="0"/>
              <a:t>zur Post</a:t>
            </a:r>
            <a:r>
              <a:rPr lang="de-DE" dirty="0" smtClean="0"/>
              <a:t>?</a:t>
            </a:r>
            <a:endParaRPr lang="ru-RU" dirty="0" smtClean="0"/>
          </a:p>
          <a:p>
            <a:pPr>
              <a:buNone/>
            </a:pPr>
            <a:r>
              <a:rPr lang="de-DE" i="1" dirty="0" smtClean="0"/>
              <a:t>                             </a:t>
            </a:r>
          </a:p>
          <a:p>
            <a:r>
              <a:rPr lang="de-DE" i="1" dirty="0" smtClean="0"/>
              <a:t>  zum Stadion</a:t>
            </a:r>
            <a:r>
              <a:rPr lang="de-DE" dirty="0" smtClean="0"/>
              <a:t>?</a:t>
            </a:r>
          </a:p>
          <a:p>
            <a:endParaRPr lang="de-DE" dirty="0" smtClean="0"/>
          </a:p>
          <a:p>
            <a:pPr>
              <a:buNone/>
            </a:pPr>
            <a:endParaRPr lang="ru-RU" dirty="0" smtClean="0"/>
          </a:p>
          <a:p>
            <a:r>
              <a:rPr lang="de-DE" dirty="0" smtClean="0"/>
              <a:t>B. Nein, da müssen Sie mit Linie 25 fahren.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 smtClean="0"/>
              <a:t>die Schule,</a:t>
            </a:r>
          </a:p>
          <a:p>
            <a:r>
              <a:rPr lang="de-DE" dirty="0" smtClean="0"/>
              <a:t> das Theater, </a:t>
            </a:r>
            <a:endParaRPr lang="ru-RU" dirty="0" smtClean="0"/>
          </a:p>
          <a:p>
            <a:r>
              <a:rPr lang="de-DE" dirty="0" smtClean="0"/>
              <a:t>die Bibliothek, </a:t>
            </a:r>
          </a:p>
          <a:p>
            <a:r>
              <a:rPr lang="de-DE" dirty="0" smtClean="0"/>
              <a:t>das Rathaus,</a:t>
            </a:r>
            <a:endParaRPr lang="ru-RU" dirty="0" smtClean="0"/>
          </a:p>
          <a:p>
            <a:r>
              <a:rPr lang="de-DE" dirty="0" smtClean="0"/>
              <a:t>das Postamt, </a:t>
            </a:r>
          </a:p>
          <a:p>
            <a:r>
              <a:rPr lang="de-DE" dirty="0" smtClean="0"/>
              <a:t>das Warenhaus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293096"/>
            <a:ext cx="192405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303256"/>
          </a:xfrm>
        </p:spPr>
        <p:txBody>
          <a:bodyPr>
            <a:normAutofit fontScale="90000"/>
          </a:bodyPr>
          <a:lstStyle/>
          <a:p>
            <a:pPr algn="l"/>
            <a:r>
              <a:rPr lang="de-DE" b="1" dirty="0" smtClean="0"/>
              <a:t>Stellen Sie bitte Dialoge  zusammen. 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077072"/>
            <a:ext cx="2304256" cy="2264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204864"/>
            <a:ext cx="396044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sz="4000" b="1" dirty="0" smtClean="0"/>
              <a:t>Die </a:t>
            </a:r>
            <a:r>
              <a:rPr lang="de-DE" sz="4000" dirty="0" smtClean="0"/>
              <a:t>Deklination der Substantive</a:t>
            </a:r>
            <a:r>
              <a:rPr lang="de-DE" dirty="0" smtClean="0"/>
              <a:t>..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539552" y="1700808"/>
          <a:ext cx="7992888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188640"/>
            <a:ext cx="72008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b="1" dirty="0" smtClean="0"/>
              <a:t>Die </a:t>
            </a:r>
            <a:r>
              <a:rPr lang="de-DE" dirty="0" smtClean="0"/>
              <a:t>Deklination der Substantive.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462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55312" y="5661248"/>
            <a:ext cx="1096999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Nennen Sie bitte die Deklination der Substantive</a:t>
            </a:r>
            <a:r>
              <a:rPr lang="ru-RU" sz="4800" dirty="0" smtClean="0"/>
              <a:t>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 </a:t>
            </a:r>
            <a:r>
              <a:rPr lang="de-DE" dirty="0" smtClean="0"/>
              <a:t>die Schule, </a:t>
            </a:r>
            <a:endParaRPr lang="ru-RU" dirty="0" smtClean="0"/>
          </a:p>
          <a:p>
            <a:pPr lvl="0"/>
            <a:r>
              <a:rPr lang="de-DE" dirty="0" smtClean="0"/>
              <a:t> der Präsident,</a:t>
            </a:r>
            <a:endParaRPr lang="ru-RU" dirty="0" smtClean="0"/>
          </a:p>
          <a:p>
            <a:pPr lvl="0"/>
            <a:r>
              <a:rPr lang="de-DE" dirty="0" smtClean="0"/>
              <a:t> die Lessingstraße, </a:t>
            </a:r>
            <a:endParaRPr lang="ru-RU" dirty="0" smtClean="0"/>
          </a:p>
          <a:p>
            <a:pPr lvl="0"/>
            <a:r>
              <a:rPr lang="de-DE" dirty="0" smtClean="0"/>
              <a:t>der Demonstrant,</a:t>
            </a:r>
            <a:endParaRPr lang="ru-RU" dirty="0" smtClean="0"/>
          </a:p>
          <a:p>
            <a:pPr lvl="0"/>
            <a:r>
              <a:rPr lang="ru-RU" dirty="0" smtClean="0"/>
              <a:t> </a:t>
            </a:r>
            <a:r>
              <a:rPr lang="de-DE" dirty="0" smtClean="0"/>
              <a:t>die Gaststätte, </a:t>
            </a:r>
            <a:endParaRPr lang="ru-RU" dirty="0" smtClean="0"/>
          </a:p>
          <a:p>
            <a:pPr lvl="0"/>
            <a:r>
              <a:rPr lang="de-DE" dirty="0" smtClean="0"/>
              <a:t> das Haus der Mode,</a:t>
            </a:r>
            <a:endParaRPr lang="ru-RU" dirty="0" smtClean="0"/>
          </a:p>
          <a:p>
            <a:pPr lvl="0"/>
            <a:r>
              <a:rPr lang="de-DE" dirty="0" smtClean="0"/>
              <a:t> das Theater, </a:t>
            </a:r>
            <a:endParaRPr lang="ru-RU" dirty="0" smtClean="0"/>
          </a:p>
          <a:p>
            <a:pPr lvl="0"/>
            <a:r>
              <a:rPr lang="de-DE" dirty="0" smtClean="0"/>
              <a:t>der Parkplatz,</a:t>
            </a:r>
            <a:endParaRPr lang="ru-RU" dirty="0" smtClean="0"/>
          </a:p>
          <a:p>
            <a:pPr lvl="0"/>
            <a:r>
              <a:rPr lang="de-DE" dirty="0" smtClean="0"/>
              <a:t>das Rathaus,</a:t>
            </a:r>
            <a:endParaRPr lang="ru-RU" dirty="0" smtClean="0"/>
          </a:p>
          <a:p>
            <a:pPr lvl="0"/>
            <a:r>
              <a:rPr lang="de-DE" dirty="0" smtClean="0"/>
              <a:t>der Kandidat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  <p:pic>
        <p:nvPicPr>
          <p:cNvPr id="5" name="Picture 4" descr="http://ped-kopilka.ru/images/60%284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5085184"/>
            <a:ext cx="2880320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4000" b="1" dirty="0" smtClean="0"/>
              <a:t>Wir lernen neue Wörter und Wortgruppen gebrauchen</a:t>
            </a:r>
            <a:endParaRPr lang="ru-RU" sz="40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395536" y="1628800"/>
          <a:ext cx="7704856" cy="44539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80112" y="2204864"/>
            <a:ext cx="2592288" cy="3967336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de-DE" sz="2000" dirty="0" smtClean="0"/>
              <a:t>Links</a:t>
            </a:r>
          </a:p>
          <a:p>
            <a:pPr>
              <a:buNone/>
            </a:pPr>
            <a:endParaRPr lang="ru-RU" sz="2000" dirty="0"/>
          </a:p>
        </p:txBody>
      </p:sp>
      <p:pic>
        <p:nvPicPr>
          <p:cNvPr id="6" name="Picture 2" descr="http://lib2.znate.ru/pars_docs/refs/300/299892/299892_html_m7b6926a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778723">
            <a:off x="7104816" y="5606196"/>
            <a:ext cx="1467416" cy="8906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b="1" dirty="0" smtClean="0"/>
              <a:t>Setzen Sie die Endungen ein.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sz="3500" dirty="0" err="1" smtClean="0"/>
              <a:t>die</a:t>
            </a:r>
            <a:r>
              <a:rPr lang="ru-RU" sz="3500" dirty="0" smtClean="0"/>
              <a:t> </a:t>
            </a:r>
            <a:r>
              <a:rPr lang="ru-RU" sz="3500" dirty="0" err="1" smtClean="0"/>
              <a:t>Arbeit</a:t>
            </a:r>
            <a:r>
              <a:rPr lang="ru-RU" sz="3500" dirty="0" smtClean="0"/>
              <a:t> </a:t>
            </a:r>
            <a:r>
              <a:rPr lang="ru-RU" sz="3500" dirty="0" err="1" smtClean="0"/>
              <a:t>des</a:t>
            </a:r>
            <a:r>
              <a:rPr lang="ru-RU" sz="3500" dirty="0" smtClean="0"/>
              <a:t> </a:t>
            </a:r>
            <a:r>
              <a:rPr lang="ru-RU" sz="3500" dirty="0" err="1" smtClean="0"/>
              <a:t>Student</a:t>
            </a:r>
            <a:r>
              <a:rPr lang="ru-RU" sz="3500" dirty="0" smtClean="0">
                <a:solidFill>
                  <a:schemeClr val="accent6">
                    <a:lumMod val="50000"/>
                  </a:schemeClr>
                </a:solidFill>
              </a:rPr>
              <a:t>…</a:t>
            </a:r>
          </a:p>
          <a:p>
            <a:pPr lvl="0"/>
            <a:r>
              <a:rPr lang="ru-RU" sz="3500" dirty="0" err="1" smtClean="0"/>
              <a:t>die</a:t>
            </a:r>
            <a:r>
              <a:rPr lang="ru-RU" sz="3500" dirty="0" smtClean="0"/>
              <a:t> </a:t>
            </a:r>
            <a:r>
              <a:rPr lang="ru-RU" sz="3500" dirty="0" err="1" smtClean="0"/>
              <a:t>Rede</a:t>
            </a:r>
            <a:r>
              <a:rPr lang="ru-RU" sz="3500" dirty="0" smtClean="0"/>
              <a:t> </a:t>
            </a:r>
            <a:r>
              <a:rPr lang="ru-RU" sz="3500" dirty="0" err="1" smtClean="0"/>
              <a:t>des</a:t>
            </a:r>
            <a:r>
              <a:rPr lang="ru-RU" sz="3500" dirty="0" smtClean="0"/>
              <a:t> </a:t>
            </a:r>
            <a:r>
              <a:rPr lang="ru-RU" sz="3500" dirty="0" err="1" smtClean="0"/>
              <a:t>Advokat</a:t>
            </a:r>
            <a:r>
              <a:rPr lang="ru-RU" sz="3500" dirty="0" smtClean="0">
                <a:solidFill>
                  <a:schemeClr val="accent6">
                    <a:lumMod val="50000"/>
                  </a:schemeClr>
                </a:solidFill>
              </a:rPr>
              <a:t>…</a:t>
            </a:r>
          </a:p>
          <a:p>
            <a:pPr lvl="0"/>
            <a:r>
              <a:rPr lang="ru-RU" sz="3500" dirty="0" err="1" smtClean="0"/>
              <a:t>das</a:t>
            </a:r>
            <a:r>
              <a:rPr lang="ru-RU" sz="3500" dirty="0" smtClean="0"/>
              <a:t> </a:t>
            </a:r>
            <a:r>
              <a:rPr lang="ru-RU" sz="3500" dirty="0" err="1" smtClean="0"/>
              <a:t>Buch</a:t>
            </a:r>
            <a:r>
              <a:rPr lang="ru-RU" sz="3500" dirty="0" smtClean="0"/>
              <a:t> </a:t>
            </a:r>
            <a:r>
              <a:rPr lang="ru-RU" sz="3500" dirty="0" err="1" smtClean="0"/>
              <a:t>des</a:t>
            </a:r>
            <a:r>
              <a:rPr lang="ru-RU" sz="3500" dirty="0" smtClean="0"/>
              <a:t> </a:t>
            </a:r>
            <a:r>
              <a:rPr lang="ru-RU" sz="3500" dirty="0" err="1" smtClean="0"/>
              <a:t>Schüler</a:t>
            </a:r>
            <a:r>
              <a:rPr lang="ru-RU" sz="3500" dirty="0" smtClean="0">
                <a:solidFill>
                  <a:schemeClr val="accent6">
                    <a:lumMod val="50000"/>
                  </a:schemeClr>
                </a:solidFill>
              </a:rPr>
              <a:t>…</a:t>
            </a:r>
          </a:p>
          <a:p>
            <a:pPr lvl="0"/>
            <a:r>
              <a:rPr lang="ru-RU" sz="3500" dirty="0" err="1" smtClean="0"/>
              <a:t>die</a:t>
            </a:r>
            <a:r>
              <a:rPr lang="ru-RU" sz="3500" dirty="0" smtClean="0"/>
              <a:t> </a:t>
            </a:r>
            <a:r>
              <a:rPr lang="ru-RU" sz="3500" dirty="0" err="1" smtClean="0"/>
              <a:t>Schönheit</a:t>
            </a:r>
            <a:r>
              <a:rPr lang="ru-RU" sz="3500" dirty="0" smtClean="0"/>
              <a:t> </a:t>
            </a:r>
            <a:r>
              <a:rPr lang="ru-RU" sz="3500" dirty="0" err="1" smtClean="0"/>
              <a:t>der</a:t>
            </a:r>
            <a:r>
              <a:rPr lang="ru-RU" sz="3500" dirty="0" smtClean="0"/>
              <a:t> </a:t>
            </a:r>
            <a:r>
              <a:rPr lang="ru-RU" sz="3500" dirty="0" err="1" smtClean="0"/>
              <a:t>Natur</a:t>
            </a:r>
            <a:r>
              <a:rPr lang="ru-RU" sz="3500" dirty="0" smtClean="0">
                <a:solidFill>
                  <a:schemeClr val="accent6">
                    <a:lumMod val="50000"/>
                  </a:schemeClr>
                </a:solidFill>
              </a:rPr>
              <a:t>…</a:t>
            </a:r>
          </a:p>
          <a:p>
            <a:pPr lvl="0"/>
            <a:r>
              <a:rPr lang="ru-RU" sz="3500" dirty="0" err="1" smtClean="0"/>
              <a:t>der</a:t>
            </a:r>
            <a:r>
              <a:rPr lang="ru-RU" sz="3500" dirty="0" smtClean="0"/>
              <a:t> </a:t>
            </a:r>
            <a:r>
              <a:rPr lang="ru-RU" sz="3500" dirty="0" err="1" smtClean="0"/>
              <a:t>Inhalt</a:t>
            </a:r>
            <a:r>
              <a:rPr lang="ru-RU" sz="3500" dirty="0" smtClean="0"/>
              <a:t> </a:t>
            </a:r>
            <a:r>
              <a:rPr lang="ru-RU" sz="3500" dirty="0" err="1" smtClean="0"/>
              <a:t>des</a:t>
            </a:r>
            <a:r>
              <a:rPr lang="ru-RU" sz="3500" dirty="0" smtClean="0"/>
              <a:t> </a:t>
            </a:r>
            <a:r>
              <a:rPr lang="ru-RU" sz="3500" dirty="0" err="1" smtClean="0"/>
              <a:t>Buch</a:t>
            </a:r>
            <a:r>
              <a:rPr lang="ru-RU" sz="3500" dirty="0" smtClean="0">
                <a:solidFill>
                  <a:schemeClr val="accent6">
                    <a:lumMod val="50000"/>
                  </a:schemeClr>
                </a:solidFill>
              </a:rPr>
              <a:t>…</a:t>
            </a:r>
          </a:p>
          <a:p>
            <a:pPr lvl="0"/>
            <a:r>
              <a:rPr lang="ru-RU" sz="3500" dirty="0" err="1" smtClean="0"/>
              <a:t>die</a:t>
            </a:r>
            <a:r>
              <a:rPr lang="ru-RU" sz="3500" dirty="0" smtClean="0"/>
              <a:t> </a:t>
            </a:r>
            <a:r>
              <a:rPr lang="ru-RU" sz="3500" dirty="0" err="1" smtClean="0"/>
              <a:t>Macht</a:t>
            </a:r>
            <a:r>
              <a:rPr lang="ru-RU" sz="3500" dirty="0" smtClean="0"/>
              <a:t> </a:t>
            </a:r>
            <a:r>
              <a:rPr lang="ru-RU" sz="3500" dirty="0" err="1" smtClean="0"/>
              <a:t>des</a:t>
            </a:r>
            <a:r>
              <a:rPr lang="ru-RU" sz="3500" dirty="0" smtClean="0"/>
              <a:t> </a:t>
            </a:r>
            <a:r>
              <a:rPr lang="ru-RU" sz="3500" dirty="0" err="1" smtClean="0"/>
              <a:t>Präsident</a:t>
            </a:r>
            <a:r>
              <a:rPr lang="ru-RU" sz="3500" dirty="0" smtClean="0">
                <a:solidFill>
                  <a:schemeClr val="accent6">
                    <a:lumMod val="50000"/>
                  </a:schemeClr>
                </a:solidFill>
              </a:rPr>
              <a:t>… </a:t>
            </a:r>
          </a:p>
          <a:p>
            <a:pPr lvl="0"/>
            <a:r>
              <a:rPr lang="ru-RU" sz="3500" dirty="0" err="1" smtClean="0"/>
              <a:t>das</a:t>
            </a:r>
            <a:r>
              <a:rPr lang="ru-RU" sz="3500" dirty="0" smtClean="0"/>
              <a:t> </a:t>
            </a:r>
            <a:r>
              <a:rPr lang="ru-RU" sz="3500" dirty="0" err="1" smtClean="0"/>
              <a:t>Gespräch</a:t>
            </a:r>
            <a:r>
              <a:rPr lang="ru-RU" sz="3500" dirty="0" smtClean="0"/>
              <a:t> </a:t>
            </a:r>
            <a:r>
              <a:rPr lang="ru-RU" sz="3500" dirty="0" err="1" smtClean="0"/>
              <a:t>des</a:t>
            </a:r>
            <a:r>
              <a:rPr lang="ru-RU" sz="3500" dirty="0" smtClean="0"/>
              <a:t> </a:t>
            </a:r>
            <a:r>
              <a:rPr lang="ru-RU" sz="3500" dirty="0" err="1" smtClean="0"/>
              <a:t>Fremde</a:t>
            </a:r>
            <a:r>
              <a:rPr lang="ru-RU" sz="3500" dirty="0" smtClean="0">
                <a:solidFill>
                  <a:schemeClr val="accent6">
                    <a:lumMod val="50000"/>
                  </a:schemeClr>
                </a:solidFill>
              </a:rPr>
              <a:t>… </a:t>
            </a:r>
          </a:p>
          <a:p>
            <a:pPr lvl="0"/>
            <a:r>
              <a:rPr lang="ru-RU" sz="3500" dirty="0" err="1" smtClean="0"/>
              <a:t>das</a:t>
            </a:r>
            <a:r>
              <a:rPr lang="ru-RU" sz="3500" dirty="0" smtClean="0"/>
              <a:t> </a:t>
            </a:r>
            <a:r>
              <a:rPr lang="ru-RU" sz="3500" dirty="0" err="1" smtClean="0"/>
              <a:t>Geschenk</a:t>
            </a:r>
            <a:r>
              <a:rPr lang="ru-RU" sz="3500" dirty="0" smtClean="0"/>
              <a:t>  </a:t>
            </a:r>
            <a:r>
              <a:rPr lang="ru-RU" sz="3500" dirty="0" err="1" smtClean="0"/>
              <a:t>des</a:t>
            </a:r>
            <a:r>
              <a:rPr lang="ru-RU" sz="3500" dirty="0" smtClean="0"/>
              <a:t> </a:t>
            </a:r>
            <a:r>
              <a:rPr lang="ru-RU" sz="3500" dirty="0" err="1" smtClean="0"/>
              <a:t>Junge</a:t>
            </a:r>
            <a:r>
              <a:rPr lang="ru-RU" sz="3500" dirty="0" smtClean="0">
                <a:solidFill>
                  <a:schemeClr val="accent6">
                    <a:lumMod val="50000"/>
                  </a:schemeClr>
                </a:solidFill>
              </a:rPr>
              <a:t>…</a:t>
            </a:r>
          </a:p>
          <a:p>
            <a:pPr lvl="0"/>
            <a:r>
              <a:rPr lang="de-DE" sz="3500" dirty="0" smtClean="0"/>
              <a:t>der Mantel des  Vater</a:t>
            </a:r>
            <a:r>
              <a:rPr lang="de-DE" sz="3500" dirty="0" smtClean="0">
                <a:solidFill>
                  <a:schemeClr val="accent6">
                    <a:lumMod val="50000"/>
                  </a:schemeClr>
                </a:solidFill>
              </a:rPr>
              <a:t>…</a:t>
            </a:r>
            <a:endParaRPr lang="ru-RU" sz="35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de-DE" sz="3500" dirty="0" smtClean="0"/>
              <a:t>die Straße der Stadt</a:t>
            </a:r>
            <a:r>
              <a:rPr lang="de-DE" sz="3500" dirty="0" smtClean="0">
                <a:solidFill>
                  <a:schemeClr val="accent6">
                    <a:lumMod val="50000"/>
                  </a:schemeClr>
                </a:solidFill>
              </a:rPr>
              <a:t>…</a:t>
            </a:r>
            <a:endParaRPr lang="ru-RU" sz="35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3500" b="1" dirty="0" smtClean="0"/>
              <a:t> </a:t>
            </a:r>
            <a:endParaRPr lang="ru-RU" sz="3500" dirty="0" smtClean="0"/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869160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Prüfen Sie bitte!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ru-RU" dirty="0" err="1" smtClean="0"/>
              <a:t>die</a:t>
            </a:r>
            <a:r>
              <a:rPr lang="ru-RU" dirty="0" smtClean="0"/>
              <a:t> </a:t>
            </a:r>
            <a:r>
              <a:rPr lang="ru-RU" dirty="0" err="1" smtClean="0"/>
              <a:t>Arbeit</a:t>
            </a:r>
            <a:r>
              <a:rPr lang="ru-RU" dirty="0" smtClean="0"/>
              <a:t> </a:t>
            </a:r>
            <a:r>
              <a:rPr lang="ru-RU" dirty="0" err="1" smtClean="0"/>
              <a:t>des</a:t>
            </a:r>
            <a:r>
              <a:rPr lang="ru-RU" dirty="0" smtClean="0"/>
              <a:t> </a:t>
            </a:r>
            <a:r>
              <a:rPr lang="ru-RU" dirty="0" err="1" smtClean="0"/>
              <a:t>Student</a:t>
            </a:r>
            <a:r>
              <a:rPr lang="de-DE" u="sng" dirty="0" smtClean="0">
                <a:solidFill>
                  <a:schemeClr val="accent6">
                    <a:lumMod val="50000"/>
                  </a:schemeClr>
                </a:solidFill>
              </a:rPr>
              <a:t>en</a:t>
            </a:r>
            <a:endParaRPr lang="ru-RU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ru-RU" dirty="0" err="1" smtClean="0"/>
              <a:t>die</a:t>
            </a:r>
            <a:r>
              <a:rPr lang="ru-RU" dirty="0" smtClean="0"/>
              <a:t> </a:t>
            </a:r>
            <a:r>
              <a:rPr lang="ru-RU" dirty="0" err="1" smtClean="0"/>
              <a:t>Rede</a:t>
            </a:r>
            <a:r>
              <a:rPr lang="ru-RU" dirty="0" smtClean="0"/>
              <a:t> </a:t>
            </a:r>
            <a:r>
              <a:rPr lang="ru-RU" dirty="0" err="1" smtClean="0"/>
              <a:t>des</a:t>
            </a:r>
            <a:r>
              <a:rPr lang="ru-RU" dirty="0" smtClean="0"/>
              <a:t> </a:t>
            </a:r>
            <a:r>
              <a:rPr lang="ru-RU" dirty="0" err="1" smtClean="0"/>
              <a:t>Advoka</a:t>
            </a:r>
            <a:r>
              <a:rPr lang="de-DE" dirty="0" err="1" smtClean="0"/>
              <a:t>t</a:t>
            </a:r>
            <a:r>
              <a:rPr lang="de-DE" u="sng" dirty="0" err="1" smtClean="0">
                <a:solidFill>
                  <a:schemeClr val="accent6">
                    <a:lumMod val="50000"/>
                  </a:schemeClr>
                </a:solidFill>
              </a:rPr>
              <a:t>en</a:t>
            </a:r>
            <a:endParaRPr lang="ru-RU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ru-RU" dirty="0" err="1" smtClean="0"/>
              <a:t>das</a:t>
            </a:r>
            <a:r>
              <a:rPr lang="ru-RU" dirty="0" smtClean="0"/>
              <a:t> </a:t>
            </a:r>
            <a:r>
              <a:rPr lang="ru-RU" dirty="0" err="1" smtClean="0"/>
              <a:t>Buch</a:t>
            </a:r>
            <a:r>
              <a:rPr lang="ru-RU" dirty="0" smtClean="0"/>
              <a:t> </a:t>
            </a:r>
            <a:r>
              <a:rPr lang="ru-RU" dirty="0" err="1" smtClean="0"/>
              <a:t>des</a:t>
            </a:r>
            <a:r>
              <a:rPr lang="ru-RU" dirty="0" smtClean="0"/>
              <a:t> </a:t>
            </a:r>
            <a:r>
              <a:rPr lang="ru-RU" dirty="0" err="1" smtClean="0"/>
              <a:t>Schüler</a:t>
            </a:r>
            <a:r>
              <a:rPr lang="de-DE" u="sng" dirty="0" smtClean="0">
                <a:solidFill>
                  <a:schemeClr val="accent6">
                    <a:lumMod val="50000"/>
                  </a:schemeClr>
                </a:solidFill>
              </a:rPr>
              <a:t>s</a:t>
            </a:r>
            <a:endParaRPr lang="ru-RU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ru-RU" dirty="0" err="1" smtClean="0"/>
              <a:t>die</a:t>
            </a:r>
            <a:r>
              <a:rPr lang="ru-RU" dirty="0" smtClean="0"/>
              <a:t> </a:t>
            </a:r>
            <a:r>
              <a:rPr lang="ru-RU" dirty="0" err="1" smtClean="0"/>
              <a:t>Schönheit</a:t>
            </a:r>
            <a:r>
              <a:rPr lang="ru-RU" dirty="0" smtClean="0"/>
              <a:t> </a:t>
            </a:r>
            <a:r>
              <a:rPr lang="ru-RU" dirty="0" err="1" smtClean="0"/>
              <a:t>der</a:t>
            </a:r>
            <a:r>
              <a:rPr lang="ru-RU" dirty="0" smtClean="0"/>
              <a:t> </a:t>
            </a:r>
            <a:r>
              <a:rPr lang="ru-RU" dirty="0" err="1" smtClean="0"/>
              <a:t>Natur</a:t>
            </a:r>
            <a:endParaRPr lang="ru-RU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ru-RU" dirty="0" err="1" smtClean="0"/>
              <a:t>der</a:t>
            </a:r>
            <a:r>
              <a:rPr lang="ru-RU" dirty="0" smtClean="0"/>
              <a:t> </a:t>
            </a:r>
            <a:r>
              <a:rPr lang="ru-RU" dirty="0" err="1" smtClean="0"/>
              <a:t>Inhalt</a:t>
            </a:r>
            <a:r>
              <a:rPr lang="ru-RU" dirty="0" smtClean="0"/>
              <a:t> </a:t>
            </a:r>
            <a:r>
              <a:rPr lang="ru-RU" dirty="0" err="1" smtClean="0"/>
              <a:t>des</a:t>
            </a:r>
            <a:r>
              <a:rPr lang="ru-RU" dirty="0" smtClean="0"/>
              <a:t> </a:t>
            </a:r>
            <a:r>
              <a:rPr lang="ru-RU" dirty="0" err="1" smtClean="0"/>
              <a:t>Buch</a:t>
            </a:r>
            <a:r>
              <a:rPr lang="de-DE" u="sng" dirty="0" smtClean="0">
                <a:solidFill>
                  <a:schemeClr val="accent6">
                    <a:lumMod val="50000"/>
                  </a:schemeClr>
                </a:solidFill>
              </a:rPr>
              <a:t>es</a:t>
            </a:r>
            <a:endParaRPr lang="ru-RU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ru-RU" dirty="0" err="1" smtClean="0"/>
              <a:t>die</a:t>
            </a:r>
            <a:r>
              <a:rPr lang="ru-RU" dirty="0" smtClean="0"/>
              <a:t> </a:t>
            </a:r>
            <a:r>
              <a:rPr lang="ru-RU" dirty="0" err="1" smtClean="0"/>
              <a:t>Macht</a:t>
            </a:r>
            <a:r>
              <a:rPr lang="ru-RU" dirty="0" smtClean="0"/>
              <a:t> </a:t>
            </a:r>
            <a:r>
              <a:rPr lang="ru-RU" dirty="0" err="1" smtClean="0"/>
              <a:t>des</a:t>
            </a:r>
            <a:r>
              <a:rPr lang="ru-RU" dirty="0" smtClean="0"/>
              <a:t> </a:t>
            </a:r>
            <a:r>
              <a:rPr lang="ru-RU" dirty="0" err="1" smtClean="0"/>
              <a:t>Präsident</a:t>
            </a:r>
            <a:r>
              <a:rPr lang="de-DE" u="sng" dirty="0" smtClean="0">
                <a:solidFill>
                  <a:schemeClr val="accent6">
                    <a:lumMod val="50000"/>
                  </a:schemeClr>
                </a:solidFill>
              </a:rPr>
              <a:t>en</a:t>
            </a:r>
            <a:r>
              <a:rPr lang="ru-RU" u="sng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lvl="0"/>
            <a:r>
              <a:rPr lang="ru-RU" dirty="0" err="1" smtClean="0"/>
              <a:t>das</a:t>
            </a:r>
            <a:r>
              <a:rPr lang="ru-RU" dirty="0" smtClean="0"/>
              <a:t> </a:t>
            </a:r>
            <a:r>
              <a:rPr lang="ru-RU" dirty="0" err="1" smtClean="0"/>
              <a:t>Gespräch</a:t>
            </a:r>
            <a:r>
              <a:rPr lang="ru-RU" dirty="0" smtClean="0"/>
              <a:t> </a:t>
            </a:r>
            <a:r>
              <a:rPr lang="ru-RU" dirty="0" err="1" smtClean="0"/>
              <a:t>des</a:t>
            </a:r>
            <a:r>
              <a:rPr lang="ru-RU" dirty="0" smtClean="0"/>
              <a:t> </a:t>
            </a:r>
            <a:r>
              <a:rPr lang="ru-RU" dirty="0" err="1" smtClean="0"/>
              <a:t>Fremd</a:t>
            </a:r>
            <a:r>
              <a:rPr lang="de-DE" dirty="0" smtClean="0"/>
              <a:t>e</a:t>
            </a:r>
            <a:r>
              <a:rPr lang="de-DE" u="sng" dirty="0" smtClean="0">
                <a:solidFill>
                  <a:schemeClr val="accent6">
                    <a:lumMod val="50000"/>
                  </a:schemeClr>
                </a:solidFill>
              </a:rPr>
              <a:t>n</a:t>
            </a:r>
            <a:r>
              <a:rPr lang="ru-RU" u="sng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lvl="0"/>
            <a:r>
              <a:rPr lang="ru-RU" dirty="0" err="1" smtClean="0"/>
              <a:t>das</a:t>
            </a:r>
            <a:r>
              <a:rPr lang="ru-RU" dirty="0" smtClean="0"/>
              <a:t> </a:t>
            </a:r>
            <a:r>
              <a:rPr lang="ru-RU" dirty="0" err="1" smtClean="0"/>
              <a:t>Geschenk</a:t>
            </a:r>
            <a:r>
              <a:rPr lang="ru-RU" dirty="0" smtClean="0"/>
              <a:t>  </a:t>
            </a:r>
            <a:r>
              <a:rPr lang="ru-RU" dirty="0" err="1" smtClean="0"/>
              <a:t>des</a:t>
            </a:r>
            <a:r>
              <a:rPr lang="ru-RU" dirty="0" smtClean="0"/>
              <a:t> </a:t>
            </a:r>
            <a:r>
              <a:rPr lang="ru-RU" dirty="0" err="1" smtClean="0"/>
              <a:t>Junge</a:t>
            </a:r>
            <a:r>
              <a:rPr lang="de-DE" u="sng" dirty="0" smtClean="0">
                <a:solidFill>
                  <a:schemeClr val="accent6">
                    <a:lumMod val="50000"/>
                  </a:schemeClr>
                </a:solidFill>
              </a:rPr>
              <a:t>n</a:t>
            </a:r>
            <a:endParaRPr lang="ru-RU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de-DE" dirty="0" smtClean="0"/>
              <a:t>der Mantel des  Vater</a:t>
            </a:r>
            <a:r>
              <a:rPr lang="de-DE" u="sng" dirty="0" smtClean="0">
                <a:solidFill>
                  <a:schemeClr val="accent6">
                    <a:lumMod val="50000"/>
                  </a:schemeClr>
                </a:solidFill>
              </a:rPr>
              <a:t>s</a:t>
            </a:r>
            <a:endParaRPr lang="ru-RU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de-DE" dirty="0" smtClean="0"/>
              <a:t>die Straße der Stadt</a:t>
            </a:r>
            <a:endParaRPr lang="ru-RU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077072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de-DE" b="1" dirty="0">
                <a:effectLst/>
              </a:rPr>
              <a:t>Die Karte der </a:t>
            </a:r>
            <a:r>
              <a:rPr lang="de-DE" b="1" dirty="0" err="1">
                <a:effectLst/>
              </a:rPr>
              <a:t>Sch</a:t>
            </a:r>
            <a:r>
              <a:rPr lang="ru-RU" b="1" dirty="0">
                <a:effectLst/>
              </a:rPr>
              <a:t>ü</a:t>
            </a:r>
            <a:r>
              <a:rPr lang="de-DE" b="1" dirty="0" err="1">
                <a:effectLst/>
              </a:rPr>
              <a:t>lersselbstbewertung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b="1" dirty="0" smtClean="0"/>
              <a:t> 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162418"/>
              </p:ext>
            </p:extLst>
          </p:nvPr>
        </p:nvGraphicFramePr>
        <p:xfrm>
          <a:off x="867141" y="1556792"/>
          <a:ext cx="7810500" cy="36243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9817">
                  <a:extLst>
                    <a:ext uri="{9D8B030D-6E8A-4147-A177-3AD203B41FA5}">
                      <a16:colId xmlns:a16="http://schemas.microsoft.com/office/drawing/2014/main" val="52306988"/>
                    </a:ext>
                  </a:extLst>
                </a:gridCol>
                <a:gridCol w="1349352">
                  <a:extLst>
                    <a:ext uri="{9D8B030D-6E8A-4147-A177-3AD203B41FA5}">
                      <a16:colId xmlns:a16="http://schemas.microsoft.com/office/drawing/2014/main" val="2703273602"/>
                    </a:ext>
                  </a:extLst>
                </a:gridCol>
                <a:gridCol w="723547">
                  <a:extLst>
                    <a:ext uri="{9D8B030D-6E8A-4147-A177-3AD203B41FA5}">
                      <a16:colId xmlns:a16="http://schemas.microsoft.com/office/drawing/2014/main" val="1701725648"/>
                    </a:ext>
                  </a:extLst>
                </a:gridCol>
                <a:gridCol w="4357784">
                  <a:extLst>
                    <a:ext uri="{9D8B030D-6E8A-4147-A177-3AD203B41FA5}">
                      <a16:colId xmlns:a16="http://schemas.microsoft.com/office/drawing/2014/main" val="40790513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Ich fühle…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   weil ich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gut gearbeitet habe.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extLst>
                  <a:ext uri="{0D108BD9-81ED-4DB2-BD59-A6C34878D82A}">
                    <a16:rowId xmlns:a16="http://schemas.microsoft.com/office/drawing/2014/main" val="27211902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Positive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Emotion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Negative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Emotion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nicht gut gearbeitet habe.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extLst>
                  <a:ext uri="{0D108BD9-81ED-4DB2-BD59-A6C34878D82A}">
                    <a16:rowId xmlns:a16="http://schemas.microsoft.com/office/drawing/2014/main" val="2098575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eine Freude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(радость)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einen Angst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(страх)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alle Aufgaben gut gemacht habe.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extLst>
                  <a:ext uri="{0D108BD9-81ED-4DB2-BD59-A6C34878D82A}">
                    <a16:rowId xmlns:a16="http://schemas.microsoft.com/office/drawing/2014/main" val="1176951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einen Erfolg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(успех)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eine Aufregunf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(волнение)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nicht alle Aufgaben gut gemacht habte.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extLst>
                  <a:ext uri="{0D108BD9-81ED-4DB2-BD59-A6C34878D82A}">
                    <a16:rowId xmlns:a16="http://schemas.microsoft.com/office/drawing/2014/main" val="16996416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einen Stolz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(гордость)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eine Langweile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(скука)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viel Neues und Interessantes erfahren habe.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extLst>
                  <a:ext uri="{0D108BD9-81ED-4DB2-BD59-A6C34878D82A}">
                    <a16:rowId xmlns:a16="http://schemas.microsoft.com/office/drawing/2014/main" val="3479936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eine Begeisterung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(восхищение)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eine Traurigkeit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(грусть)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gute Note bekommen habe.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extLst>
                  <a:ext uri="{0D108BD9-81ED-4DB2-BD59-A6C34878D82A}">
                    <a16:rowId xmlns:a16="http://schemas.microsoft.com/office/drawing/2014/main" val="37060454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eine Befriedigung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(удовлетворение)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eine Müdigkeit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(усталость)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</a:rPr>
                        <a:t>nicht gute Note bekommen habe.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extLst>
                  <a:ext uri="{0D108BD9-81ED-4DB2-BD59-A6C34878D82A}">
                    <a16:rowId xmlns:a16="http://schemas.microsoft.com/office/drawing/2014/main" val="2041583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ein Glück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(счастье)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eine Unzufriedigkeit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(неудовольствие)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mich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lagweiligt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habe</a:t>
                      </a:r>
                      <a:r>
                        <a:rPr lang="ru-RU" sz="1200" dirty="0">
                          <a:effectLst/>
                        </a:rPr>
                        <a:t>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/>
                </a:tc>
                <a:extLst>
                  <a:ext uri="{0D108BD9-81ED-4DB2-BD59-A6C34878D82A}">
                    <a16:rowId xmlns:a16="http://schemas.microsoft.com/office/drawing/2014/main" val="2840293565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67141" y="5155461"/>
            <a:ext cx="7377267" cy="973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de-DE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Wir haben heute gut gearbeitet. Ich stelle euch gute Noten.: Und jetzt füllt bitte die Karte der </a:t>
            </a:r>
            <a:r>
              <a:rPr lang="de-DE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Schülersselbstbewertung</a:t>
            </a:r>
            <a:r>
              <a:rPr lang="de-DE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aus, um zu wissen, wie die Stunde war.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6053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3386586"/>
            <a:ext cx="2583226" cy="287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662359"/>
            <a:ext cx="2697704" cy="266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569" y="404664"/>
            <a:ext cx="2737085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42442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ГАПОУ « </a:t>
            </a:r>
            <a:r>
              <a:rPr lang="ru-RU" b="1" dirty="0" err="1" smtClean="0"/>
              <a:t>Орский</a:t>
            </a:r>
            <a:r>
              <a:rPr lang="ru-RU" b="1" dirty="0" smtClean="0"/>
              <a:t> индустриальный колледж»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Г. Орск.</a:t>
            </a:r>
          </a:p>
          <a:p>
            <a:r>
              <a:rPr lang="ru-RU" smtClean="0"/>
              <a:t>Выполнила презентацию :</a:t>
            </a:r>
          </a:p>
          <a:p>
            <a:r>
              <a:rPr lang="ru-RU" dirty="0" smtClean="0"/>
              <a:t>Преподаватель иностранных языков : Андреева Людмила Николаевна.</a:t>
            </a:r>
          </a:p>
          <a:p>
            <a:r>
              <a:rPr lang="ru-RU" dirty="0" smtClean="0"/>
              <a:t>Категория : ВП</a:t>
            </a:r>
          </a:p>
          <a:p>
            <a:r>
              <a:rPr lang="ru-RU" dirty="0" smtClean="0"/>
              <a:t>Стаж работы:35 лет.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8793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sz="4400" dirty="0" smtClean="0"/>
              <a:t>Nennen Sie bitte das russische Äquivalent</a:t>
            </a:r>
            <a:r>
              <a:rPr lang="de-DE" sz="4800" dirty="0" smtClean="0"/>
              <a:t>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На углу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Имеется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Достопримечательности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Житель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Пересаживаться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Сравнительно далеко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Родиться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памятник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основан  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крепость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None/>
            </a:pPr>
            <a:r>
              <a:rPr lang="ru-RU" dirty="0" smtClean="0"/>
              <a:t>    1. </a:t>
            </a:r>
            <a:r>
              <a:rPr lang="de-DE" dirty="0" smtClean="0"/>
              <a:t>Gegründet</a:t>
            </a:r>
            <a:r>
              <a:rPr lang="ru-RU" dirty="0" smtClean="0"/>
              <a:t> </a:t>
            </a:r>
            <a:r>
              <a:rPr lang="de-DE" dirty="0" smtClean="0"/>
              <a:t> werden</a:t>
            </a:r>
            <a:endParaRPr lang="ru-RU" dirty="0" smtClean="0"/>
          </a:p>
          <a:p>
            <a:pPr marL="925830" lvl="1" indent="-514350">
              <a:buNone/>
            </a:pPr>
            <a:r>
              <a:rPr lang="ru-RU" sz="2800" dirty="0" smtClean="0"/>
              <a:t>2. </a:t>
            </a:r>
            <a:r>
              <a:rPr lang="de-DE" sz="2800" dirty="0" smtClean="0"/>
              <a:t>Geboren sein</a:t>
            </a:r>
            <a:endParaRPr lang="ru-RU" sz="2800" dirty="0" smtClean="0"/>
          </a:p>
          <a:p>
            <a:pPr marL="925830" lvl="1" indent="-514350">
              <a:buNone/>
            </a:pPr>
            <a:r>
              <a:rPr lang="ru-RU" sz="2800" dirty="0" smtClean="0"/>
              <a:t>3. </a:t>
            </a:r>
            <a:r>
              <a:rPr lang="de-DE" sz="2800" dirty="0" smtClean="0"/>
              <a:t>Die Festung</a:t>
            </a:r>
            <a:endParaRPr lang="ru-RU" sz="2800" dirty="0" smtClean="0"/>
          </a:p>
          <a:p>
            <a:pPr marL="925830" lvl="1" indent="-514350">
              <a:buNone/>
            </a:pPr>
            <a:r>
              <a:rPr lang="ru-RU" sz="2800" dirty="0" smtClean="0"/>
              <a:t>4. </a:t>
            </a:r>
            <a:r>
              <a:rPr lang="de-DE" sz="2800" dirty="0" smtClean="0"/>
              <a:t>Sehenswürdigkeiten</a:t>
            </a:r>
            <a:endParaRPr lang="ru-RU" sz="2800" dirty="0" smtClean="0"/>
          </a:p>
          <a:p>
            <a:pPr marL="925830" lvl="1" indent="-514350">
              <a:buNone/>
            </a:pPr>
            <a:r>
              <a:rPr lang="ru-RU" sz="2800" dirty="0" smtClean="0"/>
              <a:t>5. </a:t>
            </a:r>
            <a:r>
              <a:rPr lang="de-DE" sz="2800" dirty="0" smtClean="0"/>
              <a:t>Das Denkmal</a:t>
            </a:r>
            <a:endParaRPr lang="ru-RU" sz="2800" dirty="0" smtClean="0"/>
          </a:p>
          <a:p>
            <a:pPr marL="925830" lvl="1" indent="-514350">
              <a:buNone/>
            </a:pPr>
            <a:r>
              <a:rPr lang="ru-RU" sz="2800" dirty="0" smtClean="0"/>
              <a:t>6. </a:t>
            </a:r>
            <a:r>
              <a:rPr lang="de-DE" sz="2800" dirty="0" smtClean="0"/>
              <a:t>Es gibt</a:t>
            </a:r>
          </a:p>
          <a:p>
            <a:pPr marL="514350" indent="-514350">
              <a:buNone/>
            </a:pPr>
            <a:r>
              <a:rPr lang="ru-RU" dirty="0" smtClean="0"/>
              <a:t>     7. </a:t>
            </a:r>
            <a:r>
              <a:rPr lang="de-DE" dirty="0" smtClean="0"/>
              <a:t>Der Einwohner</a:t>
            </a:r>
          </a:p>
          <a:p>
            <a:pPr marL="925830" lvl="1" indent="-514350">
              <a:buNone/>
            </a:pPr>
            <a:r>
              <a:rPr lang="ru-RU" sz="2800" dirty="0" smtClean="0"/>
              <a:t>8. </a:t>
            </a:r>
            <a:r>
              <a:rPr lang="de-DE" sz="2800" dirty="0" smtClean="0"/>
              <a:t>Ziemlich  weit</a:t>
            </a:r>
            <a:endParaRPr lang="ru-RU" sz="2800" dirty="0" smtClean="0"/>
          </a:p>
          <a:p>
            <a:pPr marL="925830" lvl="1" indent="-514350">
              <a:buNone/>
            </a:pPr>
            <a:r>
              <a:rPr lang="ru-RU" sz="2800" dirty="0" smtClean="0"/>
              <a:t>9. </a:t>
            </a:r>
            <a:r>
              <a:rPr lang="de-DE" sz="2800" dirty="0" smtClean="0"/>
              <a:t>Umsteigen</a:t>
            </a:r>
            <a:endParaRPr lang="ru-RU" sz="2800" dirty="0" smtClean="0"/>
          </a:p>
          <a:p>
            <a:pPr marL="925830" lvl="1" indent="-514350">
              <a:buNone/>
            </a:pPr>
            <a:r>
              <a:rPr lang="ru-RU" sz="2800" dirty="0" smtClean="0"/>
              <a:t>10. </a:t>
            </a:r>
            <a:r>
              <a:rPr lang="de-DE" sz="2800" dirty="0" smtClean="0"/>
              <a:t>An der Ecke</a:t>
            </a:r>
            <a:endParaRPr lang="ru-RU" sz="2800" dirty="0" smtClean="0"/>
          </a:p>
          <a:p>
            <a:endParaRPr lang="ru-RU" dirty="0"/>
          </a:p>
        </p:txBody>
      </p:sp>
      <p:pic>
        <p:nvPicPr>
          <p:cNvPr id="5" name="Picture 4" descr="http://ped-kopilka.ru/images/60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941168"/>
            <a:ext cx="1728192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4000" dirty="0" smtClean="0"/>
              <a:t>Nennen Sie bitte das russische Äquivalent!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ru-RU" sz="3000" dirty="0" smtClean="0"/>
              <a:t>11.Идти пешком</a:t>
            </a:r>
          </a:p>
          <a:p>
            <a:pPr>
              <a:buNone/>
            </a:pPr>
            <a:r>
              <a:rPr lang="ru-RU" sz="3000" dirty="0" smtClean="0"/>
              <a:t>12. Как мне добраться до…</a:t>
            </a:r>
          </a:p>
          <a:p>
            <a:pPr>
              <a:buNone/>
            </a:pPr>
            <a:r>
              <a:rPr lang="ru-RU" sz="3000" dirty="0" smtClean="0"/>
              <a:t>13. Остановка</a:t>
            </a:r>
          </a:p>
          <a:p>
            <a:pPr>
              <a:buNone/>
            </a:pPr>
            <a:r>
              <a:rPr lang="ru-RU" sz="3000" dirty="0" smtClean="0"/>
              <a:t>14. Прямо</a:t>
            </a:r>
          </a:p>
          <a:p>
            <a:pPr>
              <a:buNone/>
            </a:pPr>
            <a:r>
              <a:rPr lang="ru-RU" sz="3000" dirty="0" smtClean="0"/>
              <a:t>15. Вы не смогли бы мне сказать?</a:t>
            </a:r>
          </a:p>
          <a:p>
            <a:pPr>
              <a:buNone/>
            </a:pPr>
            <a:r>
              <a:rPr lang="ru-RU" sz="3000" dirty="0" smtClean="0"/>
              <a:t>16. Направо</a:t>
            </a:r>
          </a:p>
          <a:p>
            <a:pPr>
              <a:buNone/>
            </a:pPr>
            <a:r>
              <a:rPr lang="ru-RU" sz="3000" dirty="0" smtClean="0"/>
              <a:t>17. Улица</a:t>
            </a:r>
          </a:p>
          <a:p>
            <a:pPr>
              <a:buNone/>
            </a:pPr>
            <a:r>
              <a:rPr lang="ru-RU" sz="3000" dirty="0" smtClean="0"/>
              <a:t>18. Слева</a:t>
            </a:r>
          </a:p>
          <a:p>
            <a:pPr>
              <a:buNone/>
            </a:pPr>
            <a:r>
              <a:rPr lang="ru-RU" sz="3000" dirty="0" smtClean="0"/>
              <a:t>19. Площадь</a:t>
            </a:r>
          </a:p>
          <a:p>
            <a:pPr>
              <a:buNone/>
            </a:pPr>
            <a:r>
              <a:rPr lang="ru-RU" sz="3000" dirty="0" smtClean="0"/>
              <a:t>20. Станция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ru-RU" sz="3000" dirty="0" smtClean="0"/>
              <a:t>11. </a:t>
            </a:r>
            <a:r>
              <a:rPr lang="de-DE" sz="3000" dirty="0" smtClean="0"/>
              <a:t>Die Haltestelle</a:t>
            </a:r>
            <a:endParaRPr lang="ru-RU" sz="3000" dirty="0" smtClean="0"/>
          </a:p>
          <a:p>
            <a:pPr lvl="0">
              <a:buNone/>
            </a:pPr>
            <a:r>
              <a:rPr lang="ru-RU" sz="3000" dirty="0" smtClean="0"/>
              <a:t>12. </a:t>
            </a:r>
            <a:r>
              <a:rPr lang="de-DE" sz="3000" dirty="0" smtClean="0"/>
              <a:t>Die Station</a:t>
            </a:r>
            <a:endParaRPr lang="ru-RU" sz="3000" dirty="0" smtClean="0"/>
          </a:p>
          <a:p>
            <a:pPr lvl="0">
              <a:buNone/>
            </a:pPr>
            <a:r>
              <a:rPr lang="ru-RU" sz="3000" dirty="0" smtClean="0"/>
              <a:t>13. </a:t>
            </a:r>
            <a:r>
              <a:rPr lang="de-DE" sz="3000" dirty="0" smtClean="0"/>
              <a:t>Der Platz</a:t>
            </a:r>
            <a:endParaRPr lang="ru-RU" sz="3000" dirty="0" smtClean="0"/>
          </a:p>
          <a:p>
            <a:pPr lvl="0">
              <a:buNone/>
            </a:pPr>
            <a:r>
              <a:rPr lang="ru-RU" sz="3000" dirty="0" smtClean="0"/>
              <a:t>14. </a:t>
            </a:r>
            <a:r>
              <a:rPr lang="de-DE" sz="3000" dirty="0" smtClean="0"/>
              <a:t>Die Straße</a:t>
            </a:r>
          </a:p>
          <a:p>
            <a:pPr lvl="0">
              <a:buNone/>
            </a:pPr>
            <a:r>
              <a:rPr lang="ru-RU" sz="3000" dirty="0" smtClean="0"/>
              <a:t>15.  </a:t>
            </a:r>
            <a:r>
              <a:rPr lang="de-DE" sz="3000" dirty="0" smtClean="0"/>
              <a:t>Links</a:t>
            </a:r>
          </a:p>
          <a:p>
            <a:pPr lvl="0">
              <a:buNone/>
            </a:pPr>
            <a:r>
              <a:rPr lang="ru-RU" sz="3000" dirty="0" smtClean="0"/>
              <a:t>16. </a:t>
            </a:r>
            <a:r>
              <a:rPr lang="de-DE" sz="3000" dirty="0" smtClean="0"/>
              <a:t>Zu Fuß gehen</a:t>
            </a:r>
          </a:p>
          <a:p>
            <a:pPr>
              <a:buNone/>
            </a:pPr>
            <a:r>
              <a:rPr lang="ru-RU" sz="3000" dirty="0" smtClean="0"/>
              <a:t>17. </a:t>
            </a:r>
            <a:r>
              <a:rPr lang="de-DE" sz="3000" dirty="0" smtClean="0"/>
              <a:t>Geradeaus</a:t>
            </a:r>
            <a:endParaRPr lang="ru-RU" sz="3000" dirty="0" smtClean="0"/>
          </a:p>
          <a:p>
            <a:pPr>
              <a:buNone/>
            </a:pPr>
            <a:r>
              <a:rPr lang="ru-RU" sz="3000" dirty="0" smtClean="0"/>
              <a:t>18. </a:t>
            </a:r>
            <a:r>
              <a:rPr lang="de-DE" sz="3000" dirty="0" smtClean="0"/>
              <a:t>Nach rechts</a:t>
            </a:r>
            <a:endParaRPr lang="ru-RU" sz="3000" dirty="0" smtClean="0"/>
          </a:p>
          <a:p>
            <a:pPr>
              <a:buNone/>
            </a:pPr>
            <a:r>
              <a:rPr lang="ru-RU" sz="3000" dirty="0" smtClean="0"/>
              <a:t>19. </a:t>
            </a:r>
            <a:r>
              <a:rPr lang="de-DE" sz="3000" dirty="0" smtClean="0"/>
              <a:t>Können Sie mir sagen?</a:t>
            </a:r>
            <a:endParaRPr lang="ru-RU" sz="3000" dirty="0" smtClean="0"/>
          </a:p>
          <a:p>
            <a:pPr>
              <a:buNone/>
            </a:pPr>
            <a:r>
              <a:rPr lang="ru-RU" sz="3000" dirty="0" smtClean="0"/>
              <a:t>20. </a:t>
            </a:r>
            <a:r>
              <a:rPr lang="de-DE" sz="3000" dirty="0" smtClean="0"/>
              <a:t>Wie komme ich zu (Dat)</a:t>
            </a:r>
            <a:endParaRPr lang="ru-RU" sz="3000" dirty="0" smtClean="0"/>
          </a:p>
          <a:p>
            <a:endParaRPr lang="ru-RU" dirty="0"/>
          </a:p>
        </p:txBody>
      </p:sp>
      <p:pic>
        <p:nvPicPr>
          <p:cNvPr id="5" name="Picture 8" descr="https://encrypted-tbn2.gstatic.com/images?q=tbn:ANd9GcTIqp-Czg6ZqflLccfroo13wW4RtA5t2s1TZ9-unF3BvcVuPV0iv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4725144"/>
            <a:ext cx="1468899" cy="14878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600" dirty="0" smtClean="0"/>
              <a:t>Nennen  Sie bitte die deutsche Wörter!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Основан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Родиться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Крепость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Достопримечательности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Памятник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Имеется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Житель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Довольно далеко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Пересаживаться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На углу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Остановка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Станция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Площадь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Улица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Слева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Идти пешком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Прямо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Направо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 не смогли бы мне сказать?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 мне добраться до…</a:t>
            </a:r>
          </a:p>
          <a:p>
            <a:endParaRPr lang="ru-RU" dirty="0"/>
          </a:p>
        </p:txBody>
      </p:sp>
      <p:pic>
        <p:nvPicPr>
          <p:cNvPr id="5" name="Picture 2" descr="school10-01"/>
          <p:cNvPicPr>
            <a:picLocks noChangeAspect="1" noChangeArrowheads="1"/>
          </p:cNvPicPr>
          <p:nvPr/>
        </p:nvPicPr>
        <p:blipFill>
          <a:blip r:embed="rId2" cstate="print"/>
          <a:srcRect t="6867" b="6867"/>
          <a:stretch>
            <a:fillRect/>
          </a:stretch>
        </p:blipFill>
        <p:spPr bwMode="auto">
          <a:xfrm rot="10800000" flipV="1">
            <a:off x="6660232" y="1484784"/>
            <a:ext cx="2160240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368152"/>
          </a:xfrm>
        </p:spPr>
        <p:txBody>
          <a:bodyPr>
            <a:normAutofit/>
          </a:bodyPr>
          <a:lstStyle/>
          <a:p>
            <a:r>
              <a:rPr lang="de-DE" sz="6000" dirty="0" smtClean="0"/>
              <a:t>Meine Heimatstadt</a:t>
            </a:r>
            <a:endParaRPr lang="ru-RU" sz="6000" dirty="0"/>
          </a:p>
        </p:txBody>
      </p:sp>
      <p:pic>
        <p:nvPicPr>
          <p:cNvPr id="8" name="Содержимое 7" descr="http://orsk-adm.ru/sites/default/files/pictures/gerb.gif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47800" y="2623344"/>
            <a:ext cx="20574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Текст 6"/>
          <p:cNvSpPr>
            <a:spLocks noGrp="1"/>
          </p:cNvSpPr>
          <p:nvPr>
            <p:ph sz="half" idx="2"/>
          </p:nvPr>
        </p:nvSpPr>
        <p:spPr>
          <a:xfrm>
            <a:off x="4648200" y="2204864"/>
            <a:ext cx="4038600" cy="3816424"/>
          </a:xfrm>
        </p:spPr>
        <p:txBody>
          <a:bodyPr>
            <a:normAutofit fontScale="92500" lnSpcReduction="10000"/>
          </a:bodyPr>
          <a:lstStyle/>
          <a:p>
            <a:endParaRPr lang="de-DE" dirty="0" smtClean="0"/>
          </a:p>
          <a:p>
            <a:r>
              <a:rPr lang="de-DE" sz="4800" dirty="0" smtClean="0"/>
              <a:t>Meine Heimatstadt heißt Orsk.</a:t>
            </a:r>
            <a:endParaRPr lang="de-DE" sz="4800" dirty="0"/>
          </a:p>
          <a:p>
            <a:endParaRPr lang="de-DE" sz="4800" dirty="0" smtClean="0"/>
          </a:p>
          <a:p>
            <a:endParaRPr lang="de-DE" dirty="0"/>
          </a:p>
          <a:p>
            <a:pPr>
              <a:buNone/>
            </a:pPr>
            <a:r>
              <a:rPr lang="de-DE" dirty="0" smtClean="0"/>
              <a:t>                                                                    </a:t>
            </a:r>
          </a:p>
          <a:p>
            <a:endParaRPr lang="ru-RU" i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365104"/>
            <a:ext cx="216217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260648"/>
            <a:ext cx="2448272" cy="108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652120" y="2852936"/>
            <a:ext cx="2519362" cy="296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683568" y="3356992"/>
            <a:ext cx="352742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Текст 13"/>
          <p:cNvSpPr>
            <a:spLocks noGrp="1"/>
          </p:cNvSpPr>
          <p:nvPr>
            <p:ph type="body" idx="4294967295"/>
          </p:nvPr>
        </p:nvSpPr>
        <p:spPr>
          <a:xfrm>
            <a:off x="0" y="1557338"/>
            <a:ext cx="3959225" cy="617537"/>
          </a:xfrm>
        </p:spPr>
        <p:txBody>
          <a:bodyPr>
            <a:noAutofit/>
          </a:bodyPr>
          <a:lstStyle/>
          <a:p>
            <a:r>
              <a:rPr lang="de-DE" dirty="0" smtClean="0"/>
              <a:t>Die Fahne  der Stadt Orsk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half" idx="4294967295"/>
          </p:nvPr>
        </p:nvSpPr>
        <p:spPr>
          <a:xfrm>
            <a:off x="5102225" y="1412875"/>
            <a:ext cx="4041775" cy="1511300"/>
          </a:xfrm>
        </p:spPr>
        <p:txBody>
          <a:bodyPr>
            <a:noAutofit/>
          </a:bodyPr>
          <a:lstStyle/>
          <a:p>
            <a:r>
              <a:rPr lang="de-DE" sz="3600" dirty="0" smtClean="0"/>
              <a:t>Das Stadtwappen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1804</TotalTime>
  <Words>1341</Words>
  <Application>Microsoft Office PowerPoint</Application>
  <PresentationFormat>Экран (4:3)</PresentationFormat>
  <Paragraphs>313</Paragraphs>
  <Slides>44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1" baseType="lpstr">
      <vt:lpstr>Calibri</vt:lpstr>
      <vt:lpstr>Cambria</vt:lpstr>
      <vt:lpstr>Rockwell</vt:lpstr>
      <vt:lpstr>Times New Roman</vt:lpstr>
      <vt:lpstr>Wingdings</vt:lpstr>
      <vt:lpstr>Wingdings 2</vt:lpstr>
      <vt:lpstr>Литейная</vt:lpstr>
      <vt:lpstr>Презентация PowerPoint</vt:lpstr>
      <vt:lpstr>Wie heißt unseres Thema?</vt:lpstr>
      <vt:lpstr>   Meine Stadt! </vt:lpstr>
      <vt:lpstr>Wir lernen neue Wörter und Wortgruppen gebrauchen</vt:lpstr>
      <vt:lpstr>Nennen Sie bitte das russische Äquivalent!</vt:lpstr>
      <vt:lpstr>Nennen Sie bitte das russische Äquivalent!</vt:lpstr>
      <vt:lpstr>Nennen  Sie bitte die deutsche Wörter!</vt:lpstr>
      <vt:lpstr>Meine Heimatstadt</vt:lpstr>
      <vt:lpstr>Презентация PowerPoint</vt:lpstr>
      <vt:lpstr>Meine Heimatstadt</vt:lpstr>
      <vt:lpstr>Begründer der Stadt Orsk- Ivan Kirilov.</vt:lpstr>
      <vt:lpstr>Die Festung</vt:lpstr>
      <vt:lpstr>Orsk liegt am Fluss Ural</vt:lpstr>
      <vt:lpstr>Wir leben in Europa und Asien</vt:lpstr>
      <vt:lpstr>288 Jahre alt</vt:lpstr>
      <vt:lpstr>288 Jahre alt</vt:lpstr>
      <vt:lpstr>Презентация PowerPoint</vt:lpstr>
      <vt:lpstr>Unsere alte Stadt</vt:lpstr>
      <vt:lpstr>Презентация PowerPoint</vt:lpstr>
      <vt:lpstr>Im Schewtschenko - Museum</vt:lpstr>
      <vt:lpstr>Schewtschenko - Museum.</vt:lpstr>
      <vt:lpstr>Презентация PowerPoint</vt:lpstr>
      <vt:lpstr>Презентация PowerPoint</vt:lpstr>
      <vt:lpstr>Zu den zahlreichen Sehenswürdigkeiten gehören viele Geschichtsdenkmäler.</vt:lpstr>
      <vt:lpstr>Orsk ist ein Kulturzentrum.</vt:lpstr>
      <vt:lpstr>Bekannt ist Orsker  Gemäldegalerie.</vt:lpstr>
      <vt:lpstr>Gemäldegalerie.</vt:lpstr>
      <vt:lpstr>Orsk - Industriezentrum</vt:lpstr>
      <vt:lpstr>Презентация PowerPoint</vt:lpstr>
      <vt:lpstr>Презентация PowerPoint</vt:lpstr>
      <vt:lpstr>Презентация PowerPoint</vt:lpstr>
      <vt:lpstr>Презентация PowerPoint</vt:lpstr>
      <vt:lpstr>Stellen Sie bitte die Frage nach dem Muster: </vt:lpstr>
      <vt:lpstr>Antworten Sie bitte die Frage nach dem Muster: </vt:lpstr>
      <vt:lpstr>Antworten Sie bitte die Frage nach dem Muster</vt:lpstr>
      <vt:lpstr>Stellen Sie bitte Dialoge  zusammen. </vt:lpstr>
      <vt:lpstr>Die Deklination der Substantive..</vt:lpstr>
      <vt:lpstr>Die Deklination der Substantive.</vt:lpstr>
      <vt:lpstr>Nennen Sie bitte die Deklination der Substantive: </vt:lpstr>
      <vt:lpstr>Setzen Sie die Endungen ein. </vt:lpstr>
      <vt:lpstr>Prüfen Sie bitte! </vt:lpstr>
      <vt:lpstr>Die Karte der Schülersselbstbewertung</vt:lpstr>
      <vt:lpstr>Презентация PowerPoint</vt:lpstr>
      <vt:lpstr>ГАПОУ « Орский индустриальный колледж»</vt:lpstr>
    </vt:vector>
  </TitlesOfParts>
  <Company>56rus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Meine Heimatstadt</dc:title>
  <dc:creator>Computer</dc:creator>
  <cp:lastModifiedBy>User</cp:lastModifiedBy>
  <cp:revision>151</cp:revision>
  <dcterms:created xsi:type="dcterms:W3CDTF">2015-09-12T17:05:48Z</dcterms:created>
  <dcterms:modified xsi:type="dcterms:W3CDTF">2023-11-24T07:13:42Z</dcterms:modified>
</cp:coreProperties>
</file>