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56" r:id="rId2"/>
    <p:sldId id="279" r:id="rId3"/>
    <p:sldId id="257" r:id="rId4"/>
    <p:sldId id="259" r:id="rId5"/>
    <p:sldId id="261" r:id="rId6"/>
    <p:sldId id="262" r:id="rId7"/>
    <p:sldId id="263" r:id="rId8"/>
    <p:sldId id="264" r:id="rId9"/>
    <p:sldId id="265" r:id="rId10"/>
    <p:sldId id="260" r:id="rId11"/>
    <p:sldId id="280" r:id="rId12"/>
    <p:sldId id="266" r:id="rId13"/>
    <p:sldId id="282" r:id="rId14"/>
    <p:sldId id="268" r:id="rId15"/>
    <p:sldId id="281" r:id="rId16"/>
    <p:sldId id="269" r:id="rId17"/>
    <p:sldId id="284" r:id="rId18"/>
    <p:sldId id="285" r:id="rId19"/>
    <p:sldId id="287" r:id="rId20"/>
    <p:sldId id="286" r:id="rId21"/>
    <p:sldId id="295" r:id="rId22"/>
    <p:sldId id="289" r:id="rId23"/>
    <p:sldId id="296" r:id="rId24"/>
    <p:sldId id="297" r:id="rId25"/>
    <p:sldId id="298" r:id="rId26"/>
    <p:sldId id="299" r:id="rId27"/>
    <p:sldId id="300" r:id="rId28"/>
    <p:sldId id="301" r:id="rId29"/>
    <p:sldId id="302" r:id="rId30"/>
    <p:sldId id="304" r:id="rId31"/>
    <p:sldId id="305" r:id="rId32"/>
    <p:sldId id="306" r:id="rId33"/>
    <p:sldId id="294" r:id="rId34"/>
    <p:sldId id="290" r:id="rId35"/>
    <p:sldId id="291" r:id="rId36"/>
    <p:sldId id="292" r:id="rId37"/>
    <p:sldId id="277" r:id="rId38"/>
    <p:sldId id="278" r:id="rId3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4" d="100"/>
          <a:sy n="84" d="100"/>
        </p:scale>
        <p:origin x="-1392" y="-6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44BB35B-A8DA-42B9-8250-81C70FCD278E}" type="datetimeFigureOut">
              <a:rPr lang="ru-RU" smtClean="0"/>
              <a:pPr/>
              <a:t>25.10.2021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E9B664E-DF22-4F6C-AF95-0E0A90BFD2C4}" type="slidenum">
              <a:rPr lang="ru-RU" smtClean="0"/>
              <a:pPr/>
              <a:t>‹#›</a:t>
            </a:fld>
            <a:endParaRPr lang="ru-RU"/>
          </a:p>
        </p:txBody>
      </p:sp>
    </p:spTree>
    <p:extLst>
      <p:ext uri="{BB962C8B-B14F-4D97-AF65-F5344CB8AC3E}">
        <p14:creationId xmlns:p14="http://schemas.microsoft.com/office/powerpoint/2010/main" xmlns="" val="32725820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E9B664E-DF22-4F6C-AF95-0E0A90BFD2C4}" type="slidenum">
              <a:rPr lang="ru-RU" smtClean="0"/>
              <a:pPr/>
              <a:t>10</a:t>
            </a:fld>
            <a:endParaRPr lang="ru-R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E9B664E-DF22-4F6C-AF95-0E0A90BFD2C4}" type="slidenum">
              <a:rPr lang="ru-RU" smtClean="0"/>
              <a:pPr/>
              <a:t>37</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794" name="Rectangle 1"/>
          <p:cNvSpPr>
            <a:spLocks noGrp="1" noRot="1" noChangeAspect="1" noChangeArrowheads="1" noTextEdit="1"/>
          </p:cNvSpPr>
          <p:nvPr>
            <p:ph type="sldImg"/>
          </p:nvPr>
        </p:nvSpPr>
        <p:spPr bwMode="auto">
          <a:xfrm>
            <a:off x="1143000" y="695325"/>
            <a:ext cx="4572000" cy="3429000"/>
          </a:xfrm>
          <a:solidFill>
            <a:srgbClr val="FFFFFF"/>
          </a:solidFill>
          <a:ln>
            <a:solidFill>
              <a:srgbClr val="000000"/>
            </a:solidFill>
            <a:miter lim="800000"/>
            <a:headEnd/>
            <a:tailEnd/>
          </a:ln>
        </p:spPr>
      </p:sp>
      <p:sp>
        <p:nvSpPr>
          <p:cNvPr id="33795" name="Rectangle 2"/>
          <p:cNvSpPr>
            <a:spLocks noGrp="1" noChangeArrowheads="1"/>
          </p:cNvSpPr>
          <p:nvPr>
            <p:ph type="body" idx="1"/>
          </p:nvPr>
        </p:nvSpPr>
        <p:spPr bwMode="auto">
          <a:noFill/>
        </p:spPr>
        <p:txBody>
          <a:bodyPr wrap="none" numCol="1" anchor="ctr" anchorCtr="0" compatLnSpc="1">
            <a:prstTxWarp prst="textNoShape">
              <a:avLst/>
            </a:prstTxWarp>
          </a:bodyPr>
          <a:lstStyle/>
          <a:p>
            <a:pPr eaLnBrk="1" hangingPunct="1">
              <a:spcBef>
                <a:spcPct val="0"/>
              </a:spcBef>
            </a:pPr>
            <a:endParaRPr lang="ru-RU"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818" name="Rectangle 1"/>
          <p:cNvSpPr>
            <a:spLocks noGrp="1" noRot="1" noChangeAspect="1" noChangeArrowheads="1" noTextEdit="1"/>
          </p:cNvSpPr>
          <p:nvPr>
            <p:ph type="sldImg"/>
          </p:nvPr>
        </p:nvSpPr>
        <p:spPr bwMode="auto">
          <a:xfrm>
            <a:off x="1143000" y="695325"/>
            <a:ext cx="4572000" cy="3429000"/>
          </a:xfrm>
          <a:solidFill>
            <a:srgbClr val="FFFFFF"/>
          </a:solidFill>
          <a:ln>
            <a:solidFill>
              <a:srgbClr val="000000"/>
            </a:solidFill>
            <a:miter lim="800000"/>
            <a:headEnd/>
            <a:tailEnd/>
          </a:ln>
        </p:spPr>
      </p:sp>
      <p:sp>
        <p:nvSpPr>
          <p:cNvPr id="34819" name="Rectangle 2"/>
          <p:cNvSpPr>
            <a:spLocks noGrp="1" noChangeArrowheads="1"/>
          </p:cNvSpPr>
          <p:nvPr>
            <p:ph type="body" idx="1"/>
          </p:nvPr>
        </p:nvSpPr>
        <p:spPr bwMode="auto">
          <a:noFill/>
        </p:spPr>
        <p:txBody>
          <a:bodyPr wrap="none" numCol="1" anchor="ctr" anchorCtr="0" compatLnSpc="1">
            <a:prstTxWarp prst="textNoShape">
              <a:avLst/>
            </a:prstTxWarp>
          </a:bodyPr>
          <a:lstStyle/>
          <a:p>
            <a:pPr eaLnBrk="1" hangingPunct="1">
              <a:spcBef>
                <a:spcPct val="0"/>
              </a:spcBef>
            </a:pPr>
            <a:endParaRPr lang="ru-RU"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866" name="Rectangle 1"/>
          <p:cNvSpPr>
            <a:spLocks noGrp="1" noRot="1" noChangeAspect="1" noChangeArrowheads="1" noTextEdit="1"/>
          </p:cNvSpPr>
          <p:nvPr>
            <p:ph type="sldImg"/>
          </p:nvPr>
        </p:nvSpPr>
        <p:spPr bwMode="auto">
          <a:xfrm>
            <a:off x="1143000" y="695325"/>
            <a:ext cx="4572000" cy="3429000"/>
          </a:xfrm>
          <a:solidFill>
            <a:srgbClr val="FFFFFF"/>
          </a:solidFill>
          <a:ln>
            <a:solidFill>
              <a:srgbClr val="000000"/>
            </a:solidFill>
            <a:miter lim="800000"/>
            <a:headEnd/>
            <a:tailEnd/>
          </a:ln>
        </p:spPr>
      </p:sp>
      <p:sp>
        <p:nvSpPr>
          <p:cNvPr id="36867" name="Rectangle 2"/>
          <p:cNvSpPr>
            <a:spLocks noGrp="1" noChangeArrowheads="1"/>
          </p:cNvSpPr>
          <p:nvPr>
            <p:ph type="body" idx="1"/>
          </p:nvPr>
        </p:nvSpPr>
        <p:spPr bwMode="auto">
          <a:noFill/>
        </p:spPr>
        <p:txBody>
          <a:bodyPr wrap="none" numCol="1" anchor="ctr" anchorCtr="0" compatLnSpc="1">
            <a:prstTxWarp prst="textNoShape">
              <a:avLst/>
            </a:prstTxWarp>
          </a:bodyPr>
          <a:lstStyle/>
          <a:p>
            <a:pPr eaLnBrk="1" hangingPunct="1">
              <a:spcBef>
                <a:spcPct val="0"/>
              </a:spcBef>
            </a:pPr>
            <a:endParaRPr lang="ru-RU"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5842" name="Rectangle 1"/>
          <p:cNvSpPr>
            <a:spLocks noGrp="1" noRot="1" noChangeAspect="1" noChangeArrowheads="1" noTextEdit="1"/>
          </p:cNvSpPr>
          <p:nvPr>
            <p:ph type="sldImg"/>
          </p:nvPr>
        </p:nvSpPr>
        <p:spPr bwMode="auto">
          <a:xfrm>
            <a:off x="1143000" y="695325"/>
            <a:ext cx="4572000" cy="3429000"/>
          </a:xfrm>
          <a:solidFill>
            <a:srgbClr val="FFFFFF"/>
          </a:solidFill>
          <a:ln>
            <a:solidFill>
              <a:srgbClr val="000000"/>
            </a:solidFill>
            <a:miter lim="800000"/>
            <a:headEnd/>
            <a:tailEnd/>
          </a:ln>
        </p:spPr>
      </p:sp>
      <p:sp>
        <p:nvSpPr>
          <p:cNvPr id="35843" name="Rectangle 2"/>
          <p:cNvSpPr>
            <a:spLocks noGrp="1" noChangeArrowheads="1"/>
          </p:cNvSpPr>
          <p:nvPr>
            <p:ph type="body" idx="1"/>
          </p:nvPr>
        </p:nvSpPr>
        <p:spPr bwMode="auto">
          <a:noFill/>
        </p:spPr>
        <p:txBody>
          <a:bodyPr wrap="none" numCol="1" anchor="ctr" anchorCtr="0" compatLnSpc="1">
            <a:prstTxWarp prst="textNoShape">
              <a:avLst/>
            </a:prstTxWarp>
          </a:bodyPr>
          <a:lstStyle/>
          <a:p>
            <a:pPr eaLnBrk="1" hangingPunct="1">
              <a:spcBef>
                <a:spcPct val="0"/>
              </a:spcBef>
            </a:pPr>
            <a:endParaRPr lang="ru-RU"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914" name="Rectangle 1"/>
          <p:cNvSpPr>
            <a:spLocks noGrp="1" noRot="1" noChangeAspect="1" noChangeArrowheads="1" noTextEdit="1"/>
          </p:cNvSpPr>
          <p:nvPr>
            <p:ph type="sldImg"/>
          </p:nvPr>
        </p:nvSpPr>
        <p:spPr bwMode="auto">
          <a:xfrm>
            <a:off x="1143000" y="695325"/>
            <a:ext cx="4572000" cy="3429000"/>
          </a:xfrm>
          <a:solidFill>
            <a:srgbClr val="FFFFFF"/>
          </a:solidFill>
          <a:ln>
            <a:solidFill>
              <a:srgbClr val="000000"/>
            </a:solidFill>
            <a:miter lim="800000"/>
            <a:headEnd/>
            <a:tailEnd/>
          </a:ln>
        </p:spPr>
      </p:sp>
      <p:sp>
        <p:nvSpPr>
          <p:cNvPr id="38915" name="Rectangle 2"/>
          <p:cNvSpPr>
            <a:spLocks noGrp="1" noChangeArrowheads="1"/>
          </p:cNvSpPr>
          <p:nvPr>
            <p:ph type="body" idx="1"/>
          </p:nvPr>
        </p:nvSpPr>
        <p:spPr bwMode="auto">
          <a:noFill/>
        </p:spPr>
        <p:txBody>
          <a:bodyPr wrap="none" numCol="1" anchor="ctr" anchorCtr="0" compatLnSpc="1">
            <a:prstTxWarp prst="textNoShape">
              <a:avLst/>
            </a:prstTxWarp>
          </a:bodyPr>
          <a:lstStyle/>
          <a:p>
            <a:pPr eaLnBrk="1" hangingPunct="1">
              <a:spcBef>
                <a:spcPct val="0"/>
              </a:spcBef>
            </a:pPr>
            <a:endParaRPr lang="ru-RU"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9938" name="Rectangle 1"/>
          <p:cNvSpPr>
            <a:spLocks noGrp="1" noRot="1" noChangeAspect="1" noChangeArrowheads="1" noTextEdit="1"/>
          </p:cNvSpPr>
          <p:nvPr>
            <p:ph type="sldImg"/>
          </p:nvPr>
        </p:nvSpPr>
        <p:spPr bwMode="auto">
          <a:xfrm>
            <a:off x="1143000" y="695325"/>
            <a:ext cx="4572000" cy="3429000"/>
          </a:xfrm>
          <a:solidFill>
            <a:srgbClr val="FFFFFF"/>
          </a:solidFill>
          <a:ln>
            <a:solidFill>
              <a:srgbClr val="000000"/>
            </a:solidFill>
            <a:miter lim="800000"/>
            <a:headEnd/>
            <a:tailEnd/>
          </a:ln>
        </p:spPr>
      </p:sp>
      <p:sp>
        <p:nvSpPr>
          <p:cNvPr id="39939" name="Rectangle 2"/>
          <p:cNvSpPr>
            <a:spLocks noGrp="1" noChangeArrowheads="1"/>
          </p:cNvSpPr>
          <p:nvPr>
            <p:ph type="body" idx="1"/>
          </p:nvPr>
        </p:nvSpPr>
        <p:spPr bwMode="auto">
          <a:noFill/>
        </p:spPr>
        <p:txBody>
          <a:bodyPr wrap="none" numCol="1" anchor="ctr" anchorCtr="0" compatLnSpc="1">
            <a:prstTxWarp prst="textNoShape">
              <a:avLst/>
            </a:prstTxWarp>
          </a:bodyPr>
          <a:lstStyle/>
          <a:p>
            <a:pPr eaLnBrk="1" hangingPunct="1">
              <a:spcBef>
                <a:spcPct val="0"/>
              </a:spcBef>
            </a:pPr>
            <a:endParaRPr lang="ru-RU"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62" name="Rectangle 1"/>
          <p:cNvSpPr>
            <a:spLocks noGrp="1" noRot="1" noChangeAspect="1" noChangeArrowheads="1" noTextEdit="1"/>
          </p:cNvSpPr>
          <p:nvPr>
            <p:ph type="sldImg"/>
          </p:nvPr>
        </p:nvSpPr>
        <p:spPr bwMode="auto">
          <a:xfrm>
            <a:off x="1143000" y="695325"/>
            <a:ext cx="4572000" cy="3429000"/>
          </a:xfrm>
          <a:solidFill>
            <a:srgbClr val="FFFFFF"/>
          </a:solidFill>
          <a:ln>
            <a:solidFill>
              <a:srgbClr val="000000"/>
            </a:solidFill>
            <a:miter lim="800000"/>
            <a:headEnd/>
            <a:tailEnd/>
          </a:ln>
        </p:spPr>
      </p:sp>
      <p:sp>
        <p:nvSpPr>
          <p:cNvPr id="40963" name="Rectangle 2"/>
          <p:cNvSpPr>
            <a:spLocks noGrp="1" noChangeArrowheads="1"/>
          </p:cNvSpPr>
          <p:nvPr>
            <p:ph type="body" idx="1"/>
          </p:nvPr>
        </p:nvSpPr>
        <p:spPr bwMode="auto">
          <a:noFill/>
        </p:spPr>
        <p:txBody>
          <a:bodyPr wrap="none" numCol="1" anchor="ctr" anchorCtr="0" compatLnSpc="1">
            <a:prstTxWarp prst="textNoShape">
              <a:avLst/>
            </a:prstTxWarp>
          </a:bodyPr>
          <a:lstStyle/>
          <a:p>
            <a:pPr eaLnBrk="1" hangingPunct="1">
              <a:spcBef>
                <a:spcPct val="0"/>
              </a:spcBef>
            </a:pPr>
            <a:endParaRPr lang="ru-RU"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1986" name="Rectangle 1"/>
          <p:cNvSpPr>
            <a:spLocks noGrp="1" noRot="1" noChangeAspect="1" noChangeArrowheads="1" noTextEdit="1"/>
          </p:cNvSpPr>
          <p:nvPr>
            <p:ph type="sldImg"/>
          </p:nvPr>
        </p:nvSpPr>
        <p:spPr bwMode="auto">
          <a:xfrm>
            <a:off x="1143000" y="695325"/>
            <a:ext cx="4572000" cy="3429000"/>
          </a:xfrm>
          <a:solidFill>
            <a:srgbClr val="FFFFFF"/>
          </a:solidFill>
          <a:ln>
            <a:solidFill>
              <a:srgbClr val="000000"/>
            </a:solidFill>
            <a:miter lim="800000"/>
            <a:headEnd/>
            <a:tailEnd/>
          </a:ln>
        </p:spPr>
      </p:sp>
      <p:sp>
        <p:nvSpPr>
          <p:cNvPr id="41987" name="Rectangle 2"/>
          <p:cNvSpPr>
            <a:spLocks noGrp="1" noChangeArrowheads="1"/>
          </p:cNvSpPr>
          <p:nvPr>
            <p:ph type="body" idx="1"/>
          </p:nvPr>
        </p:nvSpPr>
        <p:spPr bwMode="auto">
          <a:noFill/>
        </p:spPr>
        <p:txBody>
          <a:bodyPr wrap="none" numCol="1" anchor="ctr" anchorCtr="0" compatLnSpc="1">
            <a:prstTxWarp prst="textNoShape">
              <a:avLst/>
            </a:prstTxWarp>
          </a:bodyPr>
          <a:lstStyle/>
          <a:p>
            <a:pPr eaLnBrk="1" hangingPunct="1">
              <a:spcBef>
                <a:spcPct val="0"/>
              </a:spcBef>
            </a:pPr>
            <a:endParaRPr lang="ru-RU"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9118C77-0D5A-4C24-9436-A0DE9E9434ED}" type="datetimeFigureOut">
              <a:rPr lang="ru-RU" smtClean="0"/>
              <a:pPr/>
              <a:t>25.10.2021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BD272D4-12BE-415B-9FA9-2DE73FB6FD8F}"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9118C77-0D5A-4C24-9436-A0DE9E9434ED}" type="datetimeFigureOut">
              <a:rPr lang="ru-RU" smtClean="0"/>
              <a:pPr/>
              <a:t>25.10.2021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BD272D4-12BE-415B-9FA9-2DE73FB6FD8F}"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9118C77-0D5A-4C24-9436-A0DE9E9434ED}" type="datetimeFigureOut">
              <a:rPr lang="ru-RU" smtClean="0"/>
              <a:pPr/>
              <a:t>25.10.2021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BD272D4-12BE-415B-9FA9-2DE73FB6FD8F}"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9118C77-0D5A-4C24-9436-A0DE9E9434ED}" type="datetimeFigureOut">
              <a:rPr lang="ru-RU" smtClean="0"/>
              <a:pPr/>
              <a:t>25.10.2021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BD272D4-12BE-415B-9FA9-2DE73FB6FD8F}"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9118C77-0D5A-4C24-9436-A0DE9E9434ED}" type="datetimeFigureOut">
              <a:rPr lang="ru-RU" smtClean="0"/>
              <a:pPr/>
              <a:t>25.10.2021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BD272D4-12BE-415B-9FA9-2DE73FB6FD8F}"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9118C77-0D5A-4C24-9436-A0DE9E9434ED}" type="datetimeFigureOut">
              <a:rPr lang="ru-RU" smtClean="0"/>
              <a:pPr/>
              <a:t>25.10.2021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BD272D4-12BE-415B-9FA9-2DE73FB6FD8F}"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9118C77-0D5A-4C24-9436-A0DE9E9434ED}" type="datetimeFigureOut">
              <a:rPr lang="ru-RU" smtClean="0"/>
              <a:pPr/>
              <a:t>25.10.2021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ABD272D4-12BE-415B-9FA9-2DE73FB6FD8F}"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9118C77-0D5A-4C24-9436-A0DE9E9434ED}" type="datetimeFigureOut">
              <a:rPr lang="ru-RU" smtClean="0"/>
              <a:pPr/>
              <a:t>25.10.2021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ABD272D4-12BE-415B-9FA9-2DE73FB6FD8F}"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9118C77-0D5A-4C24-9436-A0DE9E9434ED}" type="datetimeFigureOut">
              <a:rPr lang="ru-RU" smtClean="0"/>
              <a:pPr/>
              <a:t>25.10.2021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ABD272D4-12BE-415B-9FA9-2DE73FB6FD8F}"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9118C77-0D5A-4C24-9436-A0DE9E9434ED}" type="datetimeFigureOut">
              <a:rPr lang="ru-RU" smtClean="0"/>
              <a:pPr/>
              <a:t>25.10.2021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BD272D4-12BE-415B-9FA9-2DE73FB6FD8F}"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9118C77-0D5A-4C24-9436-A0DE9E9434ED}" type="datetimeFigureOut">
              <a:rPr lang="ru-RU" smtClean="0"/>
              <a:pPr/>
              <a:t>25.10.2021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BD272D4-12BE-415B-9FA9-2DE73FB6FD8F}"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9118C77-0D5A-4C24-9436-A0DE9E9434ED}" type="datetimeFigureOut">
              <a:rPr lang="ru-RU" smtClean="0"/>
              <a:pPr/>
              <a:t>25.10.2021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D272D4-12BE-415B-9FA9-2DE73FB6FD8F}"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21.xml.rels><?xml version="1.0" encoding="UTF-8" standalone="yes"?>
<Relationships xmlns="http://schemas.openxmlformats.org/package/2006/relationships"><Relationship Id="rId8" Type="http://schemas.openxmlformats.org/officeDocument/2006/relationships/image" Target="../media/image20.gif"/><Relationship Id="rId3" Type="http://schemas.openxmlformats.org/officeDocument/2006/relationships/image" Target="../media/image15.jpeg"/><Relationship Id="rId7" Type="http://schemas.openxmlformats.org/officeDocument/2006/relationships/image" Target="../media/image19.gif"/><Relationship Id="rId2" Type="http://schemas.openxmlformats.org/officeDocument/2006/relationships/slideLayout" Target="../slideLayouts/slideLayout7.xml"/><Relationship Id="rId1" Type="http://schemas.openxmlformats.org/officeDocument/2006/relationships/audio" Target="../media/audio1.wav"/><Relationship Id="rId6" Type="http://schemas.openxmlformats.org/officeDocument/2006/relationships/image" Target="../media/image18.gif"/><Relationship Id="rId11" Type="http://schemas.openxmlformats.org/officeDocument/2006/relationships/image" Target="../media/image23.png"/><Relationship Id="rId5" Type="http://schemas.openxmlformats.org/officeDocument/2006/relationships/image" Target="../media/image17.gif"/><Relationship Id="rId10" Type="http://schemas.openxmlformats.org/officeDocument/2006/relationships/image" Target="../media/image22.gif"/><Relationship Id="rId4" Type="http://schemas.openxmlformats.org/officeDocument/2006/relationships/image" Target="../media/image16.gif"/><Relationship Id="rId9" Type="http://schemas.openxmlformats.org/officeDocument/2006/relationships/image" Target="../media/image21.gif"/></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23.xml.rels><?xml version="1.0" encoding="UTF-8" standalone="yes"?>
<Relationships xmlns="http://schemas.openxmlformats.org/package/2006/relationships"><Relationship Id="rId2" Type="http://schemas.openxmlformats.org/officeDocument/2006/relationships/image" Target="../media/image25.gif"/><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slideLayout" Target="../slideLayouts/slideLayout7.xml"/><Relationship Id="rId1" Type="http://schemas.openxmlformats.org/officeDocument/2006/relationships/audio" Target="file:///D:\&#1074;&#1099;&#1089;&#1090;&#1091;&#1087;&#1083;&#1077;&#1085;&#1080;&#1077;%20&#1087;&#1086;%20&#1079;&#1076;&#1086;&#1088;&#1086;&#1074;&#1100;&#1102;\&#1091;&#1089;&#1072;&#1090;&#1099;&#1081;%20&#1085;&#1103;&#1085;&#1100;.wav" TargetMode="External"/><Relationship Id="rId4" Type="http://schemas.openxmlformats.org/officeDocument/2006/relationships/image" Target="../media/image27.png"/></Relationships>
</file>

<file path=ppt/slides/_rels/slide25.xml.rels><?xml version="1.0" encoding="UTF-8" standalone="yes"?>
<Relationships xmlns="http://schemas.openxmlformats.org/package/2006/relationships"><Relationship Id="rId2" Type="http://schemas.openxmlformats.org/officeDocument/2006/relationships/image" Target="../media/image28.gif"/><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9.gif"/><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0.gif"/><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1.gif"/><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2.gi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3.gif"/><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4.gif"/><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5.gif"/><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39.jpeg"/><Relationship Id="rId4" Type="http://schemas.openxmlformats.org/officeDocument/2006/relationships/image" Target="../media/image38.jpeg"/></Relationships>
</file>

<file path=ppt/slides/_rels/slide3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normAutofit fontScale="25000" lnSpcReduction="20000"/>
          </a:bodyPr>
          <a:lstStyle/>
          <a:p>
            <a:r>
              <a:rPr lang="ru-RU" sz="17600" b="1" i="1" dirty="0">
                <a:solidFill>
                  <a:srgbClr val="00B050"/>
                </a:solidFill>
                <a:uFill>
                  <a:solidFill>
                    <a:srgbClr val="FFFF00"/>
                  </a:solidFill>
                </a:uFill>
              </a:rPr>
              <a:t>ЗДОРОВЬЕСБЕРЕГАЮЩИЕ ТЕХНОЛОГИИ.</a:t>
            </a:r>
          </a:p>
          <a:p>
            <a:r>
              <a:rPr lang="ru-RU" sz="17600" b="1" i="1" dirty="0">
                <a:solidFill>
                  <a:srgbClr val="00B050"/>
                </a:solidFill>
                <a:uFill>
                  <a:solidFill>
                    <a:srgbClr val="FFFF00"/>
                  </a:solidFill>
                </a:uFill>
              </a:rPr>
              <a:t>ФИЗКУЛЬТМИНУТКИ НА УРОКАХ ГЕОГРАФИИ</a:t>
            </a:r>
            <a:r>
              <a:rPr lang="ru-RU" sz="17600" b="1" i="1" dirty="0" smtClean="0">
                <a:solidFill>
                  <a:srgbClr val="00B050"/>
                </a:solidFill>
                <a:uFill>
                  <a:solidFill>
                    <a:srgbClr val="FFFF00"/>
                  </a:solidFill>
                </a:uFill>
              </a:rPr>
              <a:t>.</a:t>
            </a:r>
          </a:p>
          <a:p>
            <a:endParaRPr lang="ru-RU" sz="17600" b="1" i="1" dirty="0">
              <a:solidFill>
                <a:srgbClr val="00B050"/>
              </a:solidFill>
              <a:uFill>
                <a:solidFill>
                  <a:srgbClr val="FFFF00"/>
                </a:solidFill>
              </a:uFill>
            </a:endParaRPr>
          </a:p>
          <a:p>
            <a:r>
              <a:rPr lang="ru-RU" sz="17600" dirty="0"/>
              <a:t> </a:t>
            </a:r>
          </a:p>
          <a:p>
            <a:endParaRPr lang="ru-RU" dirty="0"/>
          </a:p>
        </p:txBody>
      </p:sp>
      <p:pic>
        <p:nvPicPr>
          <p:cNvPr id="4" name="Рисунок 3"/>
          <p:cNvPicPr/>
          <p:nvPr/>
        </p:nvPicPr>
        <p:blipFill>
          <a:blip r:embed="rId2" cstate="print"/>
          <a:srcRect/>
          <a:stretch>
            <a:fillRect/>
          </a:stretch>
        </p:blipFill>
        <p:spPr bwMode="auto">
          <a:xfrm>
            <a:off x="1428727" y="357166"/>
            <a:ext cx="6357983" cy="307183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42918"/>
            <a:ext cx="8229600" cy="1428760"/>
          </a:xfrm>
        </p:spPr>
        <p:txBody>
          <a:bodyPr>
            <a:normAutofit fontScale="90000"/>
          </a:bodyPr>
          <a:lstStyle/>
          <a:p>
            <a:r>
              <a:rPr lang="ru-RU" dirty="0" smtClean="0"/>
              <a:t/>
            </a:r>
            <a:br>
              <a:rPr lang="ru-RU" dirty="0" smtClean="0"/>
            </a:br>
            <a:r>
              <a:rPr lang="ru-RU" b="1" i="1" dirty="0" smtClean="0">
                <a:solidFill>
                  <a:srgbClr val="FF0000"/>
                </a:solidFill>
              </a:rPr>
              <a:t>ФИЗКУЛЬТМИНУТКИ.</a:t>
            </a:r>
            <a:r>
              <a:rPr lang="ru-RU" dirty="0" smtClean="0">
                <a:solidFill>
                  <a:srgbClr val="FFFF00"/>
                </a:solidFill>
              </a:rPr>
              <a:t> </a:t>
            </a:r>
            <a:br>
              <a:rPr lang="ru-RU" dirty="0" smtClean="0">
                <a:solidFill>
                  <a:srgbClr val="FFFF00"/>
                </a:solidFill>
              </a:rPr>
            </a:br>
            <a:r>
              <a:rPr lang="ru-RU" sz="3300" b="1" dirty="0" smtClean="0">
                <a:latin typeface="+mn-lt"/>
              </a:rPr>
              <a:t>Пройти глазами по побережьям и по границе</a:t>
            </a:r>
            <a:br>
              <a:rPr lang="ru-RU" sz="3300" b="1" dirty="0" smtClean="0">
                <a:latin typeface="+mn-lt"/>
              </a:rPr>
            </a:br>
            <a:r>
              <a:rPr lang="ru-RU" sz="3300" b="1" dirty="0" smtClean="0">
                <a:latin typeface="+mn-lt"/>
              </a:rPr>
              <a:t> РФ, </a:t>
            </a:r>
            <a:br>
              <a:rPr lang="ru-RU" sz="3300" b="1" dirty="0" smtClean="0">
                <a:latin typeface="+mn-lt"/>
              </a:rPr>
            </a:br>
            <a:r>
              <a:rPr lang="ru-RU" sz="3300" b="1" dirty="0" smtClean="0">
                <a:latin typeface="+mn-lt"/>
              </a:rPr>
              <a:t>начиная  от Кольского полуострова</a:t>
            </a:r>
            <a:r>
              <a:rPr lang="ru-RU" dirty="0" smtClean="0">
                <a:solidFill>
                  <a:srgbClr val="FFFF00"/>
                </a:solidFill>
              </a:rPr>
              <a:t/>
            </a:r>
            <a:br>
              <a:rPr lang="ru-RU" dirty="0" smtClean="0">
                <a:solidFill>
                  <a:srgbClr val="FFFF00"/>
                </a:solidFill>
              </a:rPr>
            </a:br>
            <a:r>
              <a:rPr lang="ru-RU" b="1" i="1" dirty="0">
                <a:solidFill>
                  <a:srgbClr val="FF0000"/>
                </a:solidFill>
              </a:rPr>
              <a:t/>
            </a:r>
            <a:br>
              <a:rPr lang="ru-RU" b="1" i="1" dirty="0">
                <a:solidFill>
                  <a:srgbClr val="FF0000"/>
                </a:solidFill>
              </a:rPr>
            </a:br>
            <a:endParaRPr lang="ru-RU" b="1" i="1" dirty="0">
              <a:solidFill>
                <a:srgbClr val="FF0000"/>
              </a:solidFill>
            </a:endParaRPr>
          </a:p>
        </p:txBody>
      </p:sp>
      <p:pic>
        <p:nvPicPr>
          <p:cNvPr id="4" name="Содержимое 3" descr="Рисунок2.jpg"/>
          <p:cNvPicPr>
            <a:picLocks noGrp="1" noChangeAspect="1"/>
          </p:cNvPicPr>
          <p:nvPr>
            <p:ph idx="1"/>
          </p:nvPr>
        </p:nvPicPr>
        <p:blipFill>
          <a:blip r:embed="rId3" cstate="print"/>
          <a:stretch>
            <a:fillRect/>
          </a:stretch>
        </p:blipFill>
        <p:spPr>
          <a:xfrm>
            <a:off x="357158" y="2071678"/>
            <a:ext cx="8286808" cy="4643470"/>
          </a:xfr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a:xfrm>
            <a:off x="457200" y="428604"/>
            <a:ext cx="8229600" cy="5697559"/>
          </a:xfrm>
        </p:spPr>
        <p:txBody>
          <a:bodyPr>
            <a:normAutofit/>
          </a:bodyPr>
          <a:lstStyle/>
          <a:p>
            <a:r>
              <a:rPr lang="ru-RU" sz="1900" dirty="0" err="1" smtClean="0"/>
              <a:t>Физминутка</a:t>
            </a:r>
            <a:r>
              <a:rPr lang="ru-RU" sz="1900" dirty="0" smtClean="0"/>
              <a:t> для глаз </a:t>
            </a:r>
            <a:r>
              <a:rPr lang="ru-RU" sz="1900" b="1" dirty="0" smtClean="0"/>
              <a:t>« Путешествие по карте»</a:t>
            </a:r>
            <a:endParaRPr lang="ru-RU" sz="1900" dirty="0" smtClean="0"/>
          </a:p>
          <a:p>
            <a:r>
              <a:rPr lang="ru-RU" sz="1900" b="1" dirty="0" smtClean="0"/>
              <a:t> </a:t>
            </a:r>
            <a:r>
              <a:rPr lang="ru-RU" sz="1900" dirty="0" smtClean="0"/>
              <a:t>Учитель просит посмотреть на карту на север юг, запад восток.</a:t>
            </a:r>
          </a:p>
          <a:p>
            <a:r>
              <a:rPr lang="ru-RU" sz="1900" dirty="0" smtClean="0"/>
              <a:t>«Совершить» кругосветное путешествие глазами по океанам из г. Мурманск, начиная по Северному Ледовитому океану через Тихий океан, Индийский и Атлантический. При этом учитель может проводить указкой по карте ,  а учащиеся следят глазами.</a:t>
            </a:r>
          </a:p>
          <a:p>
            <a:endParaRPr lang="ru-RU" dirty="0"/>
          </a:p>
        </p:txBody>
      </p:sp>
      <p:pic>
        <p:nvPicPr>
          <p:cNvPr id="4" name="Содержимое 3" descr="Рисунок2.jpg"/>
          <p:cNvPicPr>
            <a:picLocks noChangeAspect="1"/>
          </p:cNvPicPr>
          <p:nvPr/>
        </p:nvPicPr>
        <p:blipFill>
          <a:blip r:embed="rId2" cstate="print"/>
          <a:stretch>
            <a:fillRect/>
          </a:stretch>
        </p:blipFill>
        <p:spPr>
          <a:xfrm>
            <a:off x="785786" y="2500306"/>
            <a:ext cx="7397678" cy="4145250"/>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439850"/>
          </a:xfrm>
        </p:spPr>
        <p:txBody>
          <a:bodyPr>
            <a:normAutofit fontScale="90000"/>
          </a:bodyPr>
          <a:lstStyle/>
          <a:p>
            <a:r>
              <a:rPr lang="ru-RU" sz="2700" dirty="0" smtClean="0"/>
              <a:t/>
            </a:r>
            <a:br>
              <a:rPr lang="ru-RU" sz="2700" dirty="0" smtClean="0"/>
            </a:br>
            <a:r>
              <a:rPr lang="ru-RU" sz="2700" dirty="0"/>
              <a:t/>
            </a:r>
            <a:br>
              <a:rPr lang="ru-RU" sz="2700" dirty="0"/>
            </a:br>
            <a:r>
              <a:rPr lang="ru-RU" sz="2700" dirty="0" smtClean="0"/>
              <a:t>Физкультминутки </a:t>
            </a:r>
            <a:r>
              <a:rPr lang="ru-RU" sz="2700" dirty="0"/>
              <a:t>можно провести и сидя за партой. Для этого можно предложить задания, чтобы учащиеся могли повернуться, похлопать в ладоши, поднять руки вверх, потянуться.</a:t>
            </a:r>
            <a:r>
              <a:rPr lang="ru-RU" dirty="0"/>
              <a:t/>
            </a:r>
            <a:br>
              <a:rPr lang="ru-RU" dirty="0"/>
            </a:br>
            <a:endParaRPr lang="ru-RU" dirty="0"/>
          </a:p>
        </p:txBody>
      </p:sp>
      <p:sp>
        <p:nvSpPr>
          <p:cNvPr id="3" name="Содержимое 2"/>
          <p:cNvSpPr>
            <a:spLocks noGrp="1"/>
          </p:cNvSpPr>
          <p:nvPr>
            <p:ph idx="1"/>
          </p:nvPr>
        </p:nvSpPr>
        <p:spPr>
          <a:xfrm>
            <a:off x="457200" y="1857364"/>
            <a:ext cx="8229600" cy="4268799"/>
          </a:xfrm>
        </p:spPr>
        <p:txBody>
          <a:bodyPr>
            <a:normAutofit fontScale="92500" lnSpcReduction="10000"/>
          </a:bodyPr>
          <a:lstStyle/>
          <a:p>
            <a:r>
              <a:rPr lang="ru-RU" dirty="0">
                <a:solidFill>
                  <a:srgbClr val="C00000"/>
                </a:solidFill>
              </a:rPr>
              <a:t> «Стороны горизонта»</a:t>
            </a:r>
          </a:p>
          <a:p>
            <a:r>
              <a:rPr lang="ru-RU" dirty="0"/>
              <a:t> Вытягивая руки, учащиеся показывают стороны горизонта, ориентируясь относительно окружающей местности или относительно карты.</a:t>
            </a:r>
          </a:p>
          <a:p>
            <a:r>
              <a:rPr lang="ru-RU" dirty="0">
                <a:solidFill>
                  <a:srgbClr val="C00000"/>
                </a:solidFill>
              </a:rPr>
              <a:t>«Воображаемое путешествие».</a:t>
            </a:r>
          </a:p>
          <a:p>
            <a:r>
              <a:rPr lang="ru-RU" dirty="0"/>
              <a:t>Можно отправиться  в воображаемое путешествие – в горы, на берег моря, в лес, закрыв на несколько минут глаза.</a:t>
            </a:r>
          </a:p>
          <a:p>
            <a:endParaRPr lang="ru-RU"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357158" y="357166"/>
            <a:ext cx="8329642" cy="5768997"/>
          </a:xfrm>
        </p:spPr>
        <p:txBody>
          <a:bodyPr>
            <a:normAutofit/>
          </a:bodyPr>
          <a:lstStyle/>
          <a:p>
            <a:r>
              <a:rPr lang="ru-RU" b="1" dirty="0" smtClean="0"/>
              <a:t>« Суша и вода»</a:t>
            </a:r>
            <a:r>
              <a:rPr lang="ru-RU" dirty="0" smtClean="0"/>
              <a:t> развивает внимание. Выбирается ведущий. Остальные учащиеся встают из за парт. Ведущий говорит « вода», надо прыгнуть. Когда говорит «суша»,  надо  присесть на корточки или на стул. Вместо слова «вода» ведущий может сказать « озеро», « болото», « Гибралтарский пролив», « Хуанхэ», « Инд» и.т.д.  А слово «суша» заменить на « остров», « берег», « Урал», « Сахара», « Гималаи» и. т.д.</a:t>
            </a:r>
          </a:p>
          <a:p>
            <a:endParaRPr lang="ru-RU"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457200" y="642918"/>
            <a:ext cx="8229600" cy="5483245"/>
          </a:xfrm>
        </p:spPr>
        <p:txBody>
          <a:bodyPr>
            <a:normAutofit/>
          </a:bodyPr>
          <a:lstStyle/>
          <a:p>
            <a:r>
              <a:rPr lang="ru-RU" dirty="0" smtClean="0">
                <a:solidFill>
                  <a:srgbClr val="C00000"/>
                </a:solidFill>
              </a:rPr>
              <a:t> </a:t>
            </a:r>
            <a:r>
              <a:rPr lang="ru-RU" dirty="0">
                <a:solidFill>
                  <a:srgbClr val="C00000"/>
                </a:solidFill>
              </a:rPr>
              <a:t>«Лови ошибку географа».</a:t>
            </a:r>
          </a:p>
          <a:p>
            <a:r>
              <a:rPr lang="ru-RU" dirty="0"/>
              <a:t> Учитель показывает на карте географический объект и специально делает ошибку в названии, учащиеся их исправляют, </a:t>
            </a:r>
          </a:p>
          <a:p>
            <a:r>
              <a:rPr lang="ru-RU" dirty="0">
                <a:solidFill>
                  <a:srgbClr val="C00000"/>
                </a:solidFill>
              </a:rPr>
              <a:t>«Географическая цепочка»</a:t>
            </a:r>
          </a:p>
          <a:p>
            <a:r>
              <a:rPr lang="ru-RU" dirty="0"/>
              <a:t>Ученик называет любой город, другой называет город, название которого начинается на последнюю букву уже </a:t>
            </a:r>
            <a:r>
              <a:rPr lang="ru-RU" dirty="0" smtClean="0"/>
              <a:t>названного </a:t>
            </a:r>
            <a:r>
              <a:rPr lang="ru-RU" dirty="0"/>
              <a:t>города, и так далее.</a:t>
            </a:r>
          </a:p>
          <a:p>
            <a:endParaRPr lang="ru-RU"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457200" y="428604"/>
            <a:ext cx="8229600" cy="5697559"/>
          </a:xfrm>
        </p:spPr>
        <p:txBody>
          <a:bodyPr>
            <a:normAutofit fontScale="92500" lnSpcReduction="20000"/>
          </a:bodyPr>
          <a:lstStyle/>
          <a:p>
            <a:r>
              <a:rPr lang="ru-RU" b="1" dirty="0" smtClean="0"/>
              <a:t>« Испорченный телефон»</a:t>
            </a:r>
            <a:r>
              <a:rPr lang="ru-RU" dirty="0" smtClean="0"/>
              <a:t> направлена на развитие кратковременной памяти и слухового восприятия. Эту </a:t>
            </a:r>
            <a:r>
              <a:rPr lang="ru-RU" dirty="0" err="1" smtClean="0"/>
              <a:t>физминутку</a:t>
            </a:r>
            <a:r>
              <a:rPr lang="ru-RU" dirty="0" smtClean="0"/>
              <a:t> можно применять при закреплении новых понятий, правил. Суть игры: безошибочно передать определение по цепочке от одного ребёнка другому. Учитель шёпотом проговаривает ребёнку, сидящему за первой партой( можно за последней) фразу, ребёнок поворачивается к сидящему рядом ученику и повторяет ему эту фразу. Последний ученик, получивший информацию, вслух озвучивает её или записывает на листке бумаге и учитель зачитывает её.</a:t>
            </a:r>
          </a:p>
          <a:p>
            <a:endParaRPr lang="ru-RU"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511288"/>
          </a:xfrm>
        </p:spPr>
        <p:txBody>
          <a:bodyPr>
            <a:normAutofit fontScale="90000"/>
          </a:bodyPr>
          <a:lstStyle/>
          <a:p>
            <a:r>
              <a:rPr lang="ru-RU" sz="3200" dirty="0" smtClean="0"/>
              <a:t/>
            </a:r>
            <a:br>
              <a:rPr lang="ru-RU" sz="3200" dirty="0" smtClean="0"/>
            </a:br>
            <a:r>
              <a:rPr lang="ru-RU" sz="3200" b="1" i="1" dirty="0" smtClean="0">
                <a:solidFill>
                  <a:schemeClr val="accent6">
                    <a:lumMod val="75000"/>
                  </a:schemeClr>
                </a:solidFill>
              </a:rPr>
              <a:t>ИСПОЛЬЗОВАНИЕ </a:t>
            </a:r>
            <a:r>
              <a:rPr lang="ru-RU" sz="3200" b="1" i="1" dirty="0">
                <a:solidFill>
                  <a:schemeClr val="accent6">
                    <a:lumMod val="75000"/>
                  </a:schemeClr>
                </a:solidFill>
              </a:rPr>
              <a:t>ИНФОРМАЦИОННЫХ ТЕХНОЛОГИЙ В ГЕОГРАФИЧЕСКИХ ФИЗКУЛЬТМИНУТКАХ.</a:t>
            </a:r>
            <a:r>
              <a:rPr lang="ru-RU" sz="3200" dirty="0"/>
              <a:t/>
            </a:r>
            <a:br>
              <a:rPr lang="ru-RU" sz="3200" dirty="0"/>
            </a:br>
            <a:endParaRPr lang="ru-RU" sz="3200" dirty="0"/>
          </a:p>
        </p:txBody>
      </p:sp>
      <p:sp>
        <p:nvSpPr>
          <p:cNvPr id="3" name="Содержимое 2"/>
          <p:cNvSpPr>
            <a:spLocks noGrp="1"/>
          </p:cNvSpPr>
          <p:nvPr>
            <p:ph idx="1"/>
          </p:nvPr>
        </p:nvSpPr>
        <p:spPr>
          <a:xfrm>
            <a:off x="457200" y="1928801"/>
            <a:ext cx="8229600" cy="4000529"/>
          </a:xfrm>
        </p:spPr>
        <p:txBody>
          <a:bodyPr>
            <a:normAutofit fontScale="92500"/>
          </a:bodyPr>
          <a:lstStyle/>
          <a:p>
            <a:r>
              <a:rPr lang="ru-RU" dirty="0"/>
              <a:t>В настоящее время современный урок не проходит без применения информационных технологий.  Дети  с удовольствием участвуют в физкультминутках под анимационные слайды, кадры из фильмов, дикторский текст, музыкальные или иные записи (голоса зверей, звон колоколов, шум  океанического прибоя и т.д</a:t>
            </a:r>
            <a:r>
              <a:rPr lang="ru-RU" dirty="0" smtClean="0"/>
              <a:t>.).</a:t>
            </a:r>
            <a:endParaRPr lang="ru-RU" dirty="0"/>
          </a:p>
          <a:p>
            <a:endParaRPr lang="ru-RU"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
          <p:cNvSpPr>
            <a:spLocks noGrp="1" noChangeArrowheads="1"/>
          </p:cNvSpPr>
          <p:nvPr>
            <p:ph type="title" idx="4294967295"/>
          </p:nvPr>
        </p:nvSpPr>
        <p:spPr>
          <a:xfrm>
            <a:off x="457200" y="104775"/>
            <a:ext cx="8229600" cy="1312863"/>
          </a:xfrm>
        </p:spPr>
        <p:txBody>
          <a:bodyPr/>
          <a:lstStyle/>
          <a:p>
            <a:pPr eaLnBrk="1" hangingPunct="1">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ru-RU" sz="4000" b="1" smtClean="0"/>
              <a:t>Требования к проведению физкультминуток:</a:t>
            </a:r>
          </a:p>
        </p:txBody>
      </p:sp>
      <p:sp>
        <p:nvSpPr>
          <p:cNvPr id="2" name="Rectangle 2"/>
          <p:cNvSpPr>
            <a:spLocks noGrp="1" noChangeArrowheads="1"/>
          </p:cNvSpPr>
          <p:nvPr>
            <p:ph type="body" idx="4294967295"/>
          </p:nvPr>
        </p:nvSpPr>
        <p:spPr>
          <a:xfrm>
            <a:off x="468313" y="1412875"/>
            <a:ext cx="8229600" cy="4530725"/>
          </a:xfrm>
        </p:spPr>
        <p:txBody>
          <a:bodyPr rtlCol="0">
            <a:normAutofit lnSpcReduction="10000"/>
          </a:bodyPr>
          <a:lstStyle/>
          <a:p>
            <a:pPr marL="341313" indent="-341313" eaLnBrk="1" fontAlgn="auto" hangingPunct="1">
              <a:lnSpc>
                <a:spcPct val="80000"/>
              </a:lnSpc>
              <a:spcBef>
                <a:spcPts val="600"/>
              </a:spcBef>
              <a:spcAft>
                <a:spcPts val="0"/>
              </a:spcAft>
              <a:buClr>
                <a:srgbClr val="FFFF99"/>
              </a:buClr>
              <a:buSzPct val="133000"/>
              <a:buFont typeface="Times New Roman" pitchFamily="16" charset="0"/>
              <a:buBlip>
                <a:blip r:embed="rId3"/>
              </a:buBlip>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ru-RU" sz="2400" dirty="0" smtClean="0">
                <a:solidFill>
                  <a:srgbClr val="000000"/>
                </a:solidFill>
                <a:effectLst>
                  <a:outerShdw blurRad="38100" dist="38100" dir="2700000" algn="tl">
                    <a:srgbClr val="FFFFFF"/>
                  </a:outerShdw>
                </a:effectLst>
              </a:rPr>
              <a:t>Комплексы подбираются в зависимости от вида урока, его содержания. Упражнения должны быть разнообразны, так как однообразие снижает интерес к ним, а следовательно, их результативность. </a:t>
            </a:r>
          </a:p>
          <a:p>
            <a:pPr marL="341313" indent="-341313" eaLnBrk="1" fontAlgn="auto" hangingPunct="1">
              <a:lnSpc>
                <a:spcPct val="80000"/>
              </a:lnSpc>
              <a:spcBef>
                <a:spcPts val="600"/>
              </a:spcBef>
              <a:spcAft>
                <a:spcPts val="0"/>
              </a:spcAft>
              <a:buClr>
                <a:srgbClr val="FFFF99"/>
              </a:buClr>
              <a:buSzPct val="133000"/>
              <a:buFont typeface="Times New Roman" pitchFamily="16" charset="0"/>
              <a:buBlip>
                <a:blip r:embed="rId3"/>
              </a:buBlip>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ru-RU" sz="2400" dirty="0" err="1" smtClean="0">
                <a:solidFill>
                  <a:srgbClr val="000000"/>
                </a:solidFill>
                <a:effectLst>
                  <a:outerShdw blurRad="38100" dist="38100" dir="2700000" algn="tl">
                    <a:srgbClr val="FFFFFF"/>
                  </a:outerShdw>
                </a:effectLst>
              </a:rPr>
              <a:t>Физминутки</a:t>
            </a:r>
            <a:r>
              <a:rPr lang="ru-RU" sz="2400" dirty="0" smtClean="0">
                <a:solidFill>
                  <a:srgbClr val="000000"/>
                </a:solidFill>
                <a:effectLst>
                  <a:outerShdw blurRad="38100" dist="38100" dir="2700000" algn="tl">
                    <a:srgbClr val="FFFFFF"/>
                  </a:outerShdw>
                </a:effectLst>
              </a:rPr>
              <a:t> должны проводиться на начальном этапе утомления, выполнение упражнений при сильном утомлении не дает желаемого результата. Важно обеспечить позитивный эмоциональный настрой.</a:t>
            </a:r>
            <a:r>
              <a:rPr lang="ru-RU" sz="2400" dirty="0" smtClean="0">
                <a:solidFill>
                  <a:srgbClr val="000000"/>
                </a:solidFill>
              </a:rPr>
              <a:t>       </a:t>
            </a:r>
            <a:r>
              <a:rPr lang="ru-RU" sz="2400" dirty="0" smtClean="0">
                <a:solidFill>
                  <a:srgbClr val="000000"/>
                </a:solidFill>
                <a:effectLst>
                  <a:outerShdw blurRad="38100" dist="38100" dir="2700000" algn="tl">
                    <a:srgbClr val="FFFFFF"/>
                  </a:outerShdw>
                </a:effectLst>
              </a:rPr>
              <a:t>                             </a:t>
            </a:r>
          </a:p>
          <a:p>
            <a:pPr marL="341313" indent="-341313" eaLnBrk="1" fontAlgn="auto" hangingPunct="1">
              <a:lnSpc>
                <a:spcPct val="80000"/>
              </a:lnSpc>
              <a:spcBef>
                <a:spcPts val="600"/>
              </a:spcBef>
              <a:spcAft>
                <a:spcPts val="0"/>
              </a:spcAft>
              <a:buClr>
                <a:srgbClr val="FFFF99"/>
              </a:buClr>
              <a:buSzPct val="133000"/>
              <a:buFont typeface="Times New Roman" pitchFamily="16" charset="0"/>
              <a:buBlip>
                <a:blip r:embed="rId3"/>
              </a:buBlip>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ru-RU" sz="2400" dirty="0" smtClean="0">
                <a:solidFill>
                  <a:srgbClr val="000000"/>
                </a:solidFill>
                <a:effectLst>
                  <a:outerShdw blurRad="38100" dist="38100" dir="2700000" algn="tl">
                    <a:srgbClr val="FFFFFF"/>
                  </a:outerShdw>
                </a:effectLst>
              </a:rPr>
              <a:t>Предпочтение нужно отдавать упражнениям для  утомленных групп мышц. </a:t>
            </a:r>
          </a:p>
          <a:p>
            <a:pPr marL="341313" indent="-341313" eaLnBrk="1" fontAlgn="auto" hangingPunct="1">
              <a:lnSpc>
                <a:spcPct val="80000"/>
              </a:lnSpc>
              <a:spcBef>
                <a:spcPts val="600"/>
              </a:spcBef>
              <a:spcAft>
                <a:spcPts val="0"/>
              </a:spcAft>
              <a:buClr>
                <a:srgbClr val="FFFF99"/>
              </a:buClr>
              <a:buSzPct val="133000"/>
              <a:buFont typeface="Times New Roman" pitchFamily="16" charset="0"/>
              <a:buBlip>
                <a:blip r:embed="rId3"/>
              </a:buBlip>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ru-RU" sz="2400" dirty="0" smtClean="0">
                <a:solidFill>
                  <a:srgbClr val="000000"/>
                </a:solidFill>
                <a:effectLst>
                  <a:outerShdw blurRad="38100" dist="38100" dir="2700000" algn="tl">
                    <a:srgbClr val="FFFFFF"/>
                  </a:outerShdw>
                </a:effectLst>
              </a:rPr>
              <a:t>Для каждого класса необходимо выработать 2-3 условных знака, позволяющих быстрее</a:t>
            </a:r>
            <a:br>
              <a:rPr lang="ru-RU" sz="2400" dirty="0" smtClean="0">
                <a:solidFill>
                  <a:srgbClr val="000000"/>
                </a:solidFill>
                <a:effectLst>
                  <a:outerShdw blurRad="38100" dist="38100" dir="2700000" algn="tl">
                    <a:srgbClr val="FFFFFF"/>
                  </a:outerShdw>
                </a:effectLst>
              </a:rPr>
            </a:br>
            <a:r>
              <a:rPr lang="ru-RU" sz="2400" dirty="0" smtClean="0">
                <a:solidFill>
                  <a:srgbClr val="000000"/>
                </a:solidFill>
                <a:effectLst>
                  <a:outerShdw blurRad="38100" dist="38100" dir="2700000" algn="tl">
                    <a:srgbClr val="FFFFFF"/>
                  </a:outerShdw>
                </a:effectLst>
              </a:rPr>
              <a:t>и эффективнее переключать школьников на другой режим деятельности.</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
          <p:cNvSpPr>
            <a:spLocks noGrp="1" noChangeArrowheads="1"/>
          </p:cNvSpPr>
          <p:nvPr>
            <p:ph type="title" idx="4294967295"/>
          </p:nvPr>
        </p:nvSpPr>
        <p:spPr>
          <a:xfrm>
            <a:off x="428625" y="-7286625"/>
            <a:ext cx="8229600" cy="8931275"/>
          </a:xfrm>
        </p:spPr>
        <p:txBody>
          <a:bodyPr/>
          <a:lstStyle/>
          <a:p>
            <a:pPr eaLnBrk="1" hangingPunct="1">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ru-RU" sz="4000" b="1" smtClean="0"/>
              <a:t/>
            </a:r>
            <a:br>
              <a:rPr lang="ru-RU" sz="4000" b="1" smtClean="0"/>
            </a:br>
            <a:r>
              <a:rPr lang="ru-RU" sz="4000" b="1" smtClean="0"/>
              <a:t/>
            </a:r>
            <a:br>
              <a:rPr lang="ru-RU" sz="4000" b="1" smtClean="0"/>
            </a:br>
            <a:r>
              <a:rPr lang="ru-RU" sz="4000" b="1" smtClean="0"/>
              <a:t/>
            </a:r>
            <a:br>
              <a:rPr lang="ru-RU" sz="4000" b="1" smtClean="0"/>
            </a:br>
            <a:r>
              <a:rPr lang="ru-RU" sz="4000" b="1" smtClean="0"/>
              <a:t/>
            </a:r>
            <a:br>
              <a:rPr lang="ru-RU" sz="4000" b="1" smtClean="0"/>
            </a:br>
            <a:r>
              <a:rPr lang="ru-RU" sz="4000" b="1" smtClean="0"/>
              <a:t/>
            </a:r>
            <a:br>
              <a:rPr lang="ru-RU" sz="4000" b="1" smtClean="0"/>
            </a:br>
            <a:r>
              <a:rPr lang="ru-RU" sz="4000" b="1" smtClean="0"/>
              <a:t/>
            </a:r>
            <a:br>
              <a:rPr lang="ru-RU" sz="4000" b="1" smtClean="0"/>
            </a:br>
            <a:r>
              <a:rPr lang="ru-RU" sz="4000" b="1" smtClean="0"/>
              <a:t/>
            </a:r>
            <a:br>
              <a:rPr lang="ru-RU" sz="4000" b="1" smtClean="0"/>
            </a:br>
            <a:r>
              <a:rPr lang="ru-RU" sz="4000" b="1" smtClean="0"/>
              <a:t/>
            </a:r>
            <a:br>
              <a:rPr lang="ru-RU" sz="4000" b="1" smtClean="0"/>
            </a:br>
            <a:r>
              <a:rPr lang="ru-RU" sz="4000" b="1" smtClean="0"/>
              <a:t/>
            </a:r>
            <a:br>
              <a:rPr lang="ru-RU" sz="4000" b="1" smtClean="0"/>
            </a:br>
            <a:r>
              <a:rPr lang="ru-RU" sz="4000" b="1" smtClean="0"/>
              <a:t/>
            </a:r>
            <a:br>
              <a:rPr lang="ru-RU" sz="4000" b="1" smtClean="0"/>
            </a:br>
            <a:r>
              <a:rPr lang="ru-RU" sz="4000" b="1" smtClean="0"/>
              <a:t/>
            </a:r>
            <a:br>
              <a:rPr lang="ru-RU" sz="4000" b="1" smtClean="0"/>
            </a:br>
            <a:r>
              <a:rPr lang="ru-RU" sz="4000" b="1" smtClean="0"/>
              <a:t/>
            </a:r>
            <a:br>
              <a:rPr lang="ru-RU" sz="4000" b="1" smtClean="0"/>
            </a:br>
            <a:r>
              <a:rPr lang="ru-RU" sz="1400" b="1" smtClean="0"/>
              <a:t/>
            </a:r>
            <a:br>
              <a:rPr lang="ru-RU" sz="1400" b="1" smtClean="0"/>
            </a:br>
            <a:r>
              <a:rPr lang="ru-RU" sz="3200" b="1" smtClean="0"/>
              <a:t>ВИДЫ ФИЗМИНУТОК:</a:t>
            </a:r>
            <a:br>
              <a:rPr lang="ru-RU" sz="3200" b="1" smtClean="0"/>
            </a:br>
            <a:r>
              <a:rPr lang="ru-RU" sz="3200" smtClean="0"/>
              <a:t> </a:t>
            </a:r>
            <a:r>
              <a:rPr lang="ru-RU" sz="3200" b="1" smtClean="0"/>
              <a:t>Оздоровительно- гигиеническая.</a:t>
            </a:r>
            <a:r>
              <a:rPr lang="ru-RU" sz="4000" smtClean="0"/>
              <a:t> </a:t>
            </a:r>
            <a:r>
              <a:rPr lang="ru-RU" sz="1400" smtClean="0"/>
              <a:t/>
            </a:r>
            <a:br>
              <a:rPr lang="ru-RU" sz="1400" smtClean="0"/>
            </a:br>
            <a:endParaRPr lang="ru-RU" sz="1400" smtClean="0"/>
          </a:p>
        </p:txBody>
      </p:sp>
      <p:sp>
        <p:nvSpPr>
          <p:cNvPr id="2" name="Rectangle 2"/>
          <p:cNvSpPr>
            <a:spLocks noGrp="1" noChangeArrowheads="1"/>
          </p:cNvSpPr>
          <p:nvPr>
            <p:ph type="body" idx="4294967295"/>
          </p:nvPr>
        </p:nvSpPr>
        <p:spPr>
          <a:xfrm>
            <a:off x="500063" y="928688"/>
            <a:ext cx="8229600" cy="3303587"/>
          </a:xfrm>
        </p:spPr>
        <p:txBody>
          <a:bodyPr rtlCol="0">
            <a:normAutofit fontScale="92500" lnSpcReduction="10000"/>
          </a:bodyPr>
          <a:lstStyle/>
          <a:p>
            <a:pPr marL="609600" indent="-608013" algn="ctr" eaLnBrk="1" fontAlgn="auto" hangingPunct="1">
              <a:lnSpc>
                <a:spcPct val="90000"/>
              </a:lnSpc>
              <a:spcAft>
                <a:spcPts val="0"/>
              </a:spcAft>
              <a:buFontTx/>
              <a:buNone/>
              <a:tabLst>
                <a:tab pos="1179513" algn="l"/>
                <a:tab pos="2093913" algn="l"/>
                <a:tab pos="3008313" algn="l"/>
                <a:tab pos="3922713" algn="l"/>
                <a:tab pos="4837113" algn="l"/>
                <a:tab pos="5751513" algn="l"/>
                <a:tab pos="6665913" algn="l"/>
                <a:tab pos="7580313" algn="l"/>
                <a:tab pos="8494713" algn="l"/>
                <a:tab pos="9409113" algn="l"/>
                <a:tab pos="10323513" algn="l"/>
              </a:tabLst>
              <a:defRPr/>
            </a:pPr>
            <a:endParaRPr lang="ru-RU" dirty="0" smtClean="0">
              <a:solidFill>
                <a:srgbClr val="000000"/>
              </a:solidFill>
              <a:effectLst>
                <a:outerShdw blurRad="38100" dist="38100" dir="2700000" algn="tl">
                  <a:srgbClr val="FFFFFF"/>
                </a:outerShdw>
              </a:effectLst>
            </a:endParaRPr>
          </a:p>
          <a:p>
            <a:pPr marL="609600" indent="-608013" eaLnBrk="1" fontAlgn="auto" hangingPunct="1">
              <a:lnSpc>
                <a:spcPct val="90000"/>
              </a:lnSpc>
              <a:spcAft>
                <a:spcPts val="0"/>
              </a:spcAft>
              <a:buClr>
                <a:srgbClr val="FFFF99"/>
              </a:buClr>
              <a:buFont typeface="Times New Roman" pitchFamily="16" charset="0"/>
              <a:buBlip>
                <a:blip r:embed="rId3"/>
              </a:buBlip>
              <a:tabLst>
                <a:tab pos="1179513" algn="l"/>
                <a:tab pos="2093913" algn="l"/>
                <a:tab pos="3008313" algn="l"/>
                <a:tab pos="3922713" algn="l"/>
                <a:tab pos="4837113" algn="l"/>
                <a:tab pos="5751513" algn="l"/>
                <a:tab pos="6665913" algn="l"/>
                <a:tab pos="7580313" algn="l"/>
                <a:tab pos="8494713" algn="l"/>
                <a:tab pos="9409113" algn="l"/>
                <a:tab pos="10323513" algn="l"/>
              </a:tabLst>
              <a:defRPr/>
            </a:pPr>
            <a:r>
              <a:rPr lang="ru-RU" dirty="0" smtClean="0">
                <a:solidFill>
                  <a:srgbClr val="000000"/>
                </a:solidFill>
                <a:effectLst>
                  <a:outerShdw blurRad="38100" dist="38100" dir="2700000" algn="tl">
                    <a:srgbClr val="FFFFFF"/>
                  </a:outerShdw>
                </a:effectLst>
              </a:rPr>
              <a:t>Её можно выполнять как стоя, так и сидя. Расправить плечи, прогнуть спину, потянуться, повертеть головой, поболтать ножками. Для этого нужно откинуться на спинку стула.</a:t>
            </a:r>
          </a:p>
          <a:p>
            <a:pPr marL="609600" indent="-608013" eaLnBrk="1" fontAlgn="auto" hangingPunct="1">
              <a:lnSpc>
                <a:spcPct val="90000"/>
              </a:lnSpc>
              <a:spcAft>
                <a:spcPts val="0"/>
              </a:spcAft>
              <a:buClr>
                <a:srgbClr val="FFFF99"/>
              </a:buClr>
              <a:buFont typeface="Times New Roman" pitchFamily="16" charset="0"/>
              <a:buBlip>
                <a:blip r:embed="rId3"/>
              </a:buBlip>
              <a:tabLst>
                <a:tab pos="1179513" algn="l"/>
                <a:tab pos="2093913" algn="l"/>
                <a:tab pos="3008313" algn="l"/>
                <a:tab pos="3922713" algn="l"/>
                <a:tab pos="4837113" algn="l"/>
                <a:tab pos="5751513" algn="l"/>
                <a:tab pos="6665913" algn="l"/>
                <a:tab pos="7580313" algn="l"/>
                <a:tab pos="8494713" algn="l"/>
                <a:tab pos="9409113" algn="l"/>
                <a:tab pos="10323513" algn="l"/>
              </a:tabLst>
              <a:defRPr/>
            </a:pPr>
            <a:r>
              <a:rPr lang="ru-RU" dirty="0" smtClean="0">
                <a:solidFill>
                  <a:srgbClr val="000000"/>
                </a:solidFill>
                <a:effectLst>
                  <a:outerShdw blurRad="38100" dist="38100" dir="2700000" algn="tl">
                    <a:srgbClr val="FFFFFF"/>
                  </a:outerShdw>
                </a:effectLst>
              </a:rPr>
              <a:t>На уроках необходимо проводить и зарядку для глаз. </a:t>
            </a:r>
          </a:p>
        </p:txBody>
      </p:sp>
      <p:pic>
        <p:nvPicPr>
          <p:cNvPr id="8196" name="Picture 3"/>
          <p:cNvPicPr>
            <a:picLocks noChangeAspect="1" noChangeArrowheads="1"/>
          </p:cNvPicPr>
          <p:nvPr/>
        </p:nvPicPr>
        <p:blipFill>
          <a:blip r:embed="rId4"/>
          <a:srcRect/>
          <a:stretch>
            <a:fillRect/>
          </a:stretch>
        </p:blipFill>
        <p:spPr bwMode="auto">
          <a:xfrm>
            <a:off x="5940425" y="5013325"/>
            <a:ext cx="2663825" cy="1655763"/>
          </a:xfrm>
          <a:prstGeom prst="rect">
            <a:avLst/>
          </a:prstGeom>
          <a:noFill/>
          <a:ln w="57240">
            <a:solidFill>
              <a:srgbClr val="800000"/>
            </a:solidFill>
            <a:miter lim="800000"/>
            <a:headEnd/>
            <a:tailEnd/>
          </a:ln>
        </p:spPr>
      </p:pic>
      <p:pic>
        <p:nvPicPr>
          <p:cNvPr id="8197" name="Picture 5" descr="C:\Documents and Settings\физкультура\Рабочий стол\ДОКУМЕНТЫ ХОМУТОВА\физминутка\DSCF2613.JPG"/>
          <p:cNvPicPr>
            <a:picLocks noChangeAspect="1" noChangeArrowheads="1"/>
          </p:cNvPicPr>
          <p:nvPr/>
        </p:nvPicPr>
        <p:blipFill>
          <a:blip r:embed="rId5"/>
          <a:srcRect/>
          <a:stretch>
            <a:fillRect/>
          </a:stretch>
        </p:blipFill>
        <p:spPr bwMode="auto">
          <a:xfrm>
            <a:off x="1143000" y="4572000"/>
            <a:ext cx="2857500" cy="2143125"/>
          </a:xfrm>
          <a:prstGeom prst="rect">
            <a:avLst/>
          </a:prstGeom>
          <a:noFill/>
          <a:ln w="9525">
            <a:noFill/>
            <a:miter lim="800000"/>
            <a:headEnd/>
            <a:tailEnd/>
          </a:ln>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
          <p:cNvSpPr>
            <a:spLocks noGrp="1" noChangeArrowheads="1"/>
          </p:cNvSpPr>
          <p:nvPr>
            <p:ph type="title" idx="4294967295"/>
          </p:nvPr>
        </p:nvSpPr>
        <p:spPr>
          <a:xfrm>
            <a:off x="457200" y="158750"/>
            <a:ext cx="8229600" cy="1258888"/>
          </a:xfrm>
        </p:spPr>
        <p:txBody>
          <a:bodyPr/>
          <a:lstStyle/>
          <a:p>
            <a:pPr eaLnBrk="1" hangingPunct="1">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ru-RU" smtClean="0"/>
              <a:t>Двигательно - речевые</a:t>
            </a:r>
          </a:p>
        </p:txBody>
      </p:sp>
      <p:sp>
        <p:nvSpPr>
          <p:cNvPr id="2" name="Rectangle 2"/>
          <p:cNvSpPr>
            <a:spLocks noGrp="1" noChangeArrowheads="1"/>
          </p:cNvSpPr>
          <p:nvPr>
            <p:ph type="body" idx="4294967295"/>
          </p:nvPr>
        </p:nvSpPr>
        <p:spPr>
          <a:xfrm>
            <a:off x="214282" y="1142984"/>
            <a:ext cx="5572164" cy="4987941"/>
          </a:xfrm>
        </p:spPr>
        <p:txBody>
          <a:bodyPr rtlCol="0">
            <a:normAutofit lnSpcReduction="10000"/>
          </a:bodyPr>
          <a:lstStyle/>
          <a:p>
            <a:pPr marL="608013" indent="-608013" eaLnBrk="1" fontAlgn="auto" hangingPunct="1">
              <a:lnSpc>
                <a:spcPct val="90000"/>
              </a:lnSpc>
              <a:spcAft>
                <a:spcPts val="0"/>
              </a:spcAft>
              <a:buClr>
                <a:srgbClr val="FFFF99"/>
              </a:buClr>
              <a:buNone/>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ru-RU" dirty="0" smtClean="0">
                <a:solidFill>
                  <a:srgbClr val="000000"/>
                </a:solidFill>
                <a:effectLst>
                  <a:outerShdw blurRad="38100" dist="38100" dir="2700000" algn="tl">
                    <a:srgbClr val="FFFFFF"/>
                  </a:outerShdw>
                </a:effectLst>
                <a:latin typeface="+mj-lt"/>
              </a:rPr>
              <a:t>      Этот </a:t>
            </a:r>
            <a:r>
              <a:rPr lang="ru-RU" dirty="0" smtClean="0">
                <a:solidFill>
                  <a:srgbClr val="000000"/>
                </a:solidFill>
                <a:effectLst>
                  <a:outerShdw blurRad="38100" dist="38100" dir="2700000" algn="tl">
                    <a:srgbClr val="FFFFFF"/>
                  </a:outerShdw>
                </a:effectLst>
                <a:latin typeface="+mj-lt"/>
              </a:rPr>
              <a:t>вид </a:t>
            </a:r>
            <a:r>
              <a:rPr lang="ru-RU" dirty="0" err="1" smtClean="0">
                <a:solidFill>
                  <a:srgbClr val="000000"/>
                </a:solidFill>
                <a:effectLst>
                  <a:outerShdw blurRad="38100" dist="38100" dir="2700000" algn="tl">
                    <a:srgbClr val="FFFFFF"/>
                  </a:outerShdw>
                </a:effectLst>
                <a:latin typeface="+mj-lt"/>
              </a:rPr>
              <a:t>физминуток</a:t>
            </a:r>
            <a:r>
              <a:rPr lang="ru-RU" dirty="0" smtClean="0">
                <a:solidFill>
                  <a:srgbClr val="000000"/>
                </a:solidFill>
                <a:effectLst>
                  <a:outerShdw blurRad="38100" dist="38100" dir="2700000" algn="tl">
                    <a:srgbClr val="FFFFFF"/>
                  </a:outerShdw>
                </a:effectLst>
                <a:latin typeface="+mj-lt"/>
              </a:rPr>
              <a:t> наиболее популярен на уроках. Дети коллективно читают небольшие, веселые стихи и одновременно выполняют различные движения, как бы инсценируя их.</a:t>
            </a:r>
          </a:p>
          <a:p>
            <a:pPr marL="989013" lvl="1" indent="-531813" eaLnBrk="1" fontAlgn="auto" hangingPunct="1">
              <a:lnSpc>
                <a:spcPct val="90000"/>
              </a:lnSpc>
              <a:spcAft>
                <a:spcPts val="0"/>
              </a:spcAft>
              <a:buFont typeface="Verdana" pitchFamily="32" charset="0"/>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ru-RU" dirty="0" smtClean="0">
                <a:solidFill>
                  <a:srgbClr val="000000"/>
                </a:solidFill>
                <a:effectLst>
                  <a:outerShdw blurRad="38100" dist="38100" dir="2700000" algn="tl">
                    <a:srgbClr val="FFFFFF"/>
                  </a:outerShdw>
                </a:effectLst>
                <a:latin typeface="+mj-lt"/>
              </a:rPr>
              <a:t>1. «Буратино» - дыхательная зарядка.</a:t>
            </a:r>
          </a:p>
          <a:p>
            <a:pPr marL="989013" lvl="1" indent="-531813" eaLnBrk="1" fontAlgn="auto" hangingPunct="1">
              <a:lnSpc>
                <a:spcPct val="90000"/>
              </a:lnSpc>
              <a:spcAft>
                <a:spcPts val="0"/>
              </a:spcAft>
              <a:buFont typeface="Verdana" pitchFamily="32" charset="0"/>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ru-RU" dirty="0" smtClean="0">
                <a:solidFill>
                  <a:srgbClr val="000000"/>
                </a:solidFill>
                <a:effectLst>
                  <a:outerShdw blurRad="38100" dist="38100" dir="2700000" algn="tl">
                    <a:srgbClr val="FFFFFF"/>
                  </a:outerShdw>
                </a:effectLst>
                <a:latin typeface="+mj-lt"/>
              </a:rPr>
              <a:t>2. «Хомячок» - массаж рефлекторных зон.</a:t>
            </a:r>
          </a:p>
        </p:txBody>
      </p:sp>
      <p:pic>
        <p:nvPicPr>
          <p:cNvPr id="4" name="Picture 2" descr="C:\Users\Леонардо\Desktop\image.jpg"/>
          <p:cNvPicPr>
            <a:picLocks noChangeAspect="1" noChangeArrowheads="1"/>
          </p:cNvPicPr>
          <p:nvPr/>
        </p:nvPicPr>
        <p:blipFill>
          <a:blip r:embed="rId3"/>
          <a:srcRect/>
          <a:stretch>
            <a:fillRect/>
          </a:stretch>
        </p:blipFill>
        <p:spPr bwMode="auto">
          <a:xfrm>
            <a:off x="5839520" y="4143380"/>
            <a:ext cx="3304480" cy="2714620"/>
          </a:xfrm>
          <a:prstGeom prst="rect">
            <a:avLst/>
          </a:prstGeom>
          <a:noFill/>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654164"/>
          </a:xfrm>
        </p:spPr>
        <p:txBody>
          <a:bodyPr>
            <a:noAutofit/>
          </a:bodyPr>
          <a:lstStyle/>
          <a:p>
            <a:pPr algn="just"/>
            <a:r>
              <a:rPr lang="ru-RU" sz="2400" i="1" dirty="0" smtClean="0">
                <a:solidFill>
                  <a:schemeClr val="accent5">
                    <a:lumMod val="75000"/>
                  </a:schemeClr>
                </a:solidFill>
              </a:rPr>
              <a:t>«Дайте ребенку немного подвигаться, и он одарит вас опять десятью минутами внимания, а десять минут живого внимания, если вы сумели ими воспользоваться, дадут вам в результате больше целой недели полусонных занятий», - утверждал К.Д.Ушинский</a:t>
            </a:r>
            <a:endParaRPr lang="ru-RU" sz="2400" dirty="0"/>
          </a:p>
        </p:txBody>
      </p:sp>
      <p:sp>
        <p:nvSpPr>
          <p:cNvPr id="3" name="Объект 2"/>
          <p:cNvSpPr>
            <a:spLocks noGrp="1"/>
          </p:cNvSpPr>
          <p:nvPr>
            <p:ph idx="1"/>
          </p:nvPr>
        </p:nvSpPr>
        <p:spPr/>
        <p:txBody>
          <a:bodyPr/>
          <a:lstStyle/>
          <a:p>
            <a:endParaRPr lang="ru-RU" dirty="0"/>
          </a:p>
        </p:txBody>
      </p:sp>
      <p:pic>
        <p:nvPicPr>
          <p:cNvPr id="1026" name="Picture 2" descr="C:\Users\user\Desktop\ушинский.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555776" y="2510898"/>
            <a:ext cx="5445224" cy="4083918"/>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
          <p:cNvSpPr>
            <a:spLocks noGrp="1" noChangeArrowheads="1"/>
          </p:cNvSpPr>
          <p:nvPr>
            <p:ph type="title" idx="4294967295"/>
          </p:nvPr>
        </p:nvSpPr>
        <p:spPr>
          <a:xfrm>
            <a:off x="457200" y="158750"/>
            <a:ext cx="8229600" cy="1258888"/>
          </a:xfrm>
        </p:spPr>
        <p:txBody>
          <a:bodyPr/>
          <a:lstStyle/>
          <a:p>
            <a:pPr eaLnBrk="1" hangingPunct="1">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ru-RU" smtClean="0"/>
              <a:t>Зарядка для глаз:</a:t>
            </a:r>
          </a:p>
        </p:txBody>
      </p:sp>
      <p:sp>
        <p:nvSpPr>
          <p:cNvPr id="2" name="Rectangle 2"/>
          <p:cNvSpPr>
            <a:spLocks noGrp="1" noChangeArrowheads="1"/>
          </p:cNvSpPr>
          <p:nvPr>
            <p:ph type="body" idx="4294967295"/>
          </p:nvPr>
        </p:nvSpPr>
        <p:spPr>
          <a:xfrm>
            <a:off x="500063" y="1714500"/>
            <a:ext cx="4500562" cy="4530725"/>
          </a:xfrm>
        </p:spPr>
        <p:txBody>
          <a:bodyPr rtlCol="0">
            <a:normAutofit fontScale="92500" lnSpcReduction="20000"/>
          </a:bodyPr>
          <a:lstStyle/>
          <a:p>
            <a:pPr marL="341313" indent="-341313" eaLnBrk="1" fontAlgn="auto" hangingPunct="1">
              <a:lnSpc>
                <a:spcPct val="90000"/>
              </a:lnSpc>
              <a:spcAft>
                <a:spcPts val="0"/>
              </a:spcAft>
              <a:buClr>
                <a:srgbClr val="FFFF99"/>
              </a:buClr>
              <a:buFont typeface="Times New Roman" pitchFamily="16" charset="0"/>
              <a:buBlip>
                <a:blip r:embed="rId3"/>
              </a:buBlip>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ru-RU" dirty="0" smtClean="0">
                <a:solidFill>
                  <a:srgbClr val="000000"/>
                </a:solidFill>
                <a:effectLst>
                  <a:outerShdw blurRad="38100" dist="38100" dir="2700000" algn="tl">
                    <a:srgbClr val="FFFFFF"/>
                  </a:outerShdw>
                </a:effectLst>
              </a:rPr>
              <a:t>Мы ладонь к глазам приставим,</a:t>
            </a:r>
            <a:br>
              <a:rPr lang="ru-RU" dirty="0" smtClean="0">
                <a:solidFill>
                  <a:srgbClr val="000000"/>
                </a:solidFill>
                <a:effectLst>
                  <a:outerShdw blurRad="38100" dist="38100" dir="2700000" algn="tl">
                    <a:srgbClr val="FFFFFF"/>
                  </a:outerShdw>
                </a:effectLst>
              </a:rPr>
            </a:br>
            <a:r>
              <a:rPr lang="ru-RU" dirty="0" smtClean="0">
                <a:solidFill>
                  <a:srgbClr val="000000"/>
                </a:solidFill>
                <a:effectLst>
                  <a:outerShdw blurRad="38100" dist="38100" dir="2700000" algn="tl">
                    <a:srgbClr val="FFFFFF"/>
                  </a:outerShdw>
                </a:effectLst>
              </a:rPr>
              <a:t>Ноги крепкие расставим.</a:t>
            </a:r>
            <a:br>
              <a:rPr lang="ru-RU" dirty="0" smtClean="0">
                <a:solidFill>
                  <a:srgbClr val="000000"/>
                </a:solidFill>
                <a:effectLst>
                  <a:outerShdw blurRad="38100" dist="38100" dir="2700000" algn="tl">
                    <a:srgbClr val="FFFFFF"/>
                  </a:outerShdw>
                </a:effectLst>
              </a:rPr>
            </a:br>
            <a:r>
              <a:rPr lang="ru-RU" dirty="0" smtClean="0">
                <a:solidFill>
                  <a:srgbClr val="000000"/>
                </a:solidFill>
                <a:effectLst>
                  <a:outerShdw blurRad="38100" dist="38100" dir="2700000" algn="tl">
                    <a:srgbClr val="FFFFFF"/>
                  </a:outerShdw>
                </a:effectLst>
              </a:rPr>
              <a:t>Поворачиваясь вправо,</a:t>
            </a:r>
            <a:br>
              <a:rPr lang="ru-RU" dirty="0" smtClean="0">
                <a:solidFill>
                  <a:srgbClr val="000000"/>
                </a:solidFill>
                <a:effectLst>
                  <a:outerShdw blurRad="38100" dist="38100" dir="2700000" algn="tl">
                    <a:srgbClr val="FFFFFF"/>
                  </a:outerShdw>
                </a:effectLst>
              </a:rPr>
            </a:br>
            <a:r>
              <a:rPr lang="ru-RU" dirty="0" smtClean="0">
                <a:solidFill>
                  <a:srgbClr val="000000"/>
                </a:solidFill>
                <a:effectLst>
                  <a:outerShdw blurRad="38100" dist="38100" dir="2700000" algn="tl">
                    <a:srgbClr val="FFFFFF"/>
                  </a:outerShdw>
                </a:effectLst>
              </a:rPr>
              <a:t>Оглядимся величаво.</a:t>
            </a:r>
            <a:br>
              <a:rPr lang="ru-RU" dirty="0" smtClean="0">
                <a:solidFill>
                  <a:srgbClr val="000000"/>
                </a:solidFill>
                <a:effectLst>
                  <a:outerShdw blurRad="38100" dist="38100" dir="2700000" algn="tl">
                    <a:srgbClr val="FFFFFF"/>
                  </a:outerShdw>
                </a:effectLst>
              </a:rPr>
            </a:br>
            <a:r>
              <a:rPr lang="ru-RU" dirty="0" smtClean="0">
                <a:solidFill>
                  <a:srgbClr val="000000"/>
                </a:solidFill>
                <a:effectLst>
                  <a:outerShdw blurRad="38100" dist="38100" dir="2700000" algn="tl">
                    <a:srgbClr val="FFFFFF"/>
                  </a:outerShdw>
                </a:effectLst>
              </a:rPr>
              <a:t>И налево надо тоже</a:t>
            </a:r>
            <a:br>
              <a:rPr lang="ru-RU" dirty="0" smtClean="0">
                <a:solidFill>
                  <a:srgbClr val="000000"/>
                </a:solidFill>
                <a:effectLst>
                  <a:outerShdw blurRad="38100" dist="38100" dir="2700000" algn="tl">
                    <a:srgbClr val="FFFFFF"/>
                  </a:outerShdw>
                </a:effectLst>
              </a:rPr>
            </a:br>
            <a:r>
              <a:rPr lang="ru-RU" dirty="0" smtClean="0">
                <a:solidFill>
                  <a:srgbClr val="000000"/>
                </a:solidFill>
                <a:effectLst>
                  <a:outerShdw blurRad="38100" dist="38100" dir="2700000" algn="tl">
                    <a:srgbClr val="FFFFFF"/>
                  </a:outerShdw>
                </a:effectLst>
              </a:rPr>
              <a:t>Поглядеть из-под ладошек.</a:t>
            </a:r>
            <a:br>
              <a:rPr lang="ru-RU" dirty="0" smtClean="0">
                <a:solidFill>
                  <a:srgbClr val="000000"/>
                </a:solidFill>
                <a:effectLst>
                  <a:outerShdw blurRad="38100" dist="38100" dir="2700000" algn="tl">
                    <a:srgbClr val="FFFFFF"/>
                  </a:outerShdw>
                </a:effectLst>
              </a:rPr>
            </a:br>
            <a:r>
              <a:rPr lang="ru-RU" dirty="0" smtClean="0">
                <a:solidFill>
                  <a:srgbClr val="000000"/>
                </a:solidFill>
                <a:effectLst>
                  <a:outerShdw blurRad="38100" dist="38100" dir="2700000" algn="tl">
                    <a:srgbClr val="FFFFFF"/>
                  </a:outerShdw>
                </a:effectLst>
              </a:rPr>
              <a:t>И – направо! И еще,</a:t>
            </a:r>
            <a:br>
              <a:rPr lang="ru-RU" dirty="0" smtClean="0">
                <a:solidFill>
                  <a:srgbClr val="000000"/>
                </a:solidFill>
                <a:effectLst>
                  <a:outerShdw blurRad="38100" dist="38100" dir="2700000" algn="tl">
                    <a:srgbClr val="FFFFFF"/>
                  </a:outerShdw>
                </a:effectLst>
              </a:rPr>
            </a:br>
            <a:r>
              <a:rPr lang="ru-RU" dirty="0" smtClean="0">
                <a:solidFill>
                  <a:srgbClr val="000000"/>
                </a:solidFill>
                <a:effectLst>
                  <a:outerShdw blurRad="38100" dist="38100" dir="2700000" algn="tl">
                    <a:srgbClr val="FFFFFF"/>
                  </a:outerShdw>
                </a:effectLst>
              </a:rPr>
              <a:t>Через левое плечо!</a:t>
            </a:r>
            <a:br>
              <a:rPr lang="ru-RU" dirty="0" smtClean="0">
                <a:solidFill>
                  <a:srgbClr val="000000"/>
                </a:solidFill>
                <a:effectLst>
                  <a:outerShdw blurRad="38100" dist="38100" dir="2700000" algn="tl">
                    <a:srgbClr val="FFFFFF"/>
                  </a:outerShdw>
                </a:effectLst>
              </a:rPr>
            </a:br>
            <a:r>
              <a:rPr lang="ru-RU" dirty="0" smtClean="0">
                <a:solidFill>
                  <a:srgbClr val="000000"/>
                </a:solidFill>
                <a:effectLst>
                  <a:outerShdw blurRad="38100" dist="38100" dir="2700000" algn="tl">
                    <a:srgbClr val="FFFFFF"/>
                  </a:outerShdw>
                </a:effectLst>
              </a:rPr>
              <a:t/>
            </a:r>
            <a:br>
              <a:rPr lang="ru-RU" dirty="0" smtClean="0">
                <a:solidFill>
                  <a:srgbClr val="000000"/>
                </a:solidFill>
                <a:effectLst>
                  <a:outerShdw blurRad="38100" dist="38100" dir="2700000" algn="tl">
                    <a:srgbClr val="FFFFFF"/>
                  </a:outerShdw>
                </a:effectLst>
              </a:rPr>
            </a:br>
            <a:endParaRPr lang="ru-RU" dirty="0" smtClean="0">
              <a:solidFill>
                <a:srgbClr val="000000"/>
              </a:solidFill>
              <a:effectLst>
                <a:outerShdw blurRad="38100" dist="38100" dir="2700000" algn="tl">
                  <a:srgbClr val="FFFFFF"/>
                </a:outerShdw>
              </a:effectLst>
            </a:endParaRPr>
          </a:p>
        </p:txBody>
      </p:sp>
      <p:pic>
        <p:nvPicPr>
          <p:cNvPr id="1026" name="Picture 2" descr="C:\Users\Леонардо\Desktop\img1.jpg"/>
          <p:cNvPicPr>
            <a:picLocks noChangeAspect="1" noChangeArrowheads="1"/>
          </p:cNvPicPr>
          <p:nvPr/>
        </p:nvPicPr>
        <p:blipFill>
          <a:blip r:embed="rId4" cstate="print"/>
          <a:srcRect/>
          <a:stretch>
            <a:fillRect/>
          </a:stretch>
        </p:blipFill>
        <p:spPr bwMode="auto">
          <a:xfrm>
            <a:off x="5786447" y="3715609"/>
            <a:ext cx="3357554" cy="2928101"/>
          </a:xfrm>
          <a:prstGeom prst="rect">
            <a:avLst/>
          </a:prstGeom>
          <a:noFill/>
        </p:spPr>
      </p:pic>
      <p:pic>
        <p:nvPicPr>
          <p:cNvPr id="1027" name="Picture 3" descr="C:\Users\Леонардо\Desktop\img3.jpg"/>
          <p:cNvPicPr>
            <a:picLocks noChangeAspect="1" noChangeArrowheads="1"/>
          </p:cNvPicPr>
          <p:nvPr/>
        </p:nvPicPr>
        <p:blipFill>
          <a:blip r:embed="rId5" cstate="print"/>
          <a:srcRect/>
          <a:stretch>
            <a:fillRect/>
          </a:stretch>
        </p:blipFill>
        <p:spPr bwMode="auto">
          <a:xfrm>
            <a:off x="5391149" y="1071546"/>
            <a:ext cx="3752851" cy="2814638"/>
          </a:xfrm>
          <a:prstGeom prst="rect">
            <a:avLst/>
          </a:prstGeom>
          <a:noFill/>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Freeform 37" descr="Уголки"/>
          <p:cNvSpPr>
            <a:spLocks/>
          </p:cNvSpPr>
          <p:nvPr/>
        </p:nvSpPr>
        <p:spPr bwMode="auto">
          <a:xfrm>
            <a:off x="-36513" y="4868863"/>
            <a:ext cx="9196388" cy="2287587"/>
          </a:xfrm>
          <a:custGeom>
            <a:avLst/>
            <a:gdLst>
              <a:gd name="T0" fmla="*/ 0 w 5793"/>
              <a:gd name="T1" fmla="*/ 2147483647 h 1296"/>
              <a:gd name="T2" fmla="*/ 2147483647 w 5793"/>
              <a:gd name="T3" fmla="*/ 2147483647 h 1296"/>
              <a:gd name="T4" fmla="*/ 2147483647 w 5793"/>
              <a:gd name="T5" fmla="*/ 2147483647 h 1296"/>
              <a:gd name="T6" fmla="*/ 2147483647 w 5793"/>
              <a:gd name="T7" fmla="*/ 2147483647 h 1296"/>
              <a:gd name="T8" fmla="*/ 2147483647 w 5793"/>
              <a:gd name="T9" fmla="*/ 2147483647 h 1296"/>
              <a:gd name="T10" fmla="*/ 2147483647 w 5793"/>
              <a:gd name="T11" fmla="*/ 2147483647 h 1296"/>
              <a:gd name="T12" fmla="*/ 2147483647 w 5793"/>
              <a:gd name="T13" fmla="*/ 2147483647 h 1296"/>
              <a:gd name="T14" fmla="*/ 2147483647 w 5793"/>
              <a:gd name="T15" fmla="*/ 2147483647 h 1296"/>
              <a:gd name="T16" fmla="*/ 2147483647 w 5793"/>
              <a:gd name="T17" fmla="*/ 2147483647 h 1296"/>
              <a:gd name="T18" fmla="*/ 2147483647 w 5793"/>
              <a:gd name="T19" fmla="*/ 2147483647 h 1296"/>
              <a:gd name="T20" fmla="*/ 2147483647 w 5793"/>
              <a:gd name="T21" fmla="*/ 2147483647 h 1296"/>
              <a:gd name="T22" fmla="*/ 2147483647 w 5793"/>
              <a:gd name="T23" fmla="*/ 2147483647 h 1296"/>
              <a:gd name="T24" fmla="*/ 2147483647 w 5793"/>
              <a:gd name="T25" fmla="*/ 2147483647 h 1296"/>
              <a:gd name="T26" fmla="*/ 2147483647 w 5793"/>
              <a:gd name="T27" fmla="*/ 2147483647 h 1296"/>
              <a:gd name="T28" fmla="*/ 2147483647 w 5793"/>
              <a:gd name="T29" fmla="*/ 2147483647 h 1296"/>
              <a:gd name="T30" fmla="*/ 2147483647 w 5793"/>
              <a:gd name="T31" fmla="*/ 2147483647 h 1296"/>
              <a:gd name="T32" fmla="*/ 2147483647 w 5793"/>
              <a:gd name="T33" fmla="*/ 2147483647 h 1296"/>
              <a:gd name="T34" fmla="*/ 2147483647 w 5793"/>
              <a:gd name="T35" fmla="*/ 2147483647 h 1296"/>
              <a:gd name="T36" fmla="*/ 2147483647 w 5793"/>
              <a:gd name="T37" fmla="*/ 2147483647 h 1296"/>
              <a:gd name="T38" fmla="*/ 2147483647 w 5793"/>
              <a:gd name="T39" fmla="*/ 2147483647 h 1296"/>
              <a:gd name="T40" fmla="*/ 2147483647 w 5793"/>
              <a:gd name="T41" fmla="*/ 2147483647 h 1296"/>
              <a:gd name="T42" fmla="*/ 2147483647 w 5793"/>
              <a:gd name="T43" fmla="*/ 2147483647 h 1296"/>
              <a:gd name="T44" fmla="*/ 2147483647 w 5793"/>
              <a:gd name="T45" fmla="*/ 2147483647 h 1296"/>
              <a:gd name="T46" fmla="*/ 2147483647 w 5793"/>
              <a:gd name="T47" fmla="*/ 2147483647 h 1296"/>
              <a:gd name="T48" fmla="*/ 2147483647 w 5793"/>
              <a:gd name="T49" fmla="*/ 2147483647 h 1296"/>
              <a:gd name="T50" fmla="*/ 2147483647 w 5793"/>
              <a:gd name="T51" fmla="*/ 2147483647 h 1296"/>
              <a:gd name="T52" fmla="*/ 2147483647 w 5793"/>
              <a:gd name="T53" fmla="*/ 2147483647 h 1296"/>
              <a:gd name="T54" fmla="*/ 2147483647 w 5793"/>
              <a:gd name="T55" fmla="*/ 2147483647 h 1296"/>
              <a:gd name="T56" fmla="*/ 2147483647 w 5793"/>
              <a:gd name="T57" fmla="*/ 2147483647 h 1296"/>
              <a:gd name="T58" fmla="*/ 2147483647 w 5793"/>
              <a:gd name="T59" fmla="*/ 2147483647 h 1296"/>
              <a:gd name="T60" fmla="*/ 2147483647 w 5793"/>
              <a:gd name="T61" fmla="*/ 2147483647 h 1296"/>
              <a:gd name="T62" fmla="*/ 2147483647 w 5793"/>
              <a:gd name="T63" fmla="*/ 2147483647 h 1296"/>
              <a:gd name="T64" fmla="*/ 2147483647 w 5793"/>
              <a:gd name="T65" fmla="*/ 2147483647 h 1296"/>
              <a:gd name="T66" fmla="*/ 2147483647 w 5793"/>
              <a:gd name="T67" fmla="*/ 2147483647 h 1296"/>
              <a:gd name="T68" fmla="*/ 2147483647 w 5793"/>
              <a:gd name="T69" fmla="*/ 2147483647 h 1296"/>
              <a:gd name="T70" fmla="*/ 2147483647 w 5793"/>
              <a:gd name="T71" fmla="*/ 2147483647 h 1296"/>
              <a:gd name="T72" fmla="*/ 2147483647 w 5793"/>
              <a:gd name="T73" fmla="*/ 2147483647 h 1296"/>
              <a:gd name="T74" fmla="*/ 2147483647 w 5793"/>
              <a:gd name="T75" fmla="*/ 2147483647 h 1296"/>
              <a:gd name="T76" fmla="*/ 2147483647 w 5793"/>
              <a:gd name="T77" fmla="*/ 2147483647 h 1296"/>
              <a:gd name="T78" fmla="*/ 2147483647 w 5793"/>
              <a:gd name="T79" fmla="*/ 2147483647 h 1296"/>
              <a:gd name="T80" fmla="*/ 2147483647 w 5793"/>
              <a:gd name="T81" fmla="*/ 2147483647 h 1296"/>
              <a:gd name="T82" fmla="*/ 2147483647 w 5793"/>
              <a:gd name="T83" fmla="*/ 2147483647 h 1296"/>
              <a:gd name="T84" fmla="*/ 2147483647 w 5793"/>
              <a:gd name="T85" fmla="*/ 2147483647 h 1296"/>
              <a:gd name="T86" fmla="*/ 2147483647 w 5793"/>
              <a:gd name="T87" fmla="*/ 2147483647 h 1296"/>
              <a:gd name="T88" fmla="*/ 2147483647 w 5793"/>
              <a:gd name="T89" fmla="*/ 2147483647 h 1296"/>
              <a:gd name="T90" fmla="*/ 2147483647 w 5793"/>
              <a:gd name="T91" fmla="*/ 2147483647 h 1296"/>
              <a:gd name="T92" fmla="*/ 0 w 5793"/>
              <a:gd name="T93" fmla="*/ 2147483647 h 129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793"/>
              <a:gd name="T142" fmla="*/ 0 h 1296"/>
              <a:gd name="T143" fmla="*/ 5793 w 5793"/>
              <a:gd name="T144" fmla="*/ 1296 h 129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793" h="1296">
                <a:moveTo>
                  <a:pt x="0" y="1144"/>
                </a:moveTo>
                <a:cubicBezTo>
                  <a:pt x="5" y="1125"/>
                  <a:pt x="14" y="1107"/>
                  <a:pt x="16" y="1088"/>
                </a:cubicBezTo>
                <a:cubicBezTo>
                  <a:pt x="28" y="991"/>
                  <a:pt x="9" y="991"/>
                  <a:pt x="64" y="936"/>
                </a:cubicBezTo>
                <a:cubicBezTo>
                  <a:pt x="79" y="891"/>
                  <a:pt x="72" y="851"/>
                  <a:pt x="112" y="824"/>
                </a:cubicBezTo>
                <a:cubicBezTo>
                  <a:pt x="129" y="774"/>
                  <a:pt x="165" y="740"/>
                  <a:pt x="208" y="712"/>
                </a:cubicBezTo>
                <a:cubicBezTo>
                  <a:pt x="247" y="654"/>
                  <a:pt x="275" y="657"/>
                  <a:pt x="328" y="624"/>
                </a:cubicBezTo>
                <a:cubicBezTo>
                  <a:pt x="398" y="580"/>
                  <a:pt x="331" y="621"/>
                  <a:pt x="376" y="576"/>
                </a:cubicBezTo>
                <a:cubicBezTo>
                  <a:pt x="390" y="562"/>
                  <a:pt x="416" y="553"/>
                  <a:pt x="432" y="544"/>
                </a:cubicBezTo>
                <a:cubicBezTo>
                  <a:pt x="475" y="518"/>
                  <a:pt x="519" y="492"/>
                  <a:pt x="560" y="464"/>
                </a:cubicBezTo>
                <a:cubicBezTo>
                  <a:pt x="585" y="447"/>
                  <a:pt x="619" y="454"/>
                  <a:pt x="648" y="448"/>
                </a:cubicBezTo>
                <a:cubicBezTo>
                  <a:pt x="675" y="430"/>
                  <a:pt x="691" y="398"/>
                  <a:pt x="720" y="384"/>
                </a:cubicBezTo>
                <a:cubicBezTo>
                  <a:pt x="774" y="357"/>
                  <a:pt x="832" y="350"/>
                  <a:pt x="888" y="328"/>
                </a:cubicBezTo>
                <a:cubicBezTo>
                  <a:pt x="978" y="194"/>
                  <a:pt x="1157" y="184"/>
                  <a:pt x="1304" y="176"/>
                </a:cubicBezTo>
                <a:cubicBezTo>
                  <a:pt x="1336" y="165"/>
                  <a:pt x="1367" y="159"/>
                  <a:pt x="1400" y="152"/>
                </a:cubicBezTo>
                <a:cubicBezTo>
                  <a:pt x="1525" y="89"/>
                  <a:pt x="1608" y="81"/>
                  <a:pt x="1752" y="64"/>
                </a:cubicBezTo>
                <a:cubicBezTo>
                  <a:pt x="1795" y="59"/>
                  <a:pt x="1837" y="46"/>
                  <a:pt x="1880" y="40"/>
                </a:cubicBezTo>
                <a:cubicBezTo>
                  <a:pt x="2001" y="0"/>
                  <a:pt x="2207" y="41"/>
                  <a:pt x="2344" y="48"/>
                </a:cubicBezTo>
                <a:cubicBezTo>
                  <a:pt x="2373" y="58"/>
                  <a:pt x="2432" y="72"/>
                  <a:pt x="2432" y="72"/>
                </a:cubicBezTo>
                <a:cubicBezTo>
                  <a:pt x="2632" y="68"/>
                  <a:pt x="2807" y="61"/>
                  <a:pt x="3000" y="48"/>
                </a:cubicBezTo>
                <a:cubicBezTo>
                  <a:pt x="3073" y="24"/>
                  <a:pt x="3158" y="28"/>
                  <a:pt x="3232" y="24"/>
                </a:cubicBezTo>
                <a:cubicBezTo>
                  <a:pt x="3269" y="27"/>
                  <a:pt x="3308" y="23"/>
                  <a:pt x="3344" y="32"/>
                </a:cubicBezTo>
                <a:cubicBezTo>
                  <a:pt x="3355" y="35"/>
                  <a:pt x="3359" y="50"/>
                  <a:pt x="3368" y="56"/>
                </a:cubicBezTo>
                <a:cubicBezTo>
                  <a:pt x="3395" y="74"/>
                  <a:pt x="3456" y="101"/>
                  <a:pt x="3488" y="104"/>
                </a:cubicBezTo>
                <a:cubicBezTo>
                  <a:pt x="3568" y="111"/>
                  <a:pt x="3648" y="109"/>
                  <a:pt x="3728" y="112"/>
                </a:cubicBezTo>
                <a:cubicBezTo>
                  <a:pt x="3894" y="153"/>
                  <a:pt x="3907" y="146"/>
                  <a:pt x="4144" y="152"/>
                </a:cubicBezTo>
                <a:cubicBezTo>
                  <a:pt x="4197" y="178"/>
                  <a:pt x="4246" y="190"/>
                  <a:pt x="4304" y="200"/>
                </a:cubicBezTo>
                <a:cubicBezTo>
                  <a:pt x="4394" y="185"/>
                  <a:pt x="4380" y="184"/>
                  <a:pt x="4520" y="200"/>
                </a:cubicBezTo>
                <a:cubicBezTo>
                  <a:pt x="4534" y="202"/>
                  <a:pt x="4547" y="211"/>
                  <a:pt x="4560" y="216"/>
                </a:cubicBezTo>
                <a:cubicBezTo>
                  <a:pt x="4623" y="239"/>
                  <a:pt x="4686" y="259"/>
                  <a:pt x="4752" y="272"/>
                </a:cubicBezTo>
                <a:cubicBezTo>
                  <a:pt x="4804" y="324"/>
                  <a:pt x="4873" y="329"/>
                  <a:pt x="4944" y="336"/>
                </a:cubicBezTo>
                <a:cubicBezTo>
                  <a:pt x="4994" y="353"/>
                  <a:pt x="4943" y="329"/>
                  <a:pt x="4984" y="376"/>
                </a:cubicBezTo>
                <a:cubicBezTo>
                  <a:pt x="4995" y="389"/>
                  <a:pt x="5012" y="396"/>
                  <a:pt x="5024" y="408"/>
                </a:cubicBezTo>
                <a:cubicBezTo>
                  <a:pt x="5050" y="434"/>
                  <a:pt x="5069" y="469"/>
                  <a:pt x="5096" y="496"/>
                </a:cubicBezTo>
                <a:cubicBezTo>
                  <a:pt x="5107" y="528"/>
                  <a:pt x="5161" y="611"/>
                  <a:pt x="5192" y="632"/>
                </a:cubicBezTo>
                <a:cubicBezTo>
                  <a:pt x="5209" y="643"/>
                  <a:pt x="5230" y="646"/>
                  <a:pt x="5248" y="656"/>
                </a:cubicBezTo>
                <a:cubicBezTo>
                  <a:pt x="5267" y="667"/>
                  <a:pt x="5286" y="677"/>
                  <a:pt x="5304" y="688"/>
                </a:cubicBezTo>
                <a:cubicBezTo>
                  <a:pt x="5320" y="698"/>
                  <a:pt x="5352" y="720"/>
                  <a:pt x="5352" y="720"/>
                </a:cubicBezTo>
                <a:cubicBezTo>
                  <a:pt x="5398" y="790"/>
                  <a:pt x="5431" y="774"/>
                  <a:pt x="5504" y="792"/>
                </a:cubicBezTo>
                <a:cubicBezTo>
                  <a:pt x="5520" y="803"/>
                  <a:pt x="5536" y="813"/>
                  <a:pt x="5552" y="824"/>
                </a:cubicBezTo>
                <a:cubicBezTo>
                  <a:pt x="5660" y="896"/>
                  <a:pt x="5558" y="858"/>
                  <a:pt x="5624" y="880"/>
                </a:cubicBezTo>
                <a:cubicBezTo>
                  <a:pt x="5641" y="930"/>
                  <a:pt x="5659" y="986"/>
                  <a:pt x="5704" y="1016"/>
                </a:cubicBezTo>
                <a:cubicBezTo>
                  <a:pt x="5731" y="1098"/>
                  <a:pt x="5684" y="1083"/>
                  <a:pt x="5784" y="1096"/>
                </a:cubicBezTo>
                <a:cubicBezTo>
                  <a:pt x="5755" y="1296"/>
                  <a:pt x="5793" y="1164"/>
                  <a:pt x="5336" y="1168"/>
                </a:cubicBezTo>
                <a:cubicBezTo>
                  <a:pt x="4920" y="1172"/>
                  <a:pt x="4504" y="1156"/>
                  <a:pt x="4088" y="1152"/>
                </a:cubicBezTo>
                <a:cubicBezTo>
                  <a:pt x="3663" y="1119"/>
                  <a:pt x="3265" y="1140"/>
                  <a:pt x="2824" y="1144"/>
                </a:cubicBezTo>
                <a:cubicBezTo>
                  <a:pt x="1971" y="1141"/>
                  <a:pt x="1117" y="1141"/>
                  <a:pt x="264" y="1136"/>
                </a:cubicBezTo>
                <a:cubicBezTo>
                  <a:pt x="201" y="1136"/>
                  <a:pt x="0" y="1109"/>
                  <a:pt x="0" y="1096"/>
                </a:cubicBezTo>
              </a:path>
            </a:pathLst>
          </a:custGeom>
          <a:pattFill prst="divot">
            <a:fgClr>
              <a:srgbClr val="00FF00"/>
            </a:fgClr>
            <a:bgClr>
              <a:srgbClr val="BFEFBF"/>
            </a:bgClr>
          </a:pattFill>
          <a:ln w="9525">
            <a:noFill/>
            <a:round/>
            <a:headEnd/>
            <a:tailEnd/>
          </a:ln>
        </p:spPr>
        <p:txBody>
          <a:bodyPr/>
          <a:lstStyle/>
          <a:p>
            <a:endParaRPr lang="ru-RU"/>
          </a:p>
        </p:txBody>
      </p:sp>
      <p:pic>
        <p:nvPicPr>
          <p:cNvPr id="4098" name="Picture 2" descr="ddd0fc32575ct"/>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2794000" y="1916113"/>
            <a:ext cx="3217863" cy="4537075"/>
          </a:xfrm>
          <a:prstGeom prst="rect">
            <a:avLst/>
          </a:prstGeom>
          <a:noFill/>
          <a:ln w="9525">
            <a:noFill/>
            <a:miter lim="800000"/>
            <a:headEnd/>
            <a:tailEnd/>
          </a:ln>
        </p:spPr>
      </p:pic>
      <p:sp>
        <p:nvSpPr>
          <p:cNvPr id="4100" name="AutoShape 4"/>
          <p:cNvSpPr>
            <a:spLocks noChangeArrowheads="1"/>
          </p:cNvSpPr>
          <p:nvPr/>
        </p:nvSpPr>
        <p:spPr bwMode="auto">
          <a:xfrm rot="-4715050">
            <a:off x="172244" y="5091907"/>
            <a:ext cx="1347787" cy="901700"/>
          </a:xfrm>
          <a:prstGeom prst="cloudCallout">
            <a:avLst>
              <a:gd name="adj1" fmla="val -34227"/>
              <a:gd name="adj2" fmla="val 14093"/>
            </a:avLst>
          </a:prstGeom>
          <a:gradFill rotWithShape="1">
            <a:gsLst>
              <a:gs pos="0">
                <a:srgbClr val="00003B"/>
              </a:gs>
              <a:gs pos="100000">
                <a:srgbClr val="000080"/>
              </a:gs>
            </a:gsLst>
            <a:lin ang="5400000" scaled="1"/>
          </a:gradFill>
          <a:ln w="9525">
            <a:solidFill>
              <a:schemeClr val="tx1"/>
            </a:solidFill>
            <a:round/>
            <a:headEnd/>
            <a:tailEnd/>
          </a:ln>
        </p:spPr>
        <p:txBody>
          <a:bodyPr vert="eaVert"/>
          <a:lstStyle/>
          <a:p>
            <a:pPr algn="ctr"/>
            <a:endParaRPr lang="ru-RU">
              <a:latin typeface="Calibri" pitchFamily="34" charset="0"/>
            </a:endParaRPr>
          </a:p>
        </p:txBody>
      </p:sp>
      <p:sp>
        <p:nvSpPr>
          <p:cNvPr id="4101" name="Oval 5"/>
          <p:cNvSpPr>
            <a:spLocks noChangeArrowheads="1"/>
          </p:cNvSpPr>
          <p:nvPr/>
        </p:nvSpPr>
        <p:spPr bwMode="auto">
          <a:xfrm>
            <a:off x="7235825" y="188913"/>
            <a:ext cx="1511300" cy="1511300"/>
          </a:xfrm>
          <a:prstGeom prst="ellipse">
            <a:avLst/>
          </a:prstGeom>
          <a:gradFill rotWithShape="1">
            <a:gsLst>
              <a:gs pos="0">
                <a:srgbClr val="FFFF00"/>
              </a:gs>
              <a:gs pos="100000">
                <a:srgbClr val="FF0000"/>
              </a:gs>
            </a:gsLst>
            <a:path path="shape">
              <a:fillToRect l="50000" t="50000" r="50000" b="50000"/>
            </a:path>
          </a:gradFill>
          <a:ln w="9525">
            <a:noFill/>
            <a:round/>
            <a:headEnd/>
            <a:tailEnd/>
          </a:ln>
        </p:spPr>
        <p:txBody>
          <a:bodyPr wrap="none" anchor="ctr"/>
          <a:lstStyle/>
          <a:p>
            <a:pPr algn="ctr"/>
            <a:endParaRPr lang="ru-RU">
              <a:latin typeface="Calibri" pitchFamily="34" charset="0"/>
            </a:endParaRPr>
          </a:p>
        </p:txBody>
      </p:sp>
      <p:sp>
        <p:nvSpPr>
          <p:cNvPr id="4102" name="AutoShape 6"/>
          <p:cNvSpPr>
            <a:spLocks noChangeArrowheads="1"/>
          </p:cNvSpPr>
          <p:nvPr/>
        </p:nvSpPr>
        <p:spPr bwMode="auto">
          <a:xfrm rot="-4715050">
            <a:off x="172244" y="3004344"/>
            <a:ext cx="1347788" cy="901700"/>
          </a:xfrm>
          <a:prstGeom prst="cloudCallout">
            <a:avLst>
              <a:gd name="adj1" fmla="val -34227"/>
              <a:gd name="adj2" fmla="val 14093"/>
            </a:avLst>
          </a:prstGeom>
          <a:gradFill rotWithShape="1">
            <a:gsLst>
              <a:gs pos="0">
                <a:srgbClr val="181847"/>
              </a:gs>
              <a:gs pos="100000">
                <a:srgbClr val="333399"/>
              </a:gs>
            </a:gsLst>
            <a:lin ang="5400000" scaled="1"/>
          </a:gradFill>
          <a:ln w="9525">
            <a:solidFill>
              <a:schemeClr val="tx1"/>
            </a:solidFill>
            <a:round/>
            <a:headEnd/>
            <a:tailEnd/>
          </a:ln>
        </p:spPr>
        <p:txBody>
          <a:bodyPr vert="eaVert"/>
          <a:lstStyle/>
          <a:p>
            <a:pPr algn="ctr"/>
            <a:endParaRPr lang="ru-RU">
              <a:latin typeface="Calibri" pitchFamily="34" charset="0"/>
            </a:endParaRPr>
          </a:p>
        </p:txBody>
      </p:sp>
      <p:sp>
        <p:nvSpPr>
          <p:cNvPr id="4103" name="AutoShape 7"/>
          <p:cNvSpPr>
            <a:spLocks noChangeArrowheads="1"/>
          </p:cNvSpPr>
          <p:nvPr/>
        </p:nvSpPr>
        <p:spPr bwMode="auto">
          <a:xfrm rot="-4715050">
            <a:off x="172244" y="699294"/>
            <a:ext cx="1347788" cy="901700"/>
          </a:xfrm>
          <a:prstGeom prst="cloudCallout">
            <a:avLst>
              <a:gd name="adj1" fmla="val -34227"/>
              <a:gd name="adj2" fmla="val 14093"/>
            </a:avLst>
          </a:prstGeom>
          <a:gradFill rotWithShape="1">
            <a:gsLst>
              <a:gs pos="0">
                <a:schemeClr val="accent2"/>
              </a:gs>
              <a:gs pos="100000">
                <a:srgbClr val="4618F0"/>
              </a:gs>
            </a:gsLst>
            <a:lin ang="5400000" scaled="1"/>
          </a:gradFill>
          <a:ln w="9525">
            <a:solidFill>
              <a:schemeClr val="tx1"/>
            </a:solidFill>
            <a:round/>
            <a:headEnd/>
            <a:tailEnd/>
          </a:ln>
        </p:spPr>
        <p:txBody>
          <a:bodyPr vert="eaVert"/>
          <a:lstStyle/>
          <a:p>
            <a:pPr algn="ctr"/>
            <a:endParaRPr lang="ru-RU">
              <a:latin typeface="Calibri" pitchFamily="34" charset="0"/>
            </a:endParaRPr>
          </a:p>
        </p:txBody>
      </p:sp>
      <p:sp>
        <p:nvSpPr>
          <p:cNvPr id="4104" name="AutoShape 8"/>
          <p:cNvSpPr>
            <a:spLocks noChangeArrowheads="1"/>
          </p:cNvSpPr>
          <p:nvPr/>
        </p:nvSpPr>
        <p:spPr bwMode="auto">
          <a:xfrm rot="551848">
            <a:off x="1763713" y="260350"/>
            <a:ext cx="1347787" cy="901700"/>
          </a:xfrm>
          <a:prstGeom prst="cloudCallout">
            <a:avLst>
              <a:gd name="adj1" fmla="val -34227"/>
              <a:gd name="adj2" fmla="val 14093"/>
            </a:avLst>
          </a:prstGeom>
          <a:gradFill rotWithShape="1">
            <a:gsLst>
              <a:gs pos="0">
                <a:schemeClr val="accent2"/>
              </a:gs>
              <a:gs pos="100000">
                <a:srgbClr val="4EE8F8"/>
              </a:gs>
            </a:gsLst>
            <a:lin ang="5400000" scaled="1"/>
          </a:gradFill>
          <a:ln w="9525">
            <a:solidFill>
              <a:schemeClr val="accent2"/>
            </a:solidFill>
            <a:round/>
            <a:headEnd/>
            <a:tailEnd/>
          </a:ln>
        </p:spPr>
        <p:txBody>
          <a:bodyPr/>
          <a:lstStyle/>
          <a:p>
            <a:pPr algn="ctr"/>
            <a:endParaRPr lang="ru-RU">
              <a:latin typeface="Calibri" pitchFamily="34" charset="0"/>
            </a:endParaRPr>
          </a:p>
        </p:txBody>
      </p:sp>
      <p:sp>
        <p:nvSpPr>
          <p:cNvPr id="4105" name="AutoShape 9"/>
          <p:cNvSpPr>
            <a:spLocks noChangeArrowheads="1"/>
          </p:cNvSpPr>
          <p:nvPr/>
        </p:nvSpPr>
        <p:spPr bwMode="auto">
          <a:xfrm rot="551848">
            <a:off x="3995738" y="260350"/>
            <a:ext cx="1347787" cy="901700"/>
          </a:xfrm>
          <a:prstGeom prst="cloudCallout">
            <a:avLst>
              <a:gd name="adj1" fmla="val -34227"/>
              <a:gd name="adj2" fmla="val 14093"/>
            </a:avLst>
          </a:prstGeom>
          <a:gradFill rotWithShape="1">
            <a:gsLst>
              <a:gs pos="0">
                <a:srgbClr val="6E74EE"/>
              </a:gs>
              <a:gs pos="100000">
                <a:srgbClr val="4EE8F8"/>
              </a:gs>
            </a:gsLst>
            <a:lin ang="5400000" scaled="1"/>
          </a:gradFill>
          <a:ln w="9525">
            <a:solidFill>
              <a:schemeClr val="accent2"/>
            </a:solidFill>
            <a:round/>
            <a:headEnd/>
            <a:tailEnd/>
          </a:ln>
        </p:spPr>
        <p:txBody>
          <a:bodyPr/>
          <a:lstStyle/>
          <a:p>
            <a:pPr algn="ctr"/>
            <a:endParaRPr lang="ru-RU">
              <a:latin typeface="Calibri" pitchFamily="34" charset="0"/>
            </a:endParaRPr>
          </a:p>
        </p:txBody>
      </p:sp>
      <p:sp>
        <p:nvSpPr>
          <p:cNvPr id="4106" name="AutoShape 10"/>
          <p:cNvSpPr>
            <a:spLocks noChangeArrowheads="1"/>
          </p:cNvSpPr>
          <p:nvPr/>
        </p:nvSpPr>
        <p:spPr bwMode="auto">
          <a:xfrm rot="551848">
            <a:off x="6227763" y="260350"/>
            <a:ext cx="1347787" cy="901700"/>
          </a:xfrm>
          <a:prstGeom prst="cloudCallout">
            <a:avLst>
              <a:gd name="adj1" fmla="val -34227"/>
              <a:gd name="adj2" fmla="val 14093"/>
            </a:avLst>
          </a:prstGeom>
          <a:gradFill rotWithShape="1">
            <a:gsLst>
              <a:gs pos="0">
                <a:srgbClr val="6E74EE"/>
              </a:gs>
              <a:gs pos="100000">
                <a:schemeClr val="accent1"/>
              </a:gs>
            </a:gsLst>
            <a:lin ang="5400000" scaled="1"/>
          </a:gradFill>
          <a:ln w="9525">
            <a:solidFill>
              <a:schemeClr val="accent2"/>
            </a:solidFill>
            <a:round/>
            <a:headEnd/>
            <a:tailEnd/>
          </a:ln>
        </p:spPr>
        <p:txBody>
          <a:bodyPr/>
          <a:lstStyle/>
          <a:p>
            <a:pPr algn="ctr"/>
            <a:endParaRPr lang="ru-RU">
              <a:latin typeface="Calibri" pitchFamily="34" charset="0"/>
            </a:endParaRPr>
          </a:p>
        </p:txBody>
      </p:sp>
      <p:sp>
        <p:nvSpPr>
          <p:cNvPr id="4107" name="AutoShape 11"/>
          <p:cNvSpPr>
            <a:spLocks noChangeArrowheads="1"/>
          </p:cNvSpPr>
          <p:nvPr/>
        </p:nvSpPr>
        <p:spPr bwMode="auto">
          <a:xfrm rot="6170213">
            <a:off x="7733506" y="772319"/>
            <a:ext cx="1347788" cy="901700"/>
          </a:xfrm>
          <a:prstGeom prst="cloudCallout">
            <a:avLst>
              <a:gd name="adj1" fmla="val -34227"/>
              <a:gd name="adj2" fmla="val 14093"/>
            </a:avLst>
          </a:prstGeom>
          <a:gradFill rotWithShape="1">
            <a:gsLst>
              <a:gs pos="0">
                <a:srgbClr val="3366FF"/>
              </a:gs>
              <a:gs pos="50000">
                <a:schemeClr val="accent1"/>
              </a:gs>
              <a:gs pos="100000">
                <a:srgbClr val="3366FF"/>
              </a:gs>
            </a:gsLst>
            <a:lin ang="5400000" scaled="1"/>
          </a:gradFill>
          <a:ln w="9525">
            <a:solidFill>
              <a:schemeClr val="accent2"/>
            </a:solidFill>
            <a:round/>
            <a:headEnd/>
            <a:tailEnd/>
          </a:ln>
          <a:effectLst/>
        </p:spPr>
        <p:txBody>
          <a:bodyPr rot="10800000" vert="eaVert"/>
          <a:lstStyle/>
          <a:p>
            <a:pPr algn="ctr" fontAlgn="auto">
              <a:spcBef>
                <a:spcPts val="0"/>
              </a:spcBef>
              <a:spcAft>
                <a:spcPts val="0"/>
              </a:spcAft>
              <a:defRPr/>
            </a:pPr>
            <a:endParaRPr lang="ru-RU">
              <a:latin typeface="+mn-lt"/>
            </a:endParaRPr>
          </a:p>
        </p:txBody>
      </p:sp>
      <p:sp>
        <p:nvSpPr>
          <p:cNvPr id="4108" name="AutoShape 12"/>
          <p:cNvSpPr>
            <a:spLocks noChangeArrowheads="1"/>
          </p:cNvSpPr>
          <p:nvPr/>
        </p:nvSpPr>
        <p:spPr bwMode="auto">
          <a:xfrm rot="6170213">
            <a:off x="7733506" y="3075782"/>
            <a:ext cx="1347787" cy="901700"/>
          </a:xfrm>
          <a:prstGeom prst="cloudCallout">
            <a:avLst>
              <a:gd name="adj1" fmla="val -34227"/>
              <a:gd name="adj2" fmla="val 14093"/>
            </a:avLst>
          </a:prstGeom>
          <a:gradFill rotWithShape="1">
            <a:gsLst>
              <a:gs pos="0">
                <a:schemeClr val="bg1"/>
              </a:gs>
              <a:gs pos="100000">
                <a:srgbClr val="4618F0"/>
              </a:gs>
            </a:gsLst>
            <a:lin ang="2700000" scaled="1"/>
          </a:gradFill>
          <a:ln w="9525">
            <a:solidFill>
              <a:schemeClr val="accent2"/>
            </a:solidFill>
            <a:round/>
            <a:headEnd/>
            <a:tailEnd/>
          </a:ln>
        </p:spPr>
        <p:txBody>
          <a:bodyPr rot="10800000" vert="eaVert"/>
          <a:lstStyle/>
          <a:p>
            <a:pPr algn="ctr"/>
            <a:endParaRPr lang="ru-RU">
              <a:latin typeface="Calibri" pitchFamily="34" charset="0"/>
            </a:endParaRPr>
          </a:p>
        </p:txBody>
      </p:sp>
      <p:sp>
        <p:nvSpPr>
          <p:cNvPr id="4109" name="AutoShape 13"/>
          <p:cNvSpPr>
            <a:spLocks noChangeArrowheads="1"/>
          </p:cNvSpPr>
          <p:nvPr/>
        </p:nvSpPr>
        <p:spPr bwMode="auto">
          <a:xfrm rot="6170213">
            <a:off x="7733506" y="5307807"/>
            <a:ext cx="1347787" cy="901700"/>
          </a:xfrm>
          <a:prstGeom prst="cloudCallout">
            <a:avLst>
              <a:gd name="adj1" fmla="val -34227"/>
              <a:gd name="adj2" fmla="val 14093"/>
            </a:avLst>
          </a:prstGeom>
          <a:gradFill rotWithShape="1">
            <a:gsLst>
              <a:gs pos="0">
                <a:schemeClr val="bg1"/>
              </a:gs>
              <a:gs pos="100000">
                <a:srgbClr val="3366FF"/>
              </a:gs>
            </a:gsLst>
            <a:lin ang="2700000" scaled="1"/>
          </a:gradFill>
          <a:ln w="9525">
            <a:solidFill>
              <a:schemeClr val="accent2"/>
            </a:solidFill>
            <a:round/>
            <a:headEnd/>
            <a:tailEnd/>
          </a:ln>
        </p:spPr>
        <p:txBody>
          <a:bodyPr rot="10800000" vert="eaVert"/>
          <a:lstStyle/>
          <a:p>
            <a:pPr algn="ctr"/>
            <a:endParaRPr lang="ru-RU">
              <a:latin typeface="Calibri" pitchFamily="34" charset="0"/>
            </a:endParaRPr>
          </a:p>
        </p:txBody>
      </p:sp>
      <p:sp>
        <p:nvSpPr>
          <p:cNvPr id="4110" name="AutoShape 14"/>
          <p:cNvSpPr>
            <a:spLocks noChangeArrowheads="1"/>
          </p:cNvSpPr>
          <p:nvPr/>
        </p:nvSpPr>
        <p:spPr bwMode="auto">
          <a:xfrm rot="-10406119">
            <a:off x="6156325" y="5876925"/>
            <a:ext cx="1347788" cy="901700"/>
          </a:xfrm>
          <a:prstGeom prst="cloudCallout">
            <a:avLst>
              <a:gd name="adj1" fmla="val -34227"/>
              <a:gd name="adj2" fmla="val 14093"/>
            </a:avLst>
          </a:prstGeom>
          <a:gradFill rotWithShape="1">
            <a:gsLst>
              <a:gs pos="0">
                <a:schemeClr val="bg1"/>
              </a:gs>
              <a:gs pos="100000">
                <a:srgbClr val="3366FF"/>
              </a:gs>
            </a:gsLst>
            <a:lin ang="18900000" scaled="1"/>
          </a:gradFill>
          <a:ln w="9525">
            <a:solidFill>
              <a:schemeClr val="accent2"/>
            </a:solidFill>
            <a:round/>
            <a:headEnd/>
            <a:tailEnd/>
          </a:ln>
        </p:spPr>
        <p:txBody>
          <a:bodyPr rot="10800000"/>
          <a:lstStyle/>
          <a:p>
            <a:pPr algn="ctr"/>
            <a:endParaRPr lang="ru-RU">
              <a:latin typeface="Calibri" pitchFamily="34" charset="0"/>
            </a:endParaRPr>
          </a:p>
        </p:txBody>
      </p:sp>
      <p:sp>
        <p:nvSpPr>
          <p:cNvPr id="4111" name="AutoShape 15"/>
          <p:cNvSpPr>
            <a:spLocks noChangeArrowheads="1"/>
          </p:cNvSpPr>
          <p:nvPr/>
        </p:nvSpPr>
        <p:spPr bwMode="auto">
          <a:xfrm rot="-10406119">
            <a:off x="4067175" y="5876925"/>
            <a:ext cx="1347788" cy="901700"/>
          </a:xfrm>
          <a:prstGeom prst="cloudCallout">
            <a:avLst>
              <a:gd name="adj1" fmla="val -34227"/>
              <a:gd name="adj2" fmla="val 14093"/>
            </a:avLst>
          </a:prstGeom>
          <a:gradFill rotWithShape="1">
            <a:gsLst>
              <a:gs pos="0">
                <a:schemeClr val="bg1"/>
              </a:gs>
              <a:gs pos="100000">
                <a:srgbClr val="33E6F9"/>
              </a:gs>
            </a:gsLst>
            <a:lin ang="18900000" scaled="1"/>
          </a:gradFill>
          <a:ln w="9525">
            <a:solidFill>
              <a:srgbClr val="000080"/>
            </a:solidFill>
            <a:round/>
            <a:headEnd/>
            <a:tailEnd/>
          </a:ln>
        </p:spPr>
        <p:txBody>
          <a:bodyPr rot="10800000"/>
          <a:lstStyle/>
          <a:p>
            <a:pPr algn="ctr"/>
            <a:endParaRPr lang="ru-RU">
              <a:latin typeface="Calibri" pitchFamily="34" charset="0"/>
            </a:endParaRPr>
          </a:p>
        </p:txBody>
      </p:sp>
      <p:pic>
        <p:nvPicPr>
          <p:cNvPr id="4112" name="Picture 16" descr="arg-blue-left-tr"/>
          <p:cNvPicPr>
            <a:picLocks noChangeAspect="1" noChangeArrowheads="1" noCrop="1"/>
          </p:cNvPicPr>
          <p:nvPr/>
        </p:nvPicPr>
        <p:blipFill>
          <a:blip r:embed="rId4"/>
          <a:srcRect/>
          <a:stretch>
            <a:fillRect/>
          </a:stretch>
        </p:blipFill>
        <p:spPr bwMode="auto">
          <a:xfrm>
            <a:off x="5940425" y="1341438"/>
            <a:ext cx="1190625" cy="1511300"/>
          </a:xfrm>
          <a:prstGeom prst="rect">
            <a:avLst/>
          </a:prstGeom>
          <a:noFill/>
          <a:ln w="9525">
            <a:noFill/>
            <a:miter lim="800000"/>
            <a:headEnd/>
            <a:tailEnd/>
          </a:ln>
        </p:spPr>
      </p:pic>
      <p:pic>
        <p:nvPicPr>
          <p:cNvPr id="4113" name="Picture 17" descr="ani-bird_red"/>
          <p:cNvPicPr>
            <a:picLocks noChangeAspect="1" noChangeArrowheads="1" noCrop="1"/>
          </p:cNvPicPr>
          <p:nvPr/>
        </p:nvPicPr>
        <p:blipFill>
          <a:blip r:embed="rId5"/>
          <a:srcRect/>
          <a:stretch>
            <a:fillRect/>
          </a:stretch>
        </p:blipFill>
        <p:spPr bwMode="auto">
          <a:xfrm>
            <a:off x="2627313" y="2708275"/>
            <a:ext cx="1439862" cy="1152525"/>
          </a:xfrm>
          <a:prstGeom prst="rect">
            <a:avLst/>
          </a:prstGeom>
          <a:noFill/>
          <a:ln w="9525">
            <a:noFill/>
            <a:miter lim="800000"/>
            <a:headEnd/>
            <a:tailEnd/>
          </a:ln>
        </p:spPr>
      </p:pic>
      <p:pic>
        <p:nvPicPr>
          <p:cNvPr id="4115" name="Picture 19" descr="b13"/>
          <p:cNvPicPr>
            <a:picLocks noChangeAspect="1" noChangeArrowheads="1" noCrop="1"/>
          </p:cNvPicPr>
          <p:nvPr/>
        </p:nvPicPr>
        <p:blipFill>
          <a:blip r:embed="rId6"/>
          <a:srcRect/>
          <a:stretch>
            <a:fillRect/>
          </a:stretch>
        </p:blipFill>
        <p:spPr bwMode="auto">
          <a:xfrm>
            <a:off x="2714625" y="5013325"/>
            <a:ext cx="1154113" cy="1235075"/>
          </a:xfrm>
          <a:prstGeom prst="rect">
            <a:avLst/>
          </a:prstGeom>
          <a:noFill/>
          <a:ln w="9525">
            <a:noFill/>
            <a:miter lim="800000"/>
            <a:headEnd/>
            <a:tailEnd/>
          </a:ln>
        </p:spPr>
      </p:pic>
      <p:pic>
        <p:nvPicPr>
          <p:cNvPr id="4119" name="Picture 23" descr="b13"/>
          <p:cNvPicPr>
            <a:picLocks noChangeAspect="1" noChangeArrowheads="1" noCrop="1"/>
          </p:cNvPicPr>
          <p:nvPr/>
        </p:nvPicPr>
        <p:blipFill>
          <a:blip r:embed="rId6"/>
          <a:srcRect/>
          <a:stretch>
            <a:fillRect/>
          </a:stretch>
        </p:blipFill>
        <p:spPr bwMode="auto">
          <a:xfrm>
            <a:off x="7164388" y="5516563"/>
            <a:ext cx="1020762" cy="1092200"/>
          </a:xfrm>
          <a:prstGeom prst="rect">
            <a:avLst/>
          </a:prstGeom>
          <a:noFill/>
          <a:ln w="9525">
            <a:noFill/>
            <a:miter lim="800000"/>
            <a:headEnd/>
            <a:tailEnd/>
          </a:ln>
        </p:spPr>
      </p:pic>
      <p:sp>
        <p:nvSpPr>
          <p:cNvPr id="4124" name="AutoShape 28"/>
          <p:cNvSpPr>
            <a:spLocks noChangeArrowheads="1"/>
          </p:cNvSpPr>
          <p:nvPr/>
        </p:nvSpPr>
        <p:spPr bwMode="auto">
          <a:xfrm>
            <a:off x="5435600" y="2636838"/>
            <a:ext cx="3384550" cy="1223962"/>
          </a:xfrm>
          <a:prstGeom prst="wedgeRoundRectCallout">
            <a:avLst>
              <a:gd name="adj1" fmla="val -72329"/>
              <a:gd name="adj2" fmla="val -10958"/>
              <a:gd name="adj3" fmla="val 16667"/>
            </a:avLst>
          </a:prstGeom>
          <a:solidFill>
            <a:srgbClr val="FFFF99"/>
          </a:solidFill>
          <a:ln w="9525">
            <a:noFill/>
            <a:miter lim="800000"/>
            <a:headEnd/>
            <a:tailEnd/>
          </a:ln>
        </p:spPr>
        <p:txBody>
          <a:bodyPr/>
          <a:lstStyle/>
          <a:p>
            <a:pPr algn="ctr"/>
            <a:endParaRPr lang="ru-RU">
              <a:latin typeface="Calibri" pitchFamily="34" charset="0"/>
            </a:endParaRPr>
          </a:p>
        </p:txBody>
      </p:sp>
      <p:sp>
        <p:nvSpPr>
          <p:cNvPr id="4125" name="Text Box 29"/>
          <p:cNvSpPr txBox="1">
            <a:spLocks noChangeArrowheads="1"/>
          </p:cNvSpPr>
          <p:nvPr/>
        </p:nvSpPr>
        <p:spPr bwMode="auto">
          <a:xfrm>
            <a:off x="5508625" y="2781300"/>
            <a:ext cx="3240088" cy="1016000"/>
          </a:xfrm>
          <a:prstGeom prst="rect">
            <a:avLst/>
          </a:prstGeom>
          <a:noFill/>
          <a:ln w="9525">
            <a:noFill/>
            <a:miter lim="800000"/>
            <a:headEnd/>
            <a:tailEnd/>
          </a:ln>
        </p:spPr>
        <p:txBody>
          <a:bodyPr>
            <a:spAutoFit/>
          </a:bodyPr>
          <a:lstStyle/>
          <a:p>
            <a:pPr algn="ctr">
              <a:spcBef>
                <a:spcPct val="50000"/>
              </a:spcBef>
            </a:pPr>
            <a:r>
              <a:rPr lang="ru-RU" sz="2800" b="1">
                <a:solidFill>
                  <a:srgbClr val="008000"/>
                </a:solidFill>
                <a:latin typeface="Times New Roman" pitchFamily="18" charset="0"/>
              </a:rPr>
              <a:t>Ребята, берегите зрение и здоровье</a:t>
            </a:r>
            <a:r>
              <a:rPr lang="ru-RU" sz="3200" b="1">
                <a:solidFill>
                  <a:srgbClr val="008000"/>
                </a:solidFill>
                <a:latin typeface="Times New Roman" pitchFamily="18" charset="0"/>
              </a:rPr>
              <a:t>!</a:t>
            </a:r>
          </a:p>
        </p:txBody>
      </p:sp>
      <p:pic>
        <p:nvPicPr>
          <p:cNvPr id="4128" name="Picture 32" descr="B_Fly31"/>
          <p:cNvPicPr>
            <a:picLocks noChangeAspect="1" noChangeArrowheads="1" noCrop="1"/>
          </p:cNvPicPr>
          <p:nvPr/>
        </p:nvPicPr>
        <p:blipFill>
          <a:blip r:embed="rId7"/>
          <a:srcRect/>
          <a:stretch>
            <a:fillRect/>
          </a:stretch>
        </p:blipFill>
        <p:spPr bwMode="auto">
          <a:xfrm rot="7628801">
            <a:off x="1287463" y="2536825"/>
            <a:ext cx="1143000" cy="1054100"/>
          </a:xfrm>
          <a:prstGeom prst="rect">
            <a:avLst/>
          </a:prstGeom>
          <a:noFill/>
          <a:ln w="9525">
            <a:noFill/>
            <a:miter lim="800000"/>
            <a:headEnd/>
            <a:tailEnd/>
          </a:ln>
        </p:spPr>
      </p:pic>
      <p:pic>
        <p:nvPicPr>
          <p:cNvPr id="4129" name="Picture 33" descr="B_Fly21"/>
          <p:cNvPicPr>
            <a:picLocks noChangeAspect="1" noChangeArrowheads="1" noCrop="1"/>
          </p:cNvPicPr>
          <p:nvPr/>
        </p:nvPicPr>
        <p:blipFill>
          <a:blip r:embed="rId8"/>
          <a:srcRect/>
          <a:stretch>
            <a:fillRect/>
          </a:stretch>
        </p:blipFill>
        <p:spPr bwMode="auto">
          <a:xfrm rot="-7959049">
            <a:off x="7138194" y="3599656"/>
            <a:ext cx="1368425" cy="1027113"/>
          </a:xfrm>
          <a:prstGeom prst="rect">
            <a:avLst/>
          </a:prstGeom>
          <a:noFill/>
          <a:ln w="9525">
            <a:noFill/>
            <a:miter lim="800000"/>
            <a:headEnd/>
            <a:tailEnd/>
          </a:ln>
        </p:spPr>
      </p:pic>
      <p:pic>
        <p:nvPicPr>
          <p:cNvPr id="4130" name="Picture 34" descr="B_Fly14"/>
          <p:cNvPicPr>
            <a:picLocks noChangeAspect="1" noChangeArrowheads="1" noCrop="1"/>
          </p:cNvPicPr>
          <p:nvPr/>
        </p:nvPicPr>
        <p:blipFill>
          <a:blip r:embed="rId9"/>
          <a:srcRect/>
          <a:stretch>
            <a:fillRect/>
          </a:stretch>
        </p:blipFill>
        <p:spPr bwMode="auto">
          <a:xfrm>
            <a:off x="3059113" y="2565400"/>
            <a:ext cx="1441450" cy="1419225"/>
          </a:xfrm>
          <a:prstGeom prst="rect">
            <a:avLst/>
          </a:prstGeom>
          <a:noFill/>
          <a:ln w="9525">
            <a:noFill/>
            <a:miter lim="800000"/>
            <a:headEnd/>
            <a:tailEnd/>
          </a:ln>
        </p:spPr>
      </p:pic>
      <p:pic>
        <p:nvPicPr>
          <p:cNvPr id="4131" name="Picture 35" descr="b11"/>
          <p:cNvPicPr>
            <a:picLocks noChangeAspect="1" noChangeArrowheads="1" noCrop="1"/>
          </p:cNvPicPr>
          <p:nvPr/>
        </p:nvPicPr>
        <p:blipFill>
          <a:blip r:embed="rId10"/>
          <a:srcRect/>
          <a:stretch>
            <a:fillRect/>
          </a:stretch>
        </p:blipFill>
        <p:spPr bwMode="auto">
          <a:xfrm>
            <a:off x="1187450" y="5516563"/>
            <a:ext cx="995363" cy="1008062"/>
          </a:xfrm>
          <a:prstGeom prst="rect">
            <a:avLst/>
          </a:prstGeom>
          <a:noFill/>
          <a:ln w="9525">
            <a:noFill/>
            <a:miter lim="800000"/>
            <a:headEnd/>
            <a:tailEnd/>
          </a:ln>
        </p:spPr>
      </p:pic>
      <p:pic>
        <p:nvPicPr>
          <p:cNvPr id="4132" name="Picture 36" descr="b11"/>
          <p:cNvPicPr>
            <a:picLocks noChangeAspect="1" noChangeArrowheads="1" noCrop="1"/>
          </p:cNvPicPr>
          <p:nvPr/>
        </p:nvPicPr>
        <p:blipFill>
          <a:blip r:embed="rId10"/>
          <a:srcRect/>
          <a:stretch>
            <a:fillRect/>
          </a:stretch>
        </p:blipFill>
        <p:spPr bwMode="auto">
          <a:xfrm>
            <a:off x="5292725" y="5157788"/>
            <a:ext cx="995363" cy="1008062"/>
          </a:xfrm>
          <a:prstGeom prst="rect">
            <a:avLst/>
          </a:prstGeom>
          <a:noFill/>
          <a:ln w="9525">
            <a:noFill/>
            <a:miter lim="800000"/>
            <a:headEnd/>
            <a:tailEnd/>
          </a:ln>
        </p:spPr>
      </p:pic>
      <p:sp>
        <p:nvSpPr>
          <p:cNvPr id="4134" name="AutoShape 38"/>
          <p:cNvSpPr>
            <a:spLocks noChangeArrowheads="1"/>
          </p:cNvSpPr>
          <p:nvPr/>
        </p:nvSpPr>
        <p:spPr bwMode="auto">
          <a:xfrm rot="-10406119">
            <a:off x="1692275" y="5876925"/>
            <a:ext cx="1347788" cy="901700"/>
          </a:xfrm>
          <a:prstGeom prst="cloudCallout">
            <a:avLst>
              <a:gd name="adj1" fmla="val -34227"/>
              <a:gd name="adj2" fmla="val 14093"/>
            </a:avLst>
          </a:prstGeom>
          <a:gradFill rotWithShape="1">
            <a:gsLst>
              <a:gs pos="0">
                <a:schemeClr val="bg1"/>
              </a:gs>
              <a:gs pos="100000">
                <a:srgbClr val="33E6F9"/>
              </a:gs>
            </a:gsLst>
            <a:lin ang="5400000" scaled="1"/>
          </a:gradFill>
          <a:ln w="9525">
            <a:solidFill>
              <a:srgbClr val="000080"/>
            </a:solidFill>
            <a:round/>
            <a:headEnd/>
            <a:tailEnd/>
          </a:ln>
        </p:spPr>
        <p:txBody>
          <a:bodyPr rot="10800000"/>
          <a:lstStyle/>
          <a:p>
            <a:pPr algn="ctr"/>
            <a:endParaRPr lang="ru-RU">
              <a:latin typeface="Calibri" pitchFamily="34" charset="0"/>
            </a:endParaRPr>
          </a:p>
        </p:txBody>
      </p:sp>
      <p:pic>
        <p:nvPicPr>
          <p:cNvPr id="4136" name="Picture 40">
            <a:hlinkClick r:id="" action="ppaction://media"/>
          </p:cNvPr>
          <p:cNvPicPr>
            <a:picLocks noRot="1" noChangeAspect="1" noChangeArrowheads="1"/>
          </p:cNvPicPr>
          <p:nvPr>
            <a:wavAudioFile r:embed="rId1" name="123.wav"/>
          </p:nvPr>
        </p:nvPicPr>
        <p:blipFill>
          <a:blip r:embed="rId11"/>
          <a:srcRect/>
          <a:stretch>
            <a:fillRect/>
          </a:stretch>
        </p:blipFill>
        <p:spPr bwMode="auto">
          <a:xfrm>
            <a:off x="8839200" y="6553200"/>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136"/>
                                        </p:tgtEl>
                                      </p:cBhvr>
                                    </p:cmd>
                                  </p:childTnLst>
                                </p:cTn>
                              </p:par>
                              <p:par>
                                <p:cTn id="7" presetID="10" presetClass="entr" presetSubtype="0" fill="hold" grpId="0" nodeType="withEffect">
                                  <p:stCondLst>
                                    <p:cond delay="0"/>
                                  </p:stCondLst>
                                  <p:childTnLst>
                                    <p:set>
                                      <p:cBhvr>
                                        <p:cTn id="8" dur="1" fill="hold">
                                          <p:stCondLst>
                                            <p:cond delay="0"/>
                                          </p:stCondLst>
                                        </p:cTn>
                                        <p:tgtEl>
                                          <p:spTgt spid="4100"/>
                                        </p:tgtEl>
                                        <p:attrNameLst>
                                          <p:attrName>style.visibility</p:attrName>
                                        </p:attrNameLst>
                                      </p:cBhvr>
                                      <p:to>
                                        <p:strVal val="visible"/>
                                      </p:to>
                                    </p:set>
                                    <p:animEffect transition="in" filter="fade">
                                      <p:cBhvr>
                                        <p:cTn id="9" dur="1000"/>
                                        <p:tgtEl>
                                          <p:spTgt spid="4100"/>
                                        </p:tgtEl>
                                      </p:cBhvr>
                                    </p:animEffect>
                                  </p:childTnLst>
                                </p:cTn>
                              </p:par>
                            </p:childTnLst>
                          </p:cTn>
                        </p:par>
                        <p:par>
                          <p:cTn id="10" fill="hold">
                            <p:stCondLst>
                              <p:cond delay="1000"/>
                            </p:stCondLst>
                            <p:childTnLst>
                              <p:par>
                                <p:cTn id="11" presetID="10" presetClass="exit" presetSubtype="0" fill="hold" grpId="1" nodeType="afterEffect">
                                  <p:stCondLst>
                                    <p:cond delay="0"/>
                                  </p:stCondLst>
                                  <p:childTnLst>
                                    <p:animEffect transition="out" filter="fade">
                                      <p:cBhvr>
                                        <p:cTn id="12" dur="1000"/>
                                        <p:tgtEl>
                                          <p:spTgt spid="4100"/>
                                        </p:tgtEl>
                                      </p:cBhvr>
                                    </p:animEffect>
                                    <p:set>
                                      <p:cBhvr>
                                        <p:cTn id="13" dur="1" fill="hold">
                                          <p:stCondLst>
                                            <p:cond delay="999"/>
                                          </p:stCondLst>
                                        </p:cTn>
                                        <p:tgtEl>
                                          <p:spTgt spid="4100"/>
                                        </p:tgtEl>
                                        <p:attrNameLst>
                                          <p:attrName>style.visibility</p:attrName>
                                        </p:attrNameLst>
                                      </p:cBhvr>
                                      <p:to>
                                        <p:strVal val="hidden"/>
                                      </p:to>
                                    </p:set>
                                  </p:childTnLst>
                                </p:cTn>
                              </p:par>
                              <p:par>
                                <p:cTn id="14" presetID="10" presetClass="entr" presetSubtype="0" fill="hold" grpId="0" nodeType="withEffect">
                                  <p:stCondLst>
                                    <p:cond delay="0"/>
                                  </p:stCondLst>
                                  <p:childTnLst>
                                    <p:set>
                                      <p:cBhvr>
                                        <p:cTn id="15" dur="1" fill="hold">
                                          <p:stCondLst>
                                            <p:cond delay="0"/>
                                          </p:stCondLst>
                                        </p:cTn>
                                        <p:tgtEl>
                                          <p:spTgt spid="4102"/>
                                        </p:tgtEl>
                                        <p:attrNameLst>
                                          <p:attrName>style.visibility</p:attrName>
                                        </p:attrNameLst>
                                      </p:cBhvr>
                                      <p:to>
                                        <p:strVal val="visible"/>
                                      </p:to>
                                    </p:set>
                                    <p:animEffect transition="in" filter="fade">
                                      <p:cBhvr>
                                        <p:cTn id="16" dur="1000"/>
                                        <p:tgtEl>
                                          <p:spTgt spid="4102"/>
                                        </p:tgtEl>
                                      </p:cBhvr>
                                    </p:animEffect>
                                  </p:childTnLst>
                                </p:cTn>
                              </p:par>
                            </p:childTnLst>
                          </p:cTn>
                        </p:par>
                        <p:par>
                          <p:cTn id="17" fill="hold">
                            <p:stCondLst>
                              <p:cond delay="2000"/>
                            </p:stCondLst>
                            <p:childTnLst>
                              <p:par>
                                <p:cTn id="18" presetID="10" presetClass="exit" presetSubtype="0" fill="hold" grpId="1" nodeType="afterEffect">
                                  <p:stCondLst>
                                    <p:cond delay="0"/>
                                  </p:stCondLst>
                                  <p:childTnLst>
                                    <p:animEffect transition="out" filter="fade">
                                      <p:cBhvr>
                                        <p:cTn id="19" dur="1000"/>
                                        <p:tgtEl>
                                          <p:spTgt spid="4102"/>
                                        </p:tgtEl>
                                      </p:cBhvr>
                                    </p:animEffect>
                                    <p:set>
                                      <p:cBhvr>
                                        <p:cTn id="20" dur="1" fill="hold">
                                          <p:stCondLst>
                                            <p:cond delay="999"/>
                                          </p:stCondLst>
                                        </p:cTn>
                                        <p:tgtEl>
                                          <p:spTgt spid="4102"/>
                                        </p:tgtEl>
                                        <p:attrNameLst>
                                          <p:attrName>style.visibility</p:attrName>
                                        </p:attrNameLst>
                                      </p:cBhvr>
                                      <p:to>
                                        <p:strVal val="hidden"/>
                                      </p:to>
                                    </p:set>
                                  </p:childTnLst>
                                </p:cTn>
                              </p:par>
                              <p:par>
                                <p:cTn id="21" presetID="10" presetClass="entr" presetSubtype="0" fill="hold" grpId="0" nodeType="withEffect">
                                  <p:stCondLst>
                                    <p:cond delay="0"/>
                                  </p:stCondLst>
                                  <p:childTnLst>
                                    <p:set>
                                      <p:cBhvr>
                                        <p:cTn id="22" dur="1" fill="hold">
                                          <p:stCondLst>
                                            <p:cond delay="0"/>
                                          </p:stCondLst>
                                        </p:cTn>
                                        <p:tgtEl>
                                          <p:spTgt spid="4103"/>
                                        </p:tgtEl>
                                        <p:attrNameLst>
                                          <p:attrName>style.visibility</p:attrName>
                                        </p:attrNameLst>
                                      </p:cBhvr>
                                      <p:to>
                                        <p:strVal val="visible"/>
                                      </p:to>
                                    </p:set>
                                    <p:animEffect transition="in" filter="fade">
                                      <p:cBhvr>
                                        <p:cTn id="23" dur="1000"/>
                                        <p:tgtEl>
                                          <p:spTgt spid="4103"/>
                                        </p:tgtEl>
                                      </p:cBhvr>
                                    </p:animEffect>
                                  </p:childTnLst>
                                </p:cTn>
                              </p:par>
                            </p:childTnLst>
                          </p:cTn>
                        </p:par>
                        <p:par>
                          <p:cTn id="24" fill="hold">
                            <p:stCondLst>
                              <p:cond delay="3000"/>
                            </p:stCondLst>
                            <p:childTnLst>
                              <p:par>
                                <p:cTn id="25" presetID="10" presetClass="exit" presetSubtype="0" fill="hold" grpId="1" nodeType="afterEffect">
                                  <p:stCondLst>
                                    <p:cond delay="0"/>
                                  </p:stCondLst>
                                  <p:childTnLst>
                                    <p:animEffect transition="out" filter="fade">
                                      <p:cBhvr>
                                        <p:cTn id="26" dur="1000"/>
                                        <p:tgtEl>
                                          <p:spTgt spid="4103"/>
                                        </p:tgtEl>
                                      </p:cBhvr>
                                    </p:animEffect>
                                    <p:set>
                                      <p:cBhvr>
                                        <p:cTn id="27" dur="1" fill="hold">
                                          <p:stCondLst>
                                            <p:cond delay="999"/>
                                          </p:stCondLst>
                                        </p:cTn>
                                        <p:tgtEl>
                                          <p:spTgt spid="4103"/>
                                        </p:tgtEl>
                                        <p:attrNameLst>
                                          <p:attrName>style.visibility</p:attrName>
                                        </p:attrNameLst>
                                      </p:cBhvr>
                                      <p:to>
                                        <p:strVal val="hidden"/>
                                      </p:to>
                                    </p:set>
                                  </p:childTnLst>
                                </p:cTn>
                              </p:par>
                              <p:par>
                                <p:cTn id="28" presetID="10" presetClass="entr" presetSubtype="0" fill="hold" grpId="0" nodeType="withEffect">
                                  <p:stCondLst>
                                    <p:cond delay="0"/>
                                  </p:stCondLst>
                                  <p:childTnLst>
                                    <p:set>
                                      <p:cBhvr>
                                        <p:cTn id="29" dur="1" fill="hold">
                                          <p:stCondLst>
                                            <p:cond delay="0"/>
                                          </p:stCondLst>
                                        </p:cTn>
                                        <p:tgtEl>
                                          <p:spTgt spid="4104"/>
                                        </p:tgtEl>
                                        <p:attrNameLst>
                                          <p:attrName>style.visibility</p:attrName>
                                        </p:attrNameLst>
                                      </p:cBhvr>
                                      <p:to>
                                        <p:strVal val="visible"/>
                                      </p:to>
                                    </p:set>
                                    <p:animEffect transition="in" filter="fade">
                                      <p:cBhvr>
                                        <p:cTn id="30" dur="1000"/>
                                        <p:tgtEl>
                                          <p:spTgt spid="4104"/>
                                        </p:tgtEl>
                                      </p:cBhvr>
                                    </p:animEffect>
                                  </p:childTnLst>
                                </p:cTn>
                              </p:par>
                            </p:childTnLst>
                          </p:cTn>
                        </p:par>
                        <p:par>
                          <p:cTn id="31" fill="hold">
                            <p:stCondLst>
                              <p:cond delay="4000"/>
                            </p:stCondLst>
                            <p:childTnLst>
                              <p:par>
                                <p:cTn id="32" presetID="10" presetClass="exit" presetSubtype="0" fill="hold" grpId="1" nodeType="afterEffect">
                                  <p:stCondLst>
                                    <p:cond delay="0"/>
                                  </p:stCondLst>
                                  <p:childTnLst>
                                    <p:animEffect transition="out" filter="fade">
                                      <p:cBhvr>
                                        <p:cTn id="33" dur="1000"/>
                                        <p:tgtEl>
                                          <p:spTgt spid="4104"/>
                                        </p:tgtEl>
                                      </p:cBhvr>
                                    </p:animEffect>
                                    <p:set>
                                      <p:cBhvr>
                                        <p:cTn id="34" dur="1" fill="hold">
                                          <p:stCondLst>
                                            <p:cond delay="999"/>
                                          </p:stCondLst>
                                        </p:cTn>
                                        <p:tgtEl>
                                          <p:spTgt spid="4104"/>
                                        </p:tgtEl>
                                        <p:attrNameLst>
                                          <p:attrName>style.visibility</p:attrName>
                                        </p:attrNameLst>
                                      </p:cBhvr>
                                      <p:to>
                                        <p:strVal val="hidden"/>
                                      </p:to>
                                    </p:set>
                                  </p:childTnLst>
                                </p:cTn>
                              </p:par>
                              <p:par>
                                <p:cTn id="35" presetID="10" presetClass="entr" presetSubtype="0" fill="hold" grpId="0" nodeType="withEffect">
                                  <p:stCondLst>
                                    <p:cond delay="0"/>
                                  </p:stCondLst>
                                  <p:childTnLst>
                                    <p:set>
                                      <p:cBhvr>
                                        <p:cTn id="36" dur="1" fill="hold">
                                          <p:stCondLst>
                                            <p:cond delay="0"/>
                                          </p:stCondLst>
                                        </p:cTn>
                                        <p:tgtEl>
                                          <p:spTgt spid="4105"/>
                                        </p:tgtEl>
                                        <p:attrNameLst>
                                          <p:attrName>style.visibility</p:attrName>
                                        </p:attrNameLst>
                                      </p:cBhvr>
                                      <p:to>
                                        <p:strVal val="visible"/>
                                      </p:to>
                                    </p:set>
                                    <p:animEffect transition="in" filter="fade">
                                      <p:cBhvr>
                                        <p:cTn id="37" dur="1000"/>
                                        <p:tgtEl>
                                          <p:spTgt spid="4105"/>
                                        </p:tgtEl>
                                      </p:cBhvr>
                                    </p:animEffect>
                                  </p:childTnLst>
                                </p:cTn>
                              </p:par>
                            </p:childTnLst>
                          </p:cTn>
                        </p:par>
                        <p:par>
                          <p:cTn id="38" fill="hold">
                            <p:stCondLst>
                              <p:cond delay="5000"/>
                            </p:stCondLst>
                            <p:childTnLst>
                              <p:par>
                                <p:cTn id="39" presetID="10" presetClass="exit" presetSubtype="0" fill="hold" grpId="1" nodeType="afterEffect">
                                  <p:stCondLst>
                                    <p:cond delay="0"/>
                                  </p:stCondLst>
                                  <p:childTnLst>
                                    <p:animEffect transition="out" filter="fade">
                                      <p:cBhvr>
                                        <p:cTn id="40" dur="1000"/>
                                        <p:tgtEl>
                                          <p:spTgt spid="4105"/>
                                        </p:tgtEl>
                                      </p:cBhvr>
                                    </p:animEffect>
                                    <p:set>
                                      <p:cBhvr>
                                        <p:cTn id="41" dur="1" fill="hold">
                                          <p:stCondLst>
                                            <p:cond delay="999"/>
                                          </p:stCondLst>
                                        </p:cTn>
                                        <p:tgtEl>
                                          <p:spTgt spid="4105"/>
                                        </p:tgtEl>
                                        <p:attrNameLst>
                                          <p:attrName>style.visibility</p:attrName>
                                        </p:attrNameLst>
                                      </p:cBhvr>
                                      <p:to>
                                        <p:strVal val="hidden"/>
                                      </p:to>
                                    </p:set>
                                  </p:childTnLst>
                                </p:cTn>
                              </p:par>
                              <p:par>
                                <p:cTn id="42" presetID="10" presetClass="entr" presetSubtype="0" fill="hold" grpId="0" nodeType="withEffect">
                                  <p:stCondLst>
                                    <p:cond delay="0"/>
                                  </p:stCondLst>
                                  <p:childTnLst>
                                    <p:set>
                                      <p:cBhvr>
                                        <p:cTn id="43" dur="1" fill="hold">
                                          <p:stCondLst>
                                            <p:cond delay="0"/>
                                          </p:stCondLst>
                                        </p:cTn>
                                        <p:tgtEl>
                                          <p:spTgt spid="4106"/>
                                        </p:tgtEl>
                                        <p:attrNameLst>
                                          <p:attrName>style.visibility</p:attrName>
                                        </p:attrNameLst>
                                      </p:cBhvr>
                                      <p:to>
                                        <p:strVal val="visible"/>
                                      </p:to>
                                    </p:set>
                                    <p:animEffect transition="in" filter="fade">
                                      <p:cBhvr>
                                        <p:cTn id="44" dur="1000"/>
                                        <p:tgtEl>
                                          <p:spTgt spid="4106"/>
                                        </p:tgtEl>
                                      </p:cBhvr>
                                    </p:animEffect>
                                  </p:childTnLst>
                                </p:cTn>
                              </p:par>
                            </p:childTnLst>
                          </p:cTn>
                        </p:par>
                        <p:par>
                          <p:cTn id="45" fill="hold">
                            <p:stCondLst>
                              <p:cond delay="6000"/>
                            </p:stCondLst>
                            <p:childTnLst>
                              <p:par>
                                <p:cTn id="46" presetID="10" presetClass="exit" presetSubtype="0" fill="hold" grpId="1" nodeType="afterEffect">
                                  <p:stCondLst>
                                    <p:cond delay="0"/>
                                  </p:stCondLst>
                                  <p:childTnLst>
                                    <p:animEffect transition="out" filter="fade">
                                      <p:cBhvr>
                                        <p:cTn id="47" dur="1000"/>
                                        <p:tgtEl>
                                          <p:spTgt spid="4106"/>
                                        </p:tgtEl>
                                      </p:cBhvr>
                                    </p:animEffect>
                                    <p:set>
                                      <p:cBhvr>
                                        <p:cTn id="48" dur="1" fill="hold">
                                          <p:stCondLst>
                                            <p:cond delay="999"/>
                                          </p:stCondLst>
                                        </p:cTn>
                                        <p:tgtEl>
                                          <p:spTgt spid="4106"/>
                                        </p:tgtEl>
                                        <p:attrNameLst>
                                          <p:attrName>style.visibility</p:attrName>
                                        </p:attrNameLst>
                                      </p:cBhvr>
                                      <p:to>
                                        <p:strVal val="hidden"/>
                                      </p:to>
                                    </p:set>
                                  </p:childTnLst>
                                </p:cTn>
                              </p:par>
                              <p:par>
                                <p:cTn id="49" presetID="10" presetClass="entr" presetSubtype="0" fill="hold" grpId="0" nodeType="withEffect">
                                  <p:stCondLst>
                                    <p:cond delay="0"/>
                                  </p:stCondLst>
                                  <p:childTnLst>
                                    <p:set>
                                      <p:cBhvr>
                                        <p:cTn id="50" dur="1" fill="hold">
                                          <p:stCondLst>
                                            <p:cond delay="0"/>
                                          </p:stCondLst>
                                        </p:cTn>
                                        <p:tgtEl>
                                          <p:spTgt spid="4107"/>
                                        </p:tgtEl>
                                        <p:attrNameLst>
                                          <p:attrName>style.visibility</p:attrName>
                                        </p:attrNameLst>
                                      </p:cBhvr>
                                      <p:to>
                                        <p:strVal val="visible"/>
                                      </p:to>
                                    </p:set>
                                    <p:animEffect transition="in" filter="fade">
                                      <p:cBhvr>
                                        <p:cTn id="51" dur="1000"/>
                                        <p:tgtEl>
                                          <p:spTgt spid="4107"/>
                                        </p:tgtEl>
                                      </p:cBhvr>
                                    </p:animEffect>
                                  </p:childTnLst>
                                </p:cTn>
                              </p:par>
                            </p:childTnLst>
                          </p:cTn>
                        </p:par>
                        <p:par>
                          <p:cTn id="52" fill="hold">
                            <p:stCondLst>
                              <p:cond delay="7000"/>
                            </p:stCondLst>
                            <p:childTnLst>
                              <p:par>
                                <p:cTn id="53" presetID="10" presetClass="exit" presetSubtype="0" fill="hold" grpId="1" nodeType="afterEffect">
                                  <p:stCondLst>
                                    <p:cond delay="0"/>
                                  </p:stCondLst>
                                  <p:childTnLst>
                                    <p:animEffect transition="out" filter="fade">
                                      <p:cBhvr>
                                        <p:cTn id="54" dur="1000"/>
                                        <p:tgtEl>
                                          <p:spTgt spid="4107"/>
                                        </p:tgtEl>
                                      </p:cBhvr>
                                    </p:animEffect>
                                    <p:set>
                                      <p:cBhvr>
                                        <p:cTn id="55" dur="1" fill="hold">
                                          <p:stCondLst>
                                            <p:cond delay="999"/>
                                          </p:stCondLst>
                                        </p:cTn>
                                        <p:tgtEl>
                                          <p:spTgt spid="4107"/>
                                        </p:tgtEl>
                                        <p:attrNameLst>
                                          <p:attrName>style.visibility</p:attrName>
                                        </p:attrNameLst>
                                      </p:cBhvr>
                                      <p:to>
                                        <p:strVal val="hidden"/>
                                      </p:to>
                                    </p:set>
                                  </p:childTnLst>
                                </p:cTn>
                              </p:par>
                              <p:par>
                                <p:cTn id="56" presetID="10" presetClass="entr" presetSubtype="0" fill="hold" grpId="0" nodeType="withEffect">
                                  <p:stCondLst>
                                    <p:cond delay="0"/>
                                  </p:stCondLst>
                                  <p:childTnLst>
                                    <p:set>
                                      <p:cBhvr>
                                        <p:cTn id="57" dur="1" fill="hold">
                                          <p:stCondLst>
                                            <p:cond delay="0"/>
                                          </p:stCondLst>
                                        </p:cTn>
                                        <p:tgtEl>
                                          <p:spTgt spid="4108"/>
                                        </p:tgtEl>
                                        <p:attrNameLst>
                                          <p:attrName>style.visibility</p:attrName>
                                        </p:attrNameLst>
                                      </p:cBhvr>
                                      <p:to>
                                        <p:strVal val="visible"/>
                                      </p:to>
                                    </p:set>
                                    <p:animEffect transition="in" filter="fade">
                                      <p:cBhvr>
                                        <p:cTn id="58" dur="1000"/>
                                        <p:tgtEl>
                                          <p:spTgt spid="4108"/>
                                        </p:tgtEl>
                                      </p:cBhvr>
                                    </p:animEffect>
                                  </p:childTnLst>
                                </p:cTn>
                              </p:par>
                            </p:childTnLst>
                          </p:cTn>
                        </p:par>
                        <p:par>
                          <p:cTn id="59" fill="hold">
                            <p:stCondLst>
                              <p:cond delay="8000"/>
                            </p:stCondLst>
                            <p:childTnLst>
                              <p:par>
                                <p:cTn id="60" presetID="10" presetClass="exit" presetSubtype="0" fill="hold" grpId="1" nodeType="afterEffect">
                                  <p:stCondLst>
                                    <p:cond delay="0"/>
                                  </p:stCondLst>
                                  <p:childTnLst>
                                    <p:animEffect transition="out" filter="fade">
                                      <p:cBhvr>
                                        <p:cTn id="61" dur="1000"/>
                                        <p:tgtEl>
                                          <p:spTgt spid="4108"/>
                                        </p:tgtEl>
                                      </p:cBhvr>
                                    </p:animEffect>
                                    <p:set>
                                      <p:cBhvr>
                                        <p:cTn id="62" dur="1" fill="hold">
                                          <p:stCondLst>
                                            <p:cond delay="999"/>
                                          </p:stCondLst>
                                        </p:cTn>
                                        <p:tgtEl>
                                          <p:spTgt spid="4108"/>
                                        </p:tgtEl>
                                        <p:attrNameLst>
                                          <p:attrName>style.visibility</p:attrName>
                                        </p:attrNameLst>
                                      </p:cBhvr>
                                      <p:to>
                                        <p:strVal val="hidden"/>
                                      </p:to>
                                    </p:set>
                                  </p:childTnLst>
                                </p:cTn>
                              </p:par>
                              <p:par>
                                <p:cTn id="63" presetID="10" presetClass="entr" presetSubtype="0" fill="hold" grpId="0" nodeType="withEffect">
                                  <p:stCondLst>
                                    <p:cond delay="0"/>
                                  </p:stCondLst>
                                  <p:childTnLst>
                                    <p:set>
                                      <p:cBhvr>
                                        <p:cTn id="64" dur="1" fill="hold">
                                          <p:stCondLst>
                                            <p:cond delay="0"/>
                                          </p:stCondLst>
                                        </p:cTn>
                                        <p:tgtEl>
                                          <p:spTgt spid="4109"/>
                                        </p:tgtEl>
                                        <p:attrNameLst>
                                          <p:attrName>style.visibility</p:attrName>
                                        </p:attrNameLst>
                                      </p:cBhvr>
                                      <p:to>
                                        <p:strVal val="visible"/>
                                      </p:to>
                                    </p:set>
                                    <p:animEffect transition="in" filter="fade">
                                      <p:cBhvr>
                                        <p:cTn id="65" dur="1000"/>
                                        <p:tgtEl>
                                          <p:spTgt spid="4109"/>
                                        </p:tgtEl>
                                      </p:cBhvr>
                                    </p:animEffect>
                                  </p:childTnLst>
                                </p:cTn>
                              </p:par>
                            </p:childTnLst>
                          </p:cTn>
                        </p:par>
                        <p:par>
                          <p:cTn id="66" fill="hold">
                            <p:stCondLst>
                              <p:cond delay="9000"/>
                            </p:stCondLst>
                            <p:childTnLst>
                              <p:par>
                                <p:cTn id="67" presetID="10" presetClass="exit" presetSubtype="0" fill="hold" grpId="1" nodeType="afterEffect">
                                  <p:stCondLst>
                                    <p:cond delay="0"/>
                                  </p:stCondLst>
                                  <p:childTnLst>
                                    <p:animEffect transition="out" filter="fade">
                                      <p:cBhvr>
                                        <p:cTn id="68" dur="1000"/>
                                        <p:tgtEl>
                                          <p:spTgt spid="4109"/>
                                        </p:tgtEl>
                                      </p:cBhvr>
                                    </p:animEffect>
                                    <p:set>
                                      <p:cBhvr>
                                        <p:cTn id="69" dur="1" fill="hold">
                                          <p:stCondLst>
                                            <p:cond delay="999"/>
                                          </p:stCondLst>
                                        </p:cTn>
                                        <p:tgtEl>
                                          <p:spTgt spid="4109"/>
                                        </p:tgtEl>
                                        <p:attrNameLst>
                                          <p:attrName>style.visibility</p:attrName>
                                        </p:attrNameLst>
                                      </p:cBhvr>
                                      <p:to>
                                        <p:strVal val="hidden"/>
                                      </p:to>
                                    </p:set>
                                  </p:childTnLst>
                                </p:cTn>
                              </p:par>
                              <p:par>
                                <p:cTn id="70" presetID="10" presetClass="entr" presetSubtype="0" fill="hold" grpId="0" nodeType="withEffect">
                                  <p:stCondLst>
                                    <p:cond delay="0"/>
                                  </p:stCondLst>
                                  <p:childTnLst>
                                    <p:set>
                                      <p:cBhvr>
                                        <p:cTn id="71" dur="1" fill="hold">
                                          <p:stCondLst>
                                            <p:cond delay="0"/>
                                          </p:stCondLst>
                                        </p:cTn>
                                        <p:tgtEl>
                                          <p:spTgt spid="4110"/>
                                        </p:tgtEl>
                                        <p:attrNameLst>
                                          <p:attrName>style.visibility</p:attrName>
                                        </p:attrNameLst>
                                      </p:cBhvr>
                                      <p:to>
                                        <p:strVal val="visible"/>
                                      </p:to>
                                    </p:set>
                                    <p:animEffect transition="in" filter="fade">
                                      <p:cBhvr>
                                        <p:cTn id="72" dur="1000"/>
                                        <p:tgtEl>
                                          <p:spTgt spid="4110"/>
                                        </p:tgtEl>
                                      </p:cBhvr>
                                    </p:animEffect>
                                  </p:childTnLst>
                                </p:cTn>
                              </p:par>
                            </p:childTnLst>
                          </p:cTn>
                        </p:par>
                        <p:par>
                          <p:cTn id="73" fill="hold">
                            <p:stCondLst>
                              <p:cond delay="10000"/>
                            </p:stCondLst>
                            <p:childTnLst>
                              <p:par>
                                <p:cTn id="74" presetID="10" presetClass="exit" presetSubtype="0" fill="hold" grpId="1" nodeType="afterEffect">
                                  <p:stCondLst>
                                    <p:cond delay="0"/>
                                  </p:stCondLst>
                                  <p:childTnLst>
                                    <p:animEffect transition="out" filter="fade">
                                      <p:cBhvr>
                                        <p:cTn id="75" dur="1000"/>
                                        <p:tgtEl>
                                          <p:spTgt spid="4110"/>
                                        </p:tgtEl>
                                      </p:cBhvr>
                                    </p:animEffect>
                                    <p:set>
                                      <p:cBhvr>
                                        <p:cTn id="76" dur="1" fill="hold">
                                          <p:stCondLst>
                                            <p:cond delay="999"/>
                                          </p:stCondLst>
                                        </p:cTn>
                                        <p:tgtEl>
                                          <p:spTgt spid="4110"/>
                                        </p:tgtEl>
                                        <p:attrNameLst>
                                          <p:attrName>style.visibility</p:attrName>
                                        </p:attrNameLst>
                                      </p:cBhvr>
                                      <p:to>
                                        <p:strVal val="hidden"/>
                                      </p:to>
                                    </p:set>
                                  </p:childTnLst>
                                </p:cTn>
                              </p:par>
                              <p:par>
                                <p:cTn id="77" presetID="10" presetClass="entr" presetSubtype="0" fill="hold" grpId="0" nodeType="withEffect">
                                  <p:stCondLst>
                                    <p:cond delay="0"/>
                                  </p:stCondLst>
                                  <p:childTnLst>
                                    <p:set>
                                      <p:cBhvr>
                                        <p:cTn id="78" dur="1" fill="hold">
                                          <p:stCondLst>
                                            <p:cond delay="0"/>
                                          </p:stCondLst>
                                        </p:cTn>
                                        <p:tgtEl>
                                          <p:spTgt spid="4111"/>
                                        </p:tgtEl>
                                        <p:attrNameLst>
                                          <p:attrName>style.visibility</p:attrName>
                                        </p:attrNameLst>
                                      </p:cBhvr>
                                      <p:to>
                                        <p:strVal val="visible"/>
                                      </p:to>
                                    </p:set>
                                    <p:animEffect transition="in" filter="fade">
                                      <p:cBhvr>
                                        <p:cTn id="79" dur="1000"/>
                                        <p:tgtEl>
                                          <p:spTgt spid="4111"/>
                                        </p:tgtEl>
                                      </p:cBhvr>
                                    </p:animEffect>
                                  </p:childTnLst>
                                </p:cTn>
                              </p:par>
                            </p:childTnLst>
                          </p:cTn>
                        </p:par>
                        <p:par>
                          <p:cTn id="80" fill="hold">
                            <p:stCondLst>
                              <p:cond delay="11000"/>
                            </p:stCondLst>
                            <p:childTnLst>
                              <p:par>
                                <p:cTn id="81" presetID="10" presetClass="exit" presetSubtype="0" fill="hold" grpId="1" nodeType="afterEffect">
                                  <p:stCondLst>
                                    <p:cond delay="0"/>
                                  </p:stCondLst>
                                  <p:childTnLst>
                                    <p:animEffect transition="out" filter="fade">
                                      <p:cBhvr>
                                        <p:cTn id="82" dur="1000"/>
                                        <p:tgtEl>
                                          <p:spTgt spid="4111"/>
                                        </p:tgtEl>
                                      </p:cBhvr>
                                    </p:animEffect>
                                    <p:set>
                                      <p:cBhvr>
                                        <p:cTn id="83" dur="1" fill="hold">
                                          <p:stCondLst>
                                            <p:cond delay="999"/>
                                          </p:stCondLst>
                                        </p:cTn>
                                        <p:tgtEl>
                                          <p:spTgt spid="4111"/>
                                        </p:tgtEl>
                                        <p:attrNameLst>
                                          <p:attrName>style.visibility</p:attrName>
                                        </p:attrNameLst>
                                      </p:cBhvr>
                                      <p:to>
                                        <p:strVal val="hidden"/>
                                      </p:to>
                                    </p:set>
                                  </p:childTnLst>
                                </p:cTn>
                              </p:par>
                              <p:par>
                                <p:cTn id="84" presetID="10" presetClass="entr" presetSubtype="0" fill="hold" grpId="0" nodeType="withEffect">
                                  <p:stCondLst>
                                    <p:cond delay="0"/>
                                  </p:stCondLst>
                                  <p:childTnLst>
                                    <p:set>
                                      <p:cBhvr>
                                        <p:cTn id="85" dur="1" fill="hold">
                                          <p:stCondLst>
                                            <p:cond delay="0"/>
                                          </p:stCondLst>
                                        </p:cTn>
                                        <p:tgtEl>
                                          <p:spTgt spid="4134"/>
                                        </p:tgtEl>
                                        <p:attrNameLst>
                                          <p:attrName>style.visibility</p:attrName>
                                        </p:attrNameLst>
                                      </p:cBhvr>
                                      <p:to>
                                        <p:strVal val="visible"/>
                                      </p:to>
                                    </p:set>
                                    <p:animEffect transition="in" filter="fade">
                                      <p:cBhvr>
                                        <p:cTn id="86" dur="1000"/>
                                        <p:tgtEl>
                                          <p:spTgt spid="4134"/>
                                        </p:tgtEl>
                                      </p:cBhvr>
                                    </p:animEffect>
                                  </p:childTnLst>
                                </p:cTn>
                              </p:par>
                            </p:childTnLst>
                          </p:cTn>
                        </p:par>
                        <p:par>
                          <p:cTn id="87" fill="hold">
                            <p:stCondLst>
                              <p:cond delay="12000"/>
                            </p:stCondLst>
                            <p:childTnLst>
                              <p:par>
                                <p:cTn id="88" presetID="10" presetClass="exit" presetSubtype="0" fill="hold" grpId="1" nodeType="afterEffect">
                                  <p:stCondLst>
                                    <p:cond delay="0"/>
                                  </p:stCondLst>
                                  <p:childTnLst>
                                    <p:animEffect transition="out" filter="fade">
                                      <p:cBhvr>
                                        <p:cTn id="89" dur="1000"/>
                                        <p:tgtEl>
                                          <p:spTgt spid="4134"/>
                                        </p:tgtEl>
                                      </p:cBhvr>
                                    </p:animEffect>
                                    <p:set>
                                      <p:cBhvr>
                                        <p:cTn id="90" dur="1" fill="hold">
                                          <p:stCondLst>
                                            <p:cond delay="999"/>
                                          </p:stCondLst>
                                        </p:cTn>
                                        <p:tgtEl>
                                          <p:spTgt spid="4134"/>
                                        </p:tgtEl>
                                        <p:attrNameLst>
                                          <p:attrName>style.visibility</p:attrName>
                                        </p:attrNameLst>
                                      </p:cBhvr>
                                      <p:to>
                                        <p:strVal val="hidden"/>
                                      </p:to>
                                    </p:set>
                                  </p:childTnLst>
                                </p:cTn>
                              </p:par>
                            </p:childTnLst>
                          </p:cTn>
                        </p:par>
                        <p:par>
                          <p:cTn id="91" fill="hold">
                            <p:stCondLst>
                              <p:cond delay="13000"/>
                            </p:stCondLst>
                            <p:childTnLst>
                              <p:par>
                                <p:cTn id="92" presetID="35" presetClass="entr" presetSubtype="0" repeatCount="3000" fill="hold" grpId="0" nodeType="afterEffect">
                                  <p:stCondLst>
                                    <p:cond delay="0"/>
                                  </p:stCondLst>
                                  <p:childTnLst>
                                    <p:set>
                                      <p:cBhvr>
                                        <p:cTn id="93" dur="1" fill="hold">
                                          <p:stCondLst>
                                            <p:cond delay="0"/>
                                          </p:stCondLst>
                                        </p:cTn>
                                        <p:tgtEl>
                                          <p:spTgt spid="4101"/>
                                        </p:tgtEl>
                                        <p:attrNameLst>
                                          <p:attrName>style.visibility</p:attrName>
                                        </p:attrNameLst>
                                      </p:cBhvr>
                                      <p:to>
                                        <p:strVal val="visible"/>
                                      </p:to>
                                    </p:set>
                                    <p:animEffect transition="in" filter="fade">
                                      <p:cBhvr>
                                        <p:cTn id="94" dur="2000"/>
                                        <p:tgtEl>
                                          <p:spTgt spid="4101"/>
                                        </p:tgtEl>
                                      </p:cBhvr>
                                    </p:animEffect>
                                    <p:anim calcmode="lin" valueType="num">
                                      <p:cBhvr>
                                        <p:cTn id="95" dur="2000" fill="hold"/>
                                        <p:tgtEl>
                                          <p:spTgt spid="4101"/>
                                        </p:tgtEl>
                                        <p:attrNameLst>
                                          <p:attrName>style.rotation</p:attrName>
                                        </p:attrNameLst>
                                      </p:cBhvr>
                                      <p:tavLst>
                                        <p:tav tm="0">
                                          <p:val>
                                            <p:fltVal val="720"/>
                                          </p:val>
                                        </p:tav>
                                        <p:tav tm="100000">
                                          <p:val>
                                            <p:fltVal val="0"/>
                                          </p:val>
                                        </p:tav>
                                      </p:tavLst>
                                    </p:anim>
                                    <p:anim calcmode="lin" valueType="num">
                                      <p:cBhvr>
                                        <p:cTn id="96" dur="2000" fill="hold"/>
                                        <p:tgtEl>
                                          <p:spTgt spid="4101"/>
                                        </p:tgtEl>
                                        <p:attrNameLst>
                                          <p:attrName>ppt_h</p:attrName>
                                        </p:attrNameLst>
                                      </p:cBhvr>
                                      <p:tavLst>
                                        <p:tav tm="0">
                                          <p:val>
                                            <p:fltVal val="0"/>
                                          </p:val>
                                        </p:tav>
                                        <p:tav tm="100000">
                                          <p:val>
                                            <p:strVal val="#ppt_h"/>
                                          </p:val>
                                        </p:tav>
                                      </p:tavLst>
                                    </p:anim>
                                    <p:anim calcmode="lin" valueType="num">
                                      <p:cBhvr>
                                        <p:cTn id="97" dur="2000" fill="hold"/>
                                        <p:tgtEl>
                                          <p:spTgt spid="4101"/>
                                        </p:tgtEl>
                                        <p:attrNameLst>
                                          <p:attrName>ppt_w</p:attrName>
                                        </p:attrNameLst>
                                      </p:cBhvr>
                                      <p:tavLst>
                                        <p:tav tm="0">
                                          <p:val>
                                            <p:fltVal val="0"/>
                                          </p:val>
                                        </p:tav>
                                        <p:tav tm="100000">
                                          <p:val>
                                            <p:strVal val="#ppt_w"/>
                                          </p:val>
                                        </p:tav>
                                      </p:tavLst>
                                    </p:anim>
                                  </p:childTnLst>
                                </p:cTn>
                              </p:par>
                            </p:childTnLst>
                          </p:cTn>
                        </p:par>
                        <p:par>
                          <p:cTn id="98" fill="hold">
                            <p:stCondLst>
                              <p:cond delay="19000"/>
                            </p:stCondLst>
                            <p:childTnLst>
                              <p:par>
                                <p:cTn id="99" presetID="37" presetClass="path" presetSubtype="0" accel="50000" decel="50000" fill="hold" grpId="1" nodeType="afterEffect">
                                  <p:stCondLst>
                                    <p:cond delay="0"/>
                                  </p:stCondLst>
                                  <p:childTnLst>
                                    <p:animMotion origin="layout" path="M -0.0118 0.06806 L -0.18107 0.21528 C -0.21649 0.24861 -0.26927 0.26759 -0.32447 0.26759 C -0.38767 0.26759 -0.43784 0.24861 -0.47326 0.21528 L -0.64184 0.06806 " pathEditMode="relative" rAng="0" ptsTypes="FffFF">
                                      <p:cBhvr>
                                        <p:cTn id="100" dur="2000" fill="hold"/>
                                        <p:tgtEl>
                                          <p:spTgt spid="4101"/>
                                        </p:tgtEl>
                                        <p:attrNameLst>
                                          <p:attrName>ppt_x</p:attrName>
                                          <p:attrName>ppt_y</p:attrName>
                                        </p:attrNameLst>
                                      </p:cBhvr>
                                      <p:rCtr x="-31500" y="10000"/>
                                    </p:animMotion>
                                  </p:childTnLst>
                                </p:cTn>
                              </p:par>
                            </p:childTnLst>
                          </p:cTn>
                        </p:par>
                        <p:par>
                          <p:cTn id="101" fill="hold">
                            <p:stCondLst>
                              <p:cond delay="21000"/>
                            </p:stCondLst>
                            <p:childTnLst>
                              <p:par>
                                <p:cTn id="102" presetID="44" presetClass="path" presetSubtype="0" accel="50000" decel="50000" fill="hold" grpId="2" nodeType="afterEffect">
                                  <p:stCondLst>
                                    <p:cond delay="0"/>
                                  </p:stCondLst>
                                  <p:childTnLst>
                                    <p:animMotion origin="layout" path="M -0.65747 0.06806 L -0.48473 0.00533 C -0.44827 -0.00856 -0.3941 -0.01597 -0.3375 -0.01597 C -0.27292 -0.01597 -0.22153 -0.00856 -0.18507 0.00533 L -0.01181 0.06806 " pathEditMode="relative" rAng="0" ptsTypes="FffFF">
                                      <p:cBhvr>
                                        <p:cTn id="103" dur="2000" fill="hold"/>
                                        <p:tgtEl>
                                          <p:spTgt spid="4101"/>
                                        </p:tgtEl>
                                        <p:attrNameLst>
                                          <p:attrName>ppt_x</p:attrName>
                                          <p:attrName>ppt_y</p:attrName>
                                        </p:attrNameLst>
                                      </p:cBhvr>
                                      <p:rCtr x="32300" y="-4200"/>
                                    </p:animMotion>
                                  </p:childTnLst>
                                </p:cTn>
                              </p:par>
                            </p:childTnLst>
                          </p:cTn>
                        </p:par>
                        <p:par>
                          <p:cTn id="104" fill="hold">
                            <p:stCondLst>
                              <p:cond delay="23000"/>
                            </p:stCondLst>
                            <p:childTnLst>
                              <p:par>
                                <p:cTn id="105" presetID="2" presetClass="entr" presetSubtype="8" fill="hold" nodeType="afterEffect">
                                  <p:stCondLst>
                                    <p:cond delay="0"/>
                                  </p:stCondLst>
                                  <p:childTnLst>
                                    <p:set>
                                      <p:cBhvr>
                                        <p:cTn id="106" dur="1" fill="hold">
                                          <p:stCondLst>
                                            <p:cond delay="0"/>
                                          </p:stCondLst>
                                        </p:cTn>
                                        <p:tgtEl>
                                          <p:spTgt spid="4098"/>
                                        </p:tgtEl>
                                        <p:attrNameLst>
                                          <p:attrName>style.visibility</p:attrName>
                                        </p:attrNameLst>
                                      </p:cBhvr>
                                      <p:to>
                                        <p:strVal val="visible"/>
                                      </p:to>
                                    </p:set>
                                    <p:anim calcmode="lin" valueType="num">
                                      <p:cBhvr additive="base">
                                        <p:cTn id="107" dur="3000" fill="hold"/>
                                        <p:tgtEl>
                                          <p:spTgt spid="4098"/>
                                        </p:tgtEl>
                                        <p:attrNameLst>
                                          <p:attrName>ppt_x</p:attrName>
                                        </p:attrNameLst>
                                      </p:cBhvr>
                                      <p:tavLst>
                                        <p:tav tm="0">
                                          <p:val>
                                            <p:strVal val="0-#ppt_w/2"/>
                                          </p:val>
                                        </p:tav>
                                        <p:tav tm="100000">
                                          <p:val>
                                            <p:strVal val="#ppt_x"/>
                                          </p:val>
                                        </p:tav>
                                      </p:tavLst>
                                    </p:anim>
                                    <p:anim calcmode="lin" valueType="num">
                                      <p:cBhvr additive="base">
                                        <p:cTn id="108" dur="3000" fill="hold"/>
                                        <p:tgtEl>
                                          <p:spTgt spid="4098"/>
                                        </p:tgtEl>
                                        <p:attrNameLst>
                                          <p:attrName>ppt_y</p:attrName>
                                        </p:attrNameLst>
                                      </p:cBhvr>
                                      <p:tavLst>
                                        <p:tav tm="0">
                                          <p:val>
                                            <p:strVal val="#ppt_y"/>
                                          </p:val>
                                        </p:tav>
                                        <p:tav tm="100000">
                                          <p:val>
                                            <p:strVal val="#ppt_y"/>
                                          </p:val>
                                        </p:tav>
                                      </p:tavLst>
                                    </p:anim>
                                  </p:childTnLst>
                                </p:cTn>
                              </p:par>
                            </p:childTnLst>
                          </p:cTn>
                        </p:par>
                        <p:par>
                          <p:cTn id="109" fill="hold">
                            <p:stCondLst>
                              <p:cond delay="26000"/>
                            </p:stCondLst>
                            <p:childTnLst>
                              <p:par>
                                <p:cTn id="110" presetID="10" presetClass="entr" presetSubtype="0" repeatCount="3000" fill="hold" nodeType="afterEffect">
                                  <p:stCondLst>
                                    <p:cond delay="0"/>
                                  </p:stCondLst>
                                  <p:childTnLst>
                                    <p:set>
                                      <p:cBhvr>
                                        <p:cTn id="111" dur="1" fill="hold">
                                          <p:stCondLst>
                                            <p:cond delay="0"/>
                                          </p:stCondLst>
                                        </p:cTn>
                                        <p:tgtEl>
                                          <p:spTgt spid="4098"/>
                                        </p:tgtEl>
                                        <p:attrNameLst>
                                          <p:attrName>style.visibility</p:attrName>
                                        </p:attrNameLst>
                                      </p:cBhvr>
                                      <p:to>
                                        <p:strVal val="visible"/>
                                      </p:to>
                                    </p:set>
                                    <p:animEffect transition="in" filter="fade">
                                      <p:cBhvr>
                                        <p:cTn id="112" dur="1000"/>
                                        <p:tgtEl>
                                          <p:spTgt spid="4098"/>
                                        </p:tgtEl>
                                      </p:cBhvr>
                                    </p:animEffect>
                                  </p:childTnLst>
                                </p:cTn>
                              </p:par>
                            </p:childTnLst>
                          </p:cTn>
                        </p:par>
                        <p:par>
                          <p:cTn id="113" fill="hold">
                            <p:stCondLst>
                              <p:cond delay="29000"/>
                            </p:stCondLst>
                            <p:childTnLst>
                              <p:par>
                                <p:cTn id="114" presetID="2" presetClass="entr" presetSubtype="3" fill="hold" nodeType="afterEffect">
                                  <p:stCondLst>
                                    <p:cond delay="0"/>
                                  </p:stCondLst>
                                  <p:childTnLst>
                                    <p:set>
                                      <p:cBhvr>
                                        <p:cTn id="115" dur="1" fill="hold">
                                          <p:stCondLst>
                                            <p:cond delay="0"/>
                                          </p:stCondLst>
                                        </p:cTn>
                                        <p:tgtEl>
                                          <p:spTgt spid="4112"/>
                                        </p:tgtEl>
                                        <p:attrNameLst>
                                          <p:attrName>style.visibility</p:attrName>
                                        </p:attrNameLst>
                                      </p:cBhvr>
                                      <p:to>
                                        <p:strVal val="visible"/>
                                      </p:to>
                                    </p:set>
                                    <p:anim calcmode="lin" valueType="num">
                                      <p:cBhvr additive="base">
                                        <p:cTn id="116" dur="2000" fill="hold"/>
                                        <p:tgtEl>
                                          <p:spTgt spid="4112"/>
                                        </p:tgtEl>
                                        <p:attrNameLst>
                                          <p:attrName>ppt_x</p:attrName>
                                        </p:attrNameLst>
                                      </p:cBhvr>
                                      <p:tavLst>
                                        <p:tav tm="0">
                                          <p:val>
                                            <p:strVal val="1+#ppt_w/2"/>
                                          </p:val>
                                        </p:tav>
                                        <p:tav tm="100000">
                                          <p:val>
                                            <p:strVal val="#ppt_x"/>
                                          </p:val>
                                        </p:tav>
                                      </p:tavLst>
                                    </p:anim>
                                    <p:anim calcmode="lin" valueType="num">
                                      <p:cBhvr additive="base">
                                        <p:cTn id="117" dur="2000" fill="hold"/>
                                        <p:tgtEl>
                                          <p:spTgt spid="4112"/>
                                        </p:tgtEl>
                                        <p:attrNameLst>
                                          <p:attrName>ppt_y</p:attrName>
                                        </p:attrNameLst>
                                      </p:cBhvr>
                                      <p:tavLst>
                                        <p:tav tm="0">
                                          <p:val>
                                            <p:strVal val="0-#ppt_h/2"/>
                                          </p:val>
                                        </p:tav>
                                        <p:tav tm="100000">
                                          <p:val>
                                            <p:strVal val="#ppt_y"/>
                                          </p:val>
                                        </p:tav>
                                      </p:tavLst>
                                    </p:anim>
                                  </p:childTnLst>
                                </p:cTn>
                              </p:par>
                            </p:childTnLst>
                          </p:cTn>
                        </p:par>
                        <p:par>
                          <p:cTn id="118" fill="hold">
                            <p:stCondLst>
                              <p:cond delay="31000"/>
                            </p:stCondLst>
                            <p:childTnLst>
                              <p:par>
                                <p:cTn id="119" presetID="2" presetClass="entr" presetSubtype="9" fill="hold" nodeType="afterEffect">
                                  <p:stCondLst>
                                    <p:cond delay="0"/>
                                  </p:stCondLst>
                                  <p:childTnLst>
                                    <p:set>
                                      <p:cBhvr>
                                        <p:cTn id="120" dur="1" fill="hold">
                                          <p:stCondLst>
                                            <p:cond delay="0"/>
                                          </p:stCondLst>
                                        </p:cTn>
                                        <p:tgtEl>
                                          <p:spTgt spid="4113"/>
                                        </p:tgtEl>
                                        <p:attrNameLst>
                                          <p:attrName>style.visibility</p:attrName>
                                        </p:attrNameLst>
                                      </p:cBhvr>
                                      <p:to>
                                        <p:strVal val="visible"/>
                                      </p:to>
                                    </p:set>
                                    <p:anim calcmode="lin" valueType="num">
                                      <p:cBhvr additive="base">
                                        <p:cTn id="121" dur="2000" fill="hold"/>
                                        <p:tgtEl>
                                          <p:spTgt spid="4113"/>
                                        </p:tgtEl>
                                        <p:attrNameLst>
                                          <p:attrName>ppt_x</p:attrName>
                                        </p:attrNameLst>
                                      </p:cBhvr>
                                      <p:tavLst>
                                        <p:tav tm="0">
                                          <p:val>
                                            <p:strVal val="0-#ppt_w/2"/>
                                          </p:val>
                                        </p:tav>
                                        <p:tav tm="100000">
                                          <p:val>
                                            <p:strVal val="#ppt_x"/>
                                          </p:val>
                                        </p:tav>
                                      </p:tavLst>
                                    </p:anim>
                                    <p:anim calcmode="lin" valueType="num">
                                      <p:cBhvr additive="base">
                                        <p:cTn id="122" dur="2000" fill="hold"/>
                                        <p:tgtEl>
                                          <p:spTgt spid="4113"/>
                                        </p:tgtEl>
                                        <p:attrNameLst>
                                          <p:attrName>ppt_y</p:attrName>
                                        </p:attrNameLst>
                                      </p:cBhvr>
                                      <p:tavLst>
                                        <p:tav tm="0">
                                          <p:val>
                                            <p:strVal val="0-#ppt_h/2"/>
                                          </p:val>
                                        </p:tav>
                                        <p:tav tm="100000">
                                          <p:val>
                                            <p:strVal val="#ppt_y"/>
                                          </p:val>
                                        </p:tav>
                                      </p:tavLst>
                                    </p:anim>
                                  </p:childTnLst>
                                </p:cTn>
                              </p:par>
                            </p:childTnLst>
                          </p:cTn>
                        </p:par>
                        <p:par>
                          <p:cTn id="123" fill="hold">
                            <p:stCondLst>
                              <p:cond delay="33000"/>
                            </p:stCondLst>
                            <p:childTnLst>
                              <p:par>
                                <p:cTn id="124" presetID="2" presetClass="exit" presetSubtype="9" fill="hold" nodeType="afterEffect">
                                  <p:stCondLst>
                                    <p:cond delay="0"/>
                                  </p:stCondLst>
                                  <p:childTnLst>
                                    <p:anim calcmode="lin" valueType="num">
                                      <p:cBhvr additive="base">
                                        <p:cTn id="125" dur="2000"/>
                                        <p:tgtEl>
                                          <p:spTgt spid="4112"/>
                                        </p:tgtEl>
                                        <p:attrNameLst>
                                          <p:attrName>ppt_x</p:attrName>
                                        </p:attrNameLst>
                                      </p:cBhvr>
                                      <p:tavLst>
                                        <p:tav tm="0">
                                          <p:val>
                                            <p:strVal val="ppt_x"/>
                                          </p:val>
                                        </p:tav>
                                        <p:tav tm="100000">
                                          <p:val>
                                            <p:strVal val="0-ppt_w/2"/>
                                          </p:val>
                                        </p:tav>
                                      </p:tavLst>
                                    </p:anim>
                                    <p:anim calcmode="lin" valueType="num">
                                      <p:cBhvr additive="base">
                                        <p:cTn id="126" dur="2000"/>
                                        <p:tgtEl>
                                          <p:spTgt spid="4112"/>
                                        </p:tgtEl>
                                        <p:attrNameLst>
                                          <p:attrName>ppt_y</p:attrName>
                                        </p:attrNameLst>
                                      </p:cBhvr>
                                      <p:tavLst>
                                        <p:tav tm="0">
                                          <p:val>
                                            <p:strVal val="ppt_y"/>
                                          </p:val>
                                        </p:tav>
                                        <p:tav tm="100000">
                                          <p:val>
                                            <p:strVal val="0-ppt_h/2"/>
                                          </p:val>
                                        </p:tav>
                                      </p:tavLst>
                                    </p:anim>
                                    <p:set>
                                      <p:cBhvr>
                                        <p:cTn id="127" dur="1" fill="hold">
                                          <p:stCondLst>
                                            <p:cond delay="1999"/>
                                          </p:stCondLst>
                                        </p:cTn>
                                        <p:tgtEl>
                                          <p:spTgt spid="4112"/>
                                        </p:tgtEl>
                                        <p:attrNameLst>
                                          <p:attrName>style.visibility</p:attrName>
                                        </p:attrNameLst>
                                      </p:cBhvr>
                                      <p:to>
                                        <p:strVal val="hidden"/>
                                      </p:to>
                                    </p:set>
                                  </p:childTnLst>
                                </p:cTn>
                              </p:par>
                            </p:childTnLst>
                          </p:cTn>
                        </p:par>
                        <p:par>
                          <p:cTn id="128" fill="hold">
                            <p:stCondLst>
                              <p:cond delay="35000"/>
                            </p:stCondLst>
                            <p:childTnLst>
                              <p:par>
                                <p:cTn id="129" presetID="2" presetClass="exit" presetSubtype="3" fill="hold" nodeType="afterEffect">
                                  <p:stCondLst>
                                    <p:cond delay="0"/>
                                  </p:stCondLst>
                                  <p:childTnLst>
                                    <p:anim calcmode="lin" valueType="num">
                                      <p:cBhvr additive="base">
                                        <p:cTn id="130" dur="2000"/>
                                        <p:tgtEl>
                                          <p:spTgt spid="4113"/>
                                        </p:tgtEl>
                                        <p:attrNameLst>
                                          <p:attrName>ppt_x</p:attrName>
                                        </p:attrNameLst>
                                      </p:cBhvr>
                                      <p:tavLst>
                                        <p:tav tm="0">
                                          <p:val>
                                            <p:strVal val="ppt_x"/>
                                          </p:val>
                                        </p:tav>
                                        <p:tav tm="100000">
                                          <p:val>
                                            <p:strVal val="1+ppt_w/2"/>
                                          </p:val>
                                        </p:tav>
                                      </p:tavLst>
                                    </p:anim>
                                    <p:anim calcmode="lin" valueType="num">
                                      <p:cBhvr additive="base">
                                        <p:cTn id="131" dur="2000"/>
                                        <p:tgtEl>
                                          <p:spTgt spid="4113"/>
                                        </p:tgtEl>
                                        <p:attrNameLst>
                                          <p:attrName>ppt_y</p:attrName>
                                        </p:attrNameLst>
                                      </p:cBhvr>
                                      <p:tavLst>
                                        <p:tav tm="0">
                                          <p:val>
                                            <p:strVal val="ppt_y"/>
                                          </p:val>
                                        </p:tav>
                                        <p:tav tm="100000">
                                          <p:val>
                                            <p:strVal val="0-ppt_h/2"/>
                                          </p:val>
                                        </p:tav>
                                      </p:tavLst>
                                    </p:anim>
                                    <p:set>
                                      <p:cBhvr>
                                        <p:cTn id="132" dur="1" fill="hold">
                                          <p:stCondLst>
                                            <p:cond delay="1999"/>
                                          </p:stCondLst>
                                        </p:cTn>
                                        <p:tgtEl>
                                          <p:spTgt spid="4113"/>
                                        </p:tgtEl>
                                        <p:attrNameLst>
                                          <p:attrName>style.visibility</p:attrName>
                                        </p:attrNameLst>
                                      </p:cBhvr>
                                      <p:to>
                                        <p:strVal val="hidden"/>
                                      </p:to>
                                    </p:set>
                                  </p:childTnLst>
                                </p:cTn>
                              </p:par>
                            </p:childTnLst>
                          </p:cTn>
                        </p:par>
                        <p:par>
                          <p:cTn id="133" fill="hold">
                            <p:stCondLst>
                              <p:cond delay="37000"/>
                            </p:stCondLst>
                            <p:childTnLst>
                              <p:par>
                                <p:cTn id="134" presetID="10" presetClass="entr" presetSubtype="0" fill="hold" nodeType="afterEffect">
                                  <p:stCondLst>
                                    <p:cond delay="0"/>
                                  </p:stCondLst>
                                  <p:childTnLst>
                                    <p:set>
                                      <p:cBhvr>
                                        <p:cTn id="135" dur="1" fill="hold">
                                          <p:stCondLst>
                                            <p:cond delay="0"/>
                                          </p:stCondLst>
                                        </p:cTn>
                                        <p:tgtEl>
                                          <p:spTgt spid="4131"/>
                                        </p:tgtEl>
                                        <p:attrNameLst>
                                          <p:attrName>style.visibility</p:attrName>
                                        </p:attrNameLst>
                                      </p:cBhvr>
                                      <p:to>
                                        <p:strVal val="visible"/>
                                      </p:to>
                                    </p:set>
                                    <p:animEffect transition="in" filter="fade">
                                      <p:cBhvr>
                                        <p:cTn id="136" dur="1000"/>
                                        <p:tgtEl>
                                          <p:spTgt spid="4131"/>
                                        </p:tgtEl>
                                      </p:cBhvr>
                                    </p:animEffect>
                                  </p:childTnLst>
                                </p:cTn>
                              </p:par>
                            </p:childTnLst>
                          </p:cTn>
                        </p:par>
                        <p:par>
                          <p:cTn id="137" fill="hold">
                            <p:stCondLst>
                              <p:cond delay="38000"/>
                            </p:stCondLst>
                            <p:childTnLst>
                              <p:par>
                                <p:cTn id="138" presetID="10" presetClass="entr" presetSubtype="0" fill="hold" nodeType="afterEffect">
                                  <p:stCondLst>
                                    <p:cond delay="0"/>
                                  </p:stCondLst>
                                  <p:childTnLst>
                                    <p:set>
                                      <p:cBhvr>
                                        <p:cTn id="139" dur="1" fill="hold">
                                          <p:stCondLst>
                                            <p:cond delay="0"/>
                                          </p:stCondLst>
                                        </p:cTn>
                                        <p:tgtEl>
                                          <p:spTgt spid="4115"/>
                                        </p:tgtEl>
                                        <p:attrNameLst>
                                          <p:attrName>style.visibility</p:attrName>
                                        </p:attrNameLst>
                                      </p:cBhvr>
                                      <p:to>
                                        <p:strVal val="visible"/>
                                      </p:to>
                                    </p:set>
                                    <p:animEffect transition="in" filter="fade">
                                      <p:cBhvr>
                                        <p:cTn id="140" dur="1000"/>
                                        <p:tgtEl>
                                          <p:spTgt spid="4115"/>
                                        </p:tgtEl>
                                      </p:cBhvr>
                                    </p:animEffect>
                                  </p:childTnLst>
                                </p:cTn>
                              </p:par>
                            </p:childTnLst>
                          </p:cTn>
                        </p:par>
                        <p:par>
                          <p:cTn id="141" fill="hold">
                            <p:stCondLst>
                              <p:cond delay="39000"/>
                            </p:stCondLst>
                            <p:childTnLst>
                              <p:par>
                                <p:cTn id="142" presetID="10" presetClass="entr" presetSubtype="0" fill="hold" nodeType="afterEffect">
                                  <p:stCondLst>
                                    <p:cond delay="0"/>
                                  </p:stCondLst>
                                  <p:childTnLst>
                                    <p:set>
                                      <p:cBhvr>
                                        <p:cTn id="143" dur="1" fill="hold">
                                          <p:stCondLst>
                                            <p:cond delay="0"/>
                                          </p:stCondLst>
                                        </p:cTn>
                                        <p:tgtEl>
                                          <p:spTgt spid="4132"/>
                                        </p:tgtEl>
                                        <p:attrNameLst>
                                          <p:attrName>style.visibility</p:attrName>
                                        </p:attrNameLst>
                                      </p:cBhvr>
                                      <p:to>
                                        <p:strVal val="visible"/>
                                      </p:to>
                                    </p:set>
                                    <p:animEffect transition="in" filter="fade">
                                      <p:cBhvr>
                                        <p:cTn id="144" dur="1000"/>
                                        <p:tgtEl>
                                          <p:spTgt spid="4132"/>
                                        </p:tgtEl>
                                      </p:cBhvr>
                                    </p:animEffect>
                                  </p:childTnLst>
                                </p:cTn>
                              </p:par>
                            </p:childTnLst>
                          </p:cTn>
                        </p:par>
                        <p:par>
                          <p:cTn id="145" fill="hold">
                            <p:stCondLst>
                              <p:cond delay="40000"/>
                            </p:stCondLst>
                            <p:childTnLst>
                              <p:par>
                                <p:cTn id="146" presetID="10" presetClass="entr" presetSubtype="0" fill="hold" nodeType="afterEffect">
                                  <p:stCondLst>
                                    <p:cond delay="0"/>
                                  </p:stCondLst>
                                  <p:childTnLst>
                                    <p:set>
                                      <p:cBhvr>
                                        <p:cTn id="147" dur="1" fill="hold">
                                          <p:stCondLst>
                                            <p:cond delay="0"/>
                                          </p:stCondLst>
                                        </p:cTn>
                                        <p:tgtEl>
                                          <p:spTgt spid="4119"/>
                                        </p:tgtEl>
                                        <p:attrNameLst>
                                          <p:attrName>style.visibility</p:attrName>
                                        </p:attrNameLst>
                                      </p:cBhvr>
                                      <p:to>
                                        <p:strVal val="visible"/>
                                      </p:to>
                                    </p:set>
                                    <p:animEffect transition="in" filter="fade">
                                      <p:cBhvr>
                                        <p:cTn id="148" dur="1000"/>
                                        <p:tgtEl>
                                          <p:spTgt spid="4119"/>
                                        </p:tgtEl>
                                      </p:cBhvr>
                                    </p:animEffect>
                                  </p:childTnLst>
                                </p:cTn>
                              </p:par>
                            </p:childTnLst>
                          </p:cTn>
                        </p:par>
                        <p:par>
                          <p:cTn id="149" fill="hold">
                            <p:stCondLst>
                              <p:cond delay="41000"/>
                            </p:stCondLst>
                            <p:childTnLst>
                              <p:par>
                                <p:cTn id="150" presetID="10" presetClass="entr" presetSubtype="0" fill="hold" grpId="0" nodeType="afterEffect">
                                  <p:stCondLst>
                                    <p:cond delay="0"/>
                                  </p:stCondLst>
                                  <p:childTnLst>
                                    <p:set>
                                      <p:cBhvr>
                                        <p:cTn id="151" dur="1" fill="hold">
                                          <p:stCondLst>
                                            <p:cond delay="0"/>
                                          </p:stCondLst>
                                        </p:cTn>
                                        <p:tgtEl>
                                          <p:spTgt spid="4124"/>
                                        </p:tgtEl>
                                        <p:attrNameLst>
                                          <p:attrName>style.visibility</p:attrName>
                                        </p:attrNameLst>
                                      </p:cBhvr>
                                      <p:to>
                                        <p:strVal val="visible"/>
                                      </p:to>
                                    </p:set>
                                    <p:animEffect transition="in" filter="fade">
                                      <p:cBhvr>
                                        <p:cTn id="152" dur="1000"/>
                                        <p:tgtEl>
                                          <p:spTgt spid="4124"/>
                                        </p:tgtEl>
                                      </p:cBhvr>
                                    </p:animEffect>
                                  </p:childTnLst>
                                </p:cTn>
                              </p:par>
                              <p:par>
                                <p:cTn id="153" presetID="10" presetClass="entr" presetSubtype="0" repeatCount="3000" fill="hold" grpId="0" nodeType="withEffect">
                                  <p:stCondLst>
                                    <p:cond delay="0"/>
                                  </p:stCondLst>
                                  <p:childTnLst>
                                    <p:set>
                                      <p:cBhvr>
                                        <p:cTn id="154" dur="1" fill="hold">
                                          <p:stCondLst>
                                            <p:cond delay="0"/>
                                          </p:stCondLst>
                                        </p:cTn>
                                        <p:tgtEl>
                                          <p:spTgt spid="4125"/>
                                        </p:tgtEl>
                                        <p:attrNameLst>
                                          <p:attrName>style.visibility</p:attrName>
                                        </p:attrNameLst>
                                      </p:cBhvr>
                                      <p:to>
                                        <p:strVal val="visible"/>
                                      </p:to>
                                    </p:set>
                                    <p:animEffect transition="in" filter="fade">
                                      <p:cBhvr>
                                        <p:cTn id="155" dur="1000"/>
                                        <p:tgtEl>
                                          <p:spTgt spid="4125"/>
                                        </p:tgtEl>
                                      </p:cBhvr>
                                    </p:animEffect>
                                  </p:childTnLst>
                                </p:cTn>
                              </p:par>
                            </p:childTnLst>
                          </p:cTn>
                        </p:par>
                        <p:par>
                          <p:cTn id="156" fill="hold">
                            <p:stCondLst>
                              <p:cond delay="44000"/>
                            </p:stCondLst>
                            <p:childTnLst>
                              <p:par>
                                <p:cTn id="157" presetID="10" presetClass="exit" presetSubtype="0" fill="hold" grpId="1" nodeType="afterEffect">
                                  <p:stCondLst>
                                    <p:cond delay="0"/>
                                  </p:stCondLst>
                                  <p:childTnLst>
                                    <p:animEffect transition="out" filter="fade">
                                      <p:cBhvr>
                                        <p:cTn id="158" dur="1000"/>
                                        <p:tgtEl>
                                          <p:spTgt spid="4124"/>
                                        </p:tgtEl>
                                      </p:cBhvr>
                                    </p:animEffect>
                                    <p:set>
                                      <p:cBhvr>
                                        <p:cTn id="159" dur="1" fill="hold">
                                          <p:stCondLst>
                                            <p:cond delay="999"/>
                                          </p:stCondLst>
                                        </p:cTn>
                                        <p:tgtEl>
                                          <p:spTgt spid="4124"/>
                                        </p:tgtEl>
                                        <p:attrNameLst>
                                          <p:attrName>style.visibility</p:attrName>
                                        </p:attrNameLst>
                                      </p:cBhvr>
                                      <p:to>
                                        <p:strVal val="hidden"/>
                                      </p:to>
                                    </p:set>
                                  </p:childTnLst>
                                </p:cTn>
                              </p:par>
                              <p:par>
                                <p:cTn id="160" presetID="10" presetClass="exit" presetSubtype="0" fill="hold" grpId="1" nodeType="withEffect">
                                  <p:stCondLst>
                                    <p:cond delay="0"/>
                                  </p:stCondLst>
                                  <p:childTnLst>
                                    <p:animEffect transition="out" filter="fade">
                                      <p:cBhvr>
                                        <p:cTn id="161" dur="1000"/>
                                        <p:tgtEl>
                                          <p:spTgt spid="4125"/>
                                        </p:tgtEl>
                                      </p:cBhvr>
                                    </p:animEffect>
                                    <p:set>
                                      <p:cBhvr>
                                        <p:cTn id="162" dur="1" fill="hold">
                                          <p:stCondLst>
                                            <p:cond delay="999"/>
                                          </p:stCondLst>
                                        </p:cTn>
                                        <p:tgtEl>
                                          <p:spTgt spid="4125"/>
                                        </p:tgtEl>
                                        <p:attrNameLst>
                                          <p:attrName>style.visibility</p:attrName>
                                        </p:attrNameLst>
                                      </p:cBhvr>
                                      <p:to>
                                        <p:strVal val="hidden"/>
                                      </p:to>
                                    </p:set>
                                  </p:childTnLst>
                                </p:cTn>
                              </p:par>
                            </p:childTnLst>
                          </p:cTn>
                        </p:par>
                        <p:par>
                          <p:cTn id="163" fill="hold">
                            <p:stCondLst>
                              <p:cond delay="45000"/>
                            </p:stCondLst>
                            <p:childTnLst>
                              <p:par>
                                <p:cTn id="164" presetID="2" presetClass="entr" presetSubtype="9" fill="hold" nodeType="afterEffect">
                                  <p:stCondLst>
                                    <p:cond delay="0"/>
                                  </p:stCondLst>
                                  <p:childTnLst>
                                    <p:set>
                                      <p:cBhvr>
                                        <p:cTn id="165" dur="1" fill="hold">
                                          <p:stCondLst>
                                            <p:cond delay="0"/>
                                          </p:stCondLst>
                                        </p:cTn>
                                        <p:tgtEl>
                                          <p:spTgt spid="4128"/>
                                        </p:tgtEl>
                                        <p:attrNameLst>
                                          <p:attrName>style.visibility</p:attrName>
                                        </p:attrNameLst>
                                      </p:cBhvr>
                                      <p:to>
                                        <p:strVal val="visible"/>
                                      </p:to>
                                    </p:set>
                                    <p:anim calcmode="lin" valueType="num">
                                      <p:cBhvr additive="base">
                                        <p:cTn id="166" dur="2000" fill="hold"/>
                                        <p:tgtEl>
                                          <p:spTgt spid="4128"/>
                                        </p:tgtEl>
                                        <p:attrNameLst>
                                          <p:attrName>ppt_x</p:attrName>
                                        </p:attrNameLst>
                                      </p:cBhvr>
                                      <p:tavLst>
                                        <p:tav tm="0">
                                          <p:val>
                                            <p:strVal val="0-#ppt_w/2"/>
                                          </p:val>
                                        </p:tav>
                                        <p:tav tm="100000">
                                          <p:val>
                                            <p:strVal val="#ppt_x"/>
                                          </p:val>
                                        </p:tav>
                                      </p:tavLst>
                                    </p:anim>
                                    <p:anim calcmode="lin" valueType="num">
                                      <p:cBhvr additive="base">
                                        <p:cTn id="167" dur="2000" fill="hold"/>
                                        <p:tgtEl>
                                          <p:spTgt spid="4128"/>
                                        </p:tgtEl>
                                        <p:attrNameLst>
                                          <p:attrName>ppt_y</p:attrName>
                                        </p:attrNameLst>
                                      </p:cBhvr>
                                      <p:tavLst>
                                        <p:tav tm="0">
                                          <p:val>
                                            <p:strVal val="0-#ppt_h/2"/>
                                          </p:val>
                                        </p:tav>
                                        <p:tav tm="100000">
                                          <p:val>
                                            <p:strVal val="#ppt_y"/>
                                          </p:val>
                                        </p:tav>
                                      </p:tavLst>
                                    </p:anim>
                                  </p:childTnLst>
                                </p:cTn>
                              </p:par>
                            </p:childTnLst>
                          </p:cTn>
                        </p:par>
                        <p:par>
                          <p:cTn id="168" fill="hold">
                            <p:stCondLst>
                              <p:cond delay="47000"/>
                            </p:stCondLst>
                            <p:childTnLst>
                              <p:par>
                                <p:cTn id="169" presetID="1" presetClass="path" presetSubtype="0" repeatCount="2000" accel="50000" decel="50000" fill="hold" nodeType="afterEffect">
                                  <p:stCondLst>
                                    <p:cond delay="0"/>
                                  </p:stCondLst>
                                  <p:childTnLst>
                                    <p:animMotion origin="layout" path="M -0.01111 -0.11458 C 0.05781 -0.10833 0.10955 -0.02917 0.10504 0.06273 C 0.10052 0.15463 0.04097 0.22361 -0.02795 0.21759 C -0.09705 0.21157 -0.14861 0.13171 -0.1441 0.04028 C -0.13941 -0.05185 -0.07986 -0.12083 -0.01111 -0.11458 Z " pathEditMode="relative" rAng="234174" ptsTypes="fffff">
                                      <p:cBhvr>
                                        <p:cTn id="170" dur="2000" fill="hold"/>
                                        <p:tgtEl>
                                          <p:spTgt spid="4128"/>
                                        </p:tgtEl>
                                        <p:attrNameLst>
                                          <p:attrName>ppt_x</p:attrName>
                                          <p:attrName>ppt_y</p:attrName>
                                        </p:attrNameLst>
                                      </p:cBhvr>
                                      <p:rCtr x="-800" y="16600"/>
                                    </p:animMotion>
                                  </p:childTnLst>
                                </p:cTn>
                              </p:par>
                            </p:childTnLst>
                          </p:cTn>
                        </p:par>
                        <p:par>
                          <p:cTn id="171" fill="hold">
                            <p:stCondLst>
                              <p:cond delay="51000"/>
                            </p:stCondLst>
                            <p:childTnLst>
                              <p:par>
                                <p:cTn id="172" presetID="2" presetClass="entr" presetSubtype="3" fill="hold" nodeType="afterEffect">
                                  <p:stCondLst>
                                    <p:cond delay="0"/>
                                  </p:stCondLst>
                                  <p:childTnLst>
                                    <p:set>
                                      <p:cBhvr>
                                        <p:cTn id="173" dur="1" fill="hold">
                                          <p:stCondLst>
                                            <p:cond delay="0"/>
                                          </p:stCondLst>
                                        </p:cTn>
                                        <p:tgtEl>
                                          <p:spTgt spid="4129"/>
                                        </p:tgtEl>
                                        <p:attrNameLst>
                                          <p:attrName>style.visibility</p:attrName>
                                        </p:attrNameLst>
                                      </p:cBhvr>
                                      <p:to>
                                        <p:strVal val="visible"/>
                                      </p:to>
                                    </p:set>
                                    <p:anim calcmode="lin" valueType="num">
                                      <p:cBhvr additive="base">
                                        <p:cTn id="174" dur="2000" fill="hold"/>
                                        <p:tgtEl>
                                          <p:spTgt spid="4129"/>
                                        </p:tgtEl>
                                        <p:attrNameLst>
                                          <p:attrName>ppt_x</p:attrName>
                                        </p:attrNameLst>
                                      </p:cBhvr>
                                      <p:tavLst>
                                        <p:tav tm="0">
                                          <p:val>
                                            <p:strVal val="1+#ppt_w/2"/>
                                          </p:val>
                                        </p:tav>
                                        <p:tav tm="100000">
                                          <p:val>
                                            <p:strVal val="#ppt_x"/>
                                          </p:val>
                                        </p:tav>
                                      </p:tavLst>
                                    </p:anim>
                                    <p:anim calcmode="lin" valueType="num">
                                      <p:cBhvr additive="base">
                                        <p:cTn id="175" dur="2000" fill="hold"/>
                                        <p:tgtEl>
                                          <p:spTgt spid="4129"/>
                                        </p:tgtEl>
                                        <p:attrNameLst>
                                          <p:attrName>ppt_y</p:attrName>
                                        </p:attrNameLst>
                                      </p:cBhvr>
                                      <p:tavLst>
                                        <p:tav tm="0">
                                          <p:val>
                                            <p:strVal val="0-#ppt_h/2"/>
                                          </p:val>
                                        </p:tav>
                                        <p:tav tm="100000">
                                          <p:val>
                                            <p:strVal val="#ppt_y"/>
                                          </p:val>
                                        </p:tav>
                                      </p:tavLst>
                                    </p:anim>
                                  </p:childTnLst>
                                </p:cTn>
                              </p:par>
                            </p:childTnLst>
                          </p:cTn>
                        </p:par>
                        <p:par>
                          <p:cTn id="176" fill="hold">
                            <p:stCondLst>
                              <p:cond delay="53000"/>
                            </p:stCondLst>
                            <p:childTnLst>
                              <p:par>
                                <p:cTn id="177" presetID="7" presetClass="path" presetSubtype="0" repeatCount="2000" accel="50000" decel="50000" fill="hold" nodeType="afterEffect">
                                  <p:stCondLst>
                                    <p:cond delay="0"/>
                                  </p:stCondLst>
                                  <p:childTnLst>
                                    <p:animMotion origin="layout" path="M 0.0382 0.05741 L 0.0382 -0.2581 L -0.18715 -0.2581 L -0.18715 0.05741 L 0.0382 0.05741 Z " pathEditMode="relative" rAng="16200000" ptsTypes="FFFFF">
                                      <p:cBhvr>
                                        <p:cTn id="178" dur="2000" fill="hold"/>
                                        <p:tgtEl>
                                          <p:spTgt spid="4129"/>
                                        </p:tgtEl>
                                        <p:attrNameLst>
                                          <p:attrName>ppt_x</p:attrName>
                                          <p:attrName>ppt_y</p:attrName>
                                        </p:attrNameLst>
                                      </p:cBhvr>
                                      <p:rCtr x="-11300" y="-15800"/>
                                    </p:animMotion>
                                  </p:childTnLst>
                                </p:cTn>
                              </p:par>
                            </p:childTnLst>
                          </p:cTn>
                        </p:par>
                        <p:par>
                          <p:cTn id="179" fill="hold">
                            <p:stCondLst>
                              <p:cond delay="57000"/>
                            </p:stCondLst>
                            <p:childTnLst>
                              <p:par>
                                <p:cTn id="180" presetID="10" presetClass="entr" presetSubtype="0" fill="hold" nodeType="afterEffect">
                                  <p:stCondLst>
                                    <p:cond delay="0"/>
                                  </p:stCondLst>
                                  <p:childTnLst>
                                    <p:set>
                                      <p:cBhvr>
                                        <p:cTn id="181" dur="1" fill="hold">
                                          <p:stCondLst>
                                            <p:cond delay="0"/>
                                          </p:stCondLst>
                                        </p:cTn>
                                        <p:tgtEl>
                                          <p:spTgt spid="4130"/>
                                        </p:tgtEl>
                                        <p:attrNameLst>
                                          <p:attrName>style.visibility</p:attrName>
                                        </p:attrNameLst>
                                      </p:cBhvr>
                                      <p:to>
                                        <p:strVal val="visible"/>
                                      </p:to>
                                    </p:set>
                                    <p:animEffect transition="in" filter="fade">
                                      <p:cBhvr>
                                        <p:cTn id="182" dur="1000"/>
                                        <p:tgtEl>
                                          <p:spTgt spid="413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183" fill="hold" display="0">
                  <p:stCondLst>
                    <p:cond delay="indefinite"/>
                  </p:stCondLst>
                  <p:endCondLst>
                    <p:cond evt="onPrev" delay="0">
                      <p:tgtEl>
                        <p:sldTgt/>
                      </p:tgtEl>
                    </p:cond>
                    <p:cond evt="onStopAudio" delay="0">
                      <p:tgtEl>
                        <p:sldTgt/>
                      </p:tgtEl>
                    </p:cond>
                  </p:endCondLst>
                </p:cTn>
                <p:tgtEl>
                  <p:spTgt spid="4136"/>
                </p:tgtEl>
              </p:cMediaNode>
            </p:audio>
          </p:childTnLst>
        </p:cTn>
      </p:par>
    </p:tnLst>
    <p:bldLst>
      <p:bldP spid="4100" grpId="0" animBg="1"/>
      <p:bldP spid="4100" grpId="1" animBg="1"/>
      <p:bldP spid="4101" grpId="0" animBg="1"/>
      <p:bldP spid="4101" grpId="1" animBg="1"/>
      <p:bldP spid="4101" grpId="2" animBg="1"/>
      <p:bldP spid="4102" grpId="0" animBg="1"/>
      <p:bldP spid="4102" grpId="1" animBg="1"/>
      <p:bldP spid="4103" grpId="0" animBg="1"/>
      <p:bldP spid="4103" grpId="1" animBg="1"/>
      <p:bldP spid="4104" grpId="0" animBg="1"/>
      <p:bldP spid="4104" grpId="1" animBg="1"/>
      <p:bldP spid="4105" grpId="0" animBg="1"/>
      <p:bldP spid="4105" grpId="1" animBg="1"/>
      <p:bldP spid="4106" grpId="0" animBg="1"/>
      <p:bldP spid="4106" grpId="1" animBg="1"/>
      <p:bldP spid="4107" grpId="0" animBg="1"/>
      <p:bldP spid="4107" grpId="1" animBg="1"/>
      <p:bldP spid="4108" grpId="0" animBg="1"/>
      <p:bldP spid="4108" grpId="1" animBg="1"/>
      <p:bldP spid="4109" grpId="0" animBg="1"/>
      <p:bldP spid="4109" grpId="1" animBg="1"/>
      <p:bldP spid="4110" grpId="0" animBg="1"/>
      <p:bldP spid="4110" grpId="1" animBg="1"/>
      <p:bldP spid="4111" grpId="0" animBg="1"/>
      <p:bldP spid="4111" grpId="1" animBg="1"/>
      <p:bldP spid="4124" grpId="0" animBg="1"/>
      <p:bldP spid="4124" grpId="1" animBg="1"/>
      <p:bldP spid="4125" grpId="0"/>
      <p:bldP spid="4125" grpId="1"/>
      <p:bldP spid="4134" grpId="0" animBg="1"/>
      <p:bldP spid="4134"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1"/>
          <p:cNvSpPr>
            <a:spLocks noGrp="1" noChangeArrowheads="1"/>
          </p:cNvSpPr>
          <p:nvPr>
            <p:ph type="title" idx="4294967295"/>
          </p:nvPr>
        </p:nvSpPr>
        <p:spPr>
          <a:xfrm>
            <a:off x="457200" y="158750"/>
            <a:ext cx="8229600" cy="1258888"/>
          </a:xfrm>
        </p:spPr>
        <p:txBody>
          <a:bodyPr/>
          <a:lstStyle/>
          <a:p>
            <a:pPr eaLnBrk="1" hangingPunct="1">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ru-RU" smtClean="0"/>
              <a:t>Подражательная </a:t>
            </a:r>
          </a:p>
        </p:txBody>
      </p:sp>
      <p:sp>
        <p:nvSpPr>
          <p:cNvPr id="2" name="Rectangle 2"/>
          <p:cNvSpPr>
            <a:spLocks noGrp="1" noChangeArrowheads="1"/>
          </p:cNvSpPr>
          <p:nvPr>
            <p:ph type="body" idx="4294967295"/>
          </p:nvPr>
        </p:nvSpPr>
        <p:spPr>
          <a:xfrm>
            <a:off x="457200" y="1600200"/>
            <a:ext cx="8229600" cy="4530725"/>
          </a:xfrm>
        </p:spPr>
        <p:txBody>
          <a:bodyPr rtlCol="0">
            <a:normAutofit/>
          </a:bodyPr>
          <a:lstStyle/>
          <a:p>
            <a:pPr marL="609600" indent="-608013" eaLnBrk="1" fontAlgn="auto" hangingPunct="1">
              <a:spcBef>
                <a:spcPts val="700"/>
              </a:spcBef>
              <a:spcAft>
                <a:spcPts val="0"/>
              </a:spcAft>
              <a:buFontTx/>
              <a:buNone/>
              <a:tabLst>
                <a:tab pos="1179513" algn="l"/>
                <a:tab pos="2093913" algn="l"/>
                <a:tab pos="3008313" algn="l"/>
                <a:tab pos="3922713" algn="l"/>
                <a:tab pos="4837113" algn="l"/>
                <a:tab pos="5751513" algn="l"/>
                <a:tab pos="6665913" algn="l"/>
                <a:tab pos="7580313" algn="l"/>
                <a:tab pos="8494713" algn="l"/>
                <a:tab pos="9409113" algn="l"/>
                <a:tab pos="10323513" algn="l"/>
              </a:tabLst>
              <a:defRPr/>
            </a:pPr>
            <a:r>
              <a:rPr lang="ru-RU" sz="2800" dirty="0" smtClean="0">
                <a:solidFill>
                  <a:srgbClr val="000000"/>
                </a:solidFill>
                <a:effectLst>
                  <a:outerShdw blurRad="38100" dist="38100" dir="2700000" algn="tl">
                    <a:srgbClr val="FFFFFF"/>
                  </a:outerShdw>
                </a:effectLst>
              </a:rPr>
              <a:t>     Эти </a:t>
            </a:r>
            <a:r>
              <a:rPr lang="ru-RU" sz="2800" dirty="0" err="1" smtClean="0">
                <a:solidFill>
                  <a:srgbClr val="000000"/>
                </a:solidFill>
                <a:effectLst>
                  <a:outerShdw blurRad="38100" dist="38100" dir="2700000" algn="tl">
                    <a:srgbClr val="FFFFFF"/>
                  </a:outerShdw>
                </a:effectLst>
              </a:rPr>
              <a:t>физминутки</a:t>
            </a:r>
            <a:r>
              <a:rPr lang="ru-RU" sz="2800" dirty="0" smtClean="0">
                <a:solidFill>
                  <a:srgbClr val="000000"/>
                </a:solidFill>
                <a:effectLst>
                  <a:outerShdw blurRad="38100" dist="38100" dir="2700000" algn="tl">
                    <a:srgbClr val="FFFFFF"/>
                  </a:outerShdw>
                </a:effectLst>
              </a:rPr>
              <a:t> основываются полностью на фантазии учителя:</a:t>
            </a:r>
          </a:p>
          <a:p>
            <a:pPr marL="609600" indent="-608013" eaLnBrk="1" fontAlgn="auto" hangingPunct="1">
              <a:spcAft>
                <a:spcPts val="0"/>
              </a:spcAft>
              <a:buClr>
                <a:srgbClr val="FFFF99"/>
              </a:buClr>
              <a:buFont typeface="Times New Roman" pitchFamily="16" charset="0"/>
              <a:buBlip>
                <a:blip r:embed="rId3"/>
              </a:buBlip>
              <a:tabLst>
                <a:tab pos="1179513" algn="l"/>
                <a:tab pos="2093913" algn="l"/>
                <a:tab pos="3008313" algn="l"/>
                <a:tab pos="3922713" algn="l"/>
                <a:tab pos="4837113" algn="l"/>
                <a:tab pos="5751513" algn="l"/>
                <a:tab pos="6665913" algn="l"/>
                <a:tab pos="7580313" algn="l"/>
                <a:tab pos="8494713" algn="l"/>
                <a:tab pos="9409113" algn="l"/>
                <a:tab pos="10323513" algn="l"/>
              </a:tabLst>
              <a:defRPr/>
            </a:pPr>
            <a:r>
              <a:rPr lang="ru-RU" dirty="0" smtClean="0">
                <a:solidFill>
                  <a:srgbClr val="000000"/>
                </a:solidFill>
                <a:effectLst>
                  <a:outerShdw blurRad="38100" dist="38100" dir="2700000" algn="tl">
                    <a:srgbClr val="FFFFFF"/>
                  </a:outerShdw>
                </a:effectLst>
              </a:rPr>
              <a:t>упражнения для снятия общего или локального утомления;</a:t>
            </a:r>
          </a:p>
          <a:p>
            <a:pPr marL="609600" indent="-608013" eaLnBrk="1" fontAlgn="auto" hangingPunct="1">
              <a:spcAft>
                <a:spcPts val="0"/>
              </a:spcAft>
              <a:buClr>
                <a:srgbClr val="FFFF99"/>
              </a:buClr>
              <a:buFont typeface="Times New Roman" pitchFamily="16" charset="0"/>
              <a:buBlip>
                <a:blip r:embed="rId3"/>
              </a:buBlip>
              <a:tabLst>
                <a:tab pos="1179513" algn="l"/>
                <a:tab pos="2093913" algn="l"/>
                <a:tab pos="3008313" algn="l"/>
                <a:tab pos="3922713" algn="l"/>
                <a:tab pos="4837113" algn="l"/>
                <a:tab pos="5751513" algn="l"/>
                <a:tab pos="6665913" algn="l"/>
                <a:tab pos="7580313" algn="l"/>
                <a:tab pos="8494713" algn="l"/>
                <a:tab pos="9409113" algn="l"/>
                <a:tab pos="10323513" algn="l"/>
              </a:tabLst>
              <a:defRPr/>
            </a:pPr>
            <a:r>
              <a:rPr lang="ru-RU" dirty="0" smtClean="0">
                <a:solidFill>
                  <a:srgbClr val="000000"/>
                </a:solidFill>
                <a:effectLst>
                  <a:outerShdw blurRad="38100" dist="38100" dir="2700000" algn="tl">
                    <a:srgbClr val="FFFFFF"/>
                  </a:outerShdw>
                </a:effectLst>
              </a:rPr>
              <a:t>упражнения для кистей рук;</a:t>
            </a:r>
          </a:p>
        </p:txBody>
      </p:sp>
      <p:pic>
        <p:nvPicPr>
          <p:cNvPr id="12292" name="Picture 3"/>
          <p:cNvPicPr>
            <a:picLocks noChangeAspect="1" noChangeArrowheads="1"/>
          </p:cNvPicPr>
          <p:nvPr/>
        </p:nvPicPr>
        <p:blipFill>
          <a:blip r:embed="rId4"/>
          <a:srcRect/>
          <a:stretch>
            <a:fillRect/>
          </a:stretch>
        </p:blipFill>
        <p:spPr bwMode="auto">
          <a:xfrm>
            <a:off x="3059113" y="4581525"/>
            <a:ext cx="2665412" cy="1943100"/>
          </a:xfrm>
          <a:prstGeom prst="rect">
            <a:avLst/>
          </a:prstGeom>
          <a:noFill/>
          <a:ln w="57240">
            <a:solidFill>
              <a:srgbClr val="800000"/>
            </a:solidFill>
            <a:miter lim="800000"/>
            <a:headEnd/>
            <a:tailEnd/>
          </a:ln>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мама\Мои рисунки\люди и профессии анимации\anim09.gif"/>
          <p:cNvPicPr>
            <a:picLocks noChangeAspect="1" noChangeArrowheads="1" noCrop="1"/>
          </p:cNvPicPr>
          <p:nvPr/>
        </p:nvPicPr>
        <p:blipFill>
          <a:blip r:embed="rId2"/>
          <a:srcRect/>
          <a:stretch>
            <a:fillRect/>
          </a:stretch>
        </p:blipFill>
        <p:spPr bwMode="auto">
          <a:xfrm>
            <a:off x="5429256" y="1571612"/>
            <a:ext cx="3320358" cy="3143272"/>
          </a:xfrm>
          <a:prstGeom prst="rect">
            <a:avLst/>
          </a:prstGeom>
          <a:noFill/>
        </p:spPr>
      </p:pic>
      <p:sp>
        <p:nvSpPr>
          <p:cNvPr id="3" name="TextBox 2"/>
          <p:cNvSpPr txBox="1"/>
          <p:nvPr/>
        </p:nvSpPr>
        <p:spPr>
          <a:xfrm>
            <a:off x="571472" y="4500570"/>
            <a:ext cx="7021474" cy="1569660"/>
          </a:xfrm>
          <a:prstGeom prst="rect">
            <a:avLst/>
          </a:prstGeom>
          <a:noFill/>
        </p:spPr>
        <p:txBody>
          <a:bodyPr wrap="none" rtlCol="0">
            <a:spAutoFit/>
          </a:bodyPr>
          <a:lstStyle/>
          <a:p>
            <a:r>
              <a:rPr lang="ru-RU" sz="9600" i="1" dirty="0" smtClean="0">
                <a:solidFill>
                  <a:srgbClr val="FF0000"/>
                </a:solidFill>
                <a:latin typeface="Monotype Corsiva" pitchFamily="66" charset="0"/>
              </a:rPr>
              <a:t>«Делай как я!»</a:t>
            </a:r>
            <a:endParaRPr lang="ru-RU" sz="9600" i="1" dirty="0">
              <a:solidFill>
                <a:srgbClr val="FF0000"/>
              </a:solidFill>
              <a:latin typeface="Monotype Corsiva" pitchFamily="66" charset="0"/>
            </a:endParaRPr>
          </a:p>
        </p:txBody>
      </p:sp>
      <p:sp>
        <p:nvSpPr>
          <p:cNvPr id="4" name="TextBox 3"/>
          <p:cNvSpPr txBox="1"/>
          <p:nvPr/>
        </p:nvSpPr>
        <p:spPr>
          <a:xfrm>
            <a:off x="285720" y="285728"/>
            <a:ext cx="6397905" cy="3139321"/>
          </a:xfrm>
          <a:prstGeom prst="rect">
            <a:avLst/>
          </a:prstGeom>
          <a:noFill/>
        </p:spPr>
        <p:txBody>
          <a:bodyPr wrap="none" rtlCol="0">
            <a:spAutoFit/>
          </a:bodyPr>
          <a:lstStyle/>
          <a:p>
            <a:r>
              <a:rPr lang="ru-RU" sz="6600" i="1" dirty="0" smtClean="0">
                <a:solidFill>
                  <a:srgbClr val="0033CC"/>
                </a:solidFill>
                <a:latin typeface="Monotype Corsiva" pitchFamily="66" charset="0"/>
              </a:rPr>
              <a:t>Физкультминутка</a:t>
            </a:r>
          </a:p>
          <a:p>
            <a:r>
              <a:rPr lang="ru-RU" sz="6600" i="1" dirty="0" smtClean="0">
                <a:solidFill>
                  <a:srgbClr val="0033CC"/>
                </a:solidFill>
                <a:latin typeface="Monotype Corsiva" pitchFamily="66" charset="0"/>
              </a:rPr>
              <a:t>	для </a:t>
            </a:r>
          </a:p>
          <a:p>
            <a:r>
              <a:rPr lang="ru-RU" sz="6600" i="1" dirty="0" smtClean="0">
                <a:solidFill>
                  <a:srgbClr val="0033CC"/>
                </a:solidFill>
                <a:latin typeface="Monotype Corsiva" pitchFamily="66" charset="0"/>
              </a:rPr>
              <a:t>кистей рук:</a:t>
            </a:r>
            <a:endParaRPr lang="ru-RU" sz="6600" i="1" dirty="0">
              <a:solidFill>
                <a:srgbClr val="0033CC"/>
              </a:solidFill>
              <a:latin typeface="Monotype Corsiva" pitchFamily="66" charset="0"/>
            </a:endParaRPr>
          </a:p>
        </p:txBody>
      </p:sp>
      <p:sp>
        <p:nvSpPr>
          <p:cNvPr id="5" name="Прямоугольник 4"/>
          <p:cNvSpPr/>
          <p:nvPr/>
        </p:nvSpPr>
        <p:spPr>
          <a:xfrm>
            <a:off x="7286644" y="5572140"/>
            <a:ext cx="184731" cy="1015663"/>
          </a:xfrm>
          <a:prstGeom prst="rect">
            <a:avLst/>
          </a:prstGeom>
        </p:spPr>
        <p:txBody>
          <a:bodyPr wrap="none">
            <a:spAutoFit/>
          </a:bodyPr>
          <a:lstStyle/>
          <a:p>
            <a:endParaRPr lang="ru-RU" sz="6000" dirty="0"/>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мама\Мои рисунки\глаза\h25.gif"/>
          <p:cNvPicPr>
            <a:picLocks noChangeAspect="1" noChangeArrowheads="1" noCrop="1"/>
          </p:cNvPicPr>
          <p:nvPr/>
        </p:nvPicPr>
        <p:blipFill>
          <a:blip r:embed="rId3"/>
          <a:srcRect/>
          <a:stretch>
            <a:fillRect/>
          </a:stretch>
        </p:blipFill>
        <p:spPr bwMode="auto">
          <a:xfrm>
            <a:off x="5072066" y="1571612"/>
            <a:ext cx="1928826" cy="2528140"/>
          </a:xfrm>
          <a:prstGeom prst="rect">
            <a:avLst/>
          </a:prstGeom>
          <a:noFill/>
        </p:spPr>
      </p:pic>
      <p:pic>
        <p:nvPicPr>
          <p:cNvPr id="3" name="Picture 2" descr="C:\мама\Мои рисунки\глаза\h25.gif"/>
          <p:cNvPicPr>
            <a:picLocks noChangeAspect="1" noChangeArrowheads="1" noCrop="1"/>
          </p:cNvPicPr>
          <p:nvPr/>
        </p:nvPicPr>
        <p:blipFill>
          <a:blip r:embed="rId3"/>
          <a:srcRect/>
          <a:stretch>
            <a:fillRect/>
          </a:stretch>
        </p:blipFill>
        <p:spPr bwMode="auto">
          <a:xfrm flipH="1">
            <a:off x="2214546" y="1571612"/>
            <a:ext cx="1928826" cy="2561375"/>
          </a:xfrm>
          <a:prstGeom prst="rect">
            <a:avLst/>
          </a:prstGeom>
          <a:noFill/>
        </p:spPr>
      </p:pic>
      <p:pic>
        <p:nvPicPr>
          <p:cNvPr id="5" name="усатый нянь.wav">
            <a:hlinkClick r:id="" action="ppaction://media"/>
          </p:cNvPr>
          <p:cNvPicPr>
            <a:picLocks noRot="1" noChangeAspect="1"/>
          </p:cNvPicPr>
          <p:nvPr>
            <a:audioFile r:link="rId1"/>
          </p:nvPr>
        </p:nvPicPr>
        <p:blipFill>
          <a:blip r:embed="rId4"/>
          <a:stretch>
            <a:fillRect/>
          </a:stretch>
        </p:blipFill>
        <p:spPr>
          <a:xfrm>
            <a:off x="8001024" y="5715016"/>
            <a:ext cx="304800" cy="304800"/>
          </a:xfrm>
          <a:prstGeom prst="rect">
            <a:avLst/>
          </a:prstGeom>
        </p:spPr>
      </p:pic>
    </p:spTree>
  </p:cSld>
  <p:clrMapOvr>
    <a:masterClrMapping/>
  </p:clrMapOvr>
  <p:transition advClick="0" advTm="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1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C:\мама\Мои рисунки\глаза\3H6.gif"/>
          <p:cNvPicPr>
            <a:picLocks noChangeAspect="1" noChangeArrowheads="1" noCrop="1"/>
          </p:cNvPicPr>
          <p:nvPr/>
        </p:nvPicPr>
        <p:blipFill>
          <a:blip r:embed="rId2"/>
          <a:srcRect/>
          <a:stretch>
            <a:fillRect/>
          </a:stretch>
        </p:blipFill>
        <p:spPr bwMode="auto">
          <a:xfrm flipH="1">
            <a:off x="4786314" y="2000240"/>
            <a:ext cx="1529840" cy="2392079"/>
          </a:xfrm>
          <a:prstGeom prst="rect">
            <a:avLst/>
          </a:prstGeom>
          <a:noFill/>
        </p:spPr>
      </p:pic>
      <p:pic>
        <p:nvPicPr>
          <p:cNvPr id="4" name="Picture 3" descr="C:\мама\Мои рисунки\глаза\3H6.gif"/>
          <p:cNvPicPr>
            <a:picLocks noChangeAspect="1" noChangeArrowheads="1" noCrop="1"/>
          </p:cNvPicPr>
          <p:nvPr/>
        </p:nvPicPr>
        <p:blipFill>
          <a:blip r:embed="rId2"/>
          <a:srcRect/>
          <a:stretch>
            <a:fillRect/>
          </a:stretch>
        </p:blipFill>
        <p:spPr bwMode="auto">
          <a:xfrm>
            <a:off x="2428860" y="2000240"/>
            <a:ext cx="1493775" cy="2428892"/>
          </a:xfrm>
          <a:prstGeom prst="rect">
            <a:avLst/>
          </a:prstGeom>
          <a:noFill/>
        </p:spPr>
      </p:pic>
    </p:spTree>
  </p:cSld>
  <p:clrMapOvr>
    <a:masterClrMapping/>
  </p:clrMapOvr>
  <p:transition advClick="0" advTm="600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мама\Мои рисунки\глаза\h40.gif"/>
          <p:cNvPicPr>
            <a:picLocks noChangeAspect="1" noChangeArrowheads="1" noCrop="1"/>
          </p:cNvPicPr>
          <p:nvPr/>
        </p:nvPicPr>
        <p:blipFill>
          <a:blip r:embed="rId2"/>
          <a:srcRect/>
          <a:stretch>
            <a:fillRect/>
          </a:stretch>
        </p:blipFill>
        <p:spPr bwMode="auto">
          <a:xfrm>
            <a:off x="5572132" y="1785926"/>
            <a:ext cx="1643074" cy="2433610"/>
          </a:xfrm>
          <a:prstGeom prst="rect">
            <a:avLst/>
          </a:prstGeom>
          <a:noFill/>
        </p:spPr>
      </p:pic>
      <p:pic>
        <p:nvPicPr>
          <p:cNvPr id="3" name="Picture 2" descr="C:\мама\Мои рисунки\глаза\h40.gif"/>
          <p:cNvPicPr>
            <a:picLocks noChangeAspect="1" noChangeArrowheads="1" noCrop="1"/>
          </p:cNvPicPr>
          <p:nvPr/>
        </p:nvPicPr>
        <p:blipFill>
          <a:blip r:embed="rId2"/>
          <a:srcRect/>
          <a:stretch>
            <a:fillRect/>
          </a:stretch>
        </p:blipFill>
        <p:spPr bwMode="auto">
          <a:xfrm flipH="1">
            <a:off x="2500298" y="1785926"/>
            <a:ext cx="1724036" cy="2428426"/>
          </a:xfrm>
          <a:prstGeom prst="rect">
            <a:avLst/>
          </a:prstGeom>
          <a:noFill/>
        </p:spPr>
      </p:pic>
    </p:spTree>
  </p:cSld>
  <p:clrMapOvr>
    <a:masterClrMapping/>
  </p:clrMapOvr>
  <p:transition advClick="0" advTm="800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мама\Мои рисунки\глаза\h13.gif"/>
          <p:cNvPicPr>
            <a:picLocks noChangeAspect="1" noChangeArrowheads="1" noCrop="1"/>
          </p:cNvPicPr>
          <p:nvPr/>
        </p:nvPicPr>
        <p:blipFill>
          <a:blip r:embed="rId2"/>
          <a:srcRect/>
          <a:stretch>
            <a:fillRect/>
          </a:stretch>
        </p:blipFill>
        <p:spPr bwMode="auto">
          <a:xfrm>
            <a:off x="5072066" y="2357430"/>
            <a:ext cx="2082476" cy="1595445"/>
          </a:xfrm>
          <a:prstGeom prst="rect">
            <a:avLst/>
          </a:prstGeom>
          <a:noFill/>
        </p:spPr>
      </p:pic>
      <p:pic>
        <p:nvPicPr>
          <p:cNvPr id="3" name="Picture 2" descr="C:\мама\Мои рисунки\глаза\h13.gif"/>
          <p:cNvPicPr>
            <a:picLocks noChangeAspect="1" noChangeArrowheads="1" noCrop="1"/>
          </p:cNvPicPr>
          <p:nvPr/>
        </p:nvPicPr>
        <p:blipFill>
          <a:blip r:embed="rId2"/>
          <a:srcRect/>
          <a:stretch>
            <a:fillRect/>
          </a:stretch>
        </p:blipFill>
        <p:spPr bwMode="auto">
          <a:xfrm flipH="1">
            <a:off x="1928794" y="2285992"/>
            <a:ext cx="2152664" cy="1595445"/>
          </a:xfrm>
          <a:prstGeom prst="rect">
            <a:avLst/>
          </a:prstGeom>
          <a:noFill/>
        </p:spPr>
      </p:pic>
    </p:spTree>
  </p:cSld>
  <p:clrMapOvr>
    <a:masterClrMapping/>
  </p:clrMapOvr>
  <p:transition advClick="0" advTm="600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C:\мама\Мои рисунки\глаза\h48.gif"/>
          <p:cNvPicPr>
            <a:picLocks noChangeAspect="1" noChangeArrowheads="1" noCrop="1"/>
          </p:cNvPicPr>
          <p:nvPr/>
        </p:nvPicPr>
        <p:blipFill>
          <a:blip r:embed="rId2"/>
          <a:srcRect/>
          <a:stretch>
            <a:fillRect/>
          </a:stretch>
        </p:blipFill>
        <p:spPr bwMode="auto">
          <a:xfrm>
            <a:off x="1857356" y="1643050"/>
            <a:ext cx="4957625" cy="3429024"/>
          </a:xfrm>
          <a:prstGeom prst="rect">
            <a:avLst/>
          </a:prstGeom>
          <a:noFill/>
        </p:spPr>
      </p:pic>
      <p:sp>
        <p:nvSpPr>
          <p:cNvPr id="3" name="Овал 2"/>
          <p:cNvSpPr/>
          <p:nvPr/>
        </p:nvSpPr>
        <p:spPr>
          <a:xfrm>
            <a:off x="3714744" y="1285860"/>
            <a:ext cx="1500198" cy="1928826"/>
          </a:xfrm>
          <a:prstGeom prst="ellipse">
            <a:avLst/>
          </a:prstGeom>
          <a:solidFill>
            <a:srgbClr val="66FFFF"/>
          </a:solidFill>
          <a:ln>
            <a:solidFill>
              <a:srgbClr val="66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advTm="600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мама\Мои рисунки\глаза\4H4.gif"/>
          <p:cNvPicPr>
            <a:picLocks noChangeAspect="1" noChangeArrowheads="1" noCrop="1"/>
          </p:cNvPicPr>
          <p:nvPr/>
        </p:nvPicPr>
        <p:blipFill>
          <a:blip r:embed="rId2"/>
          <a:srcRect/>
          <a:stretch>
            <a:fillRect/>
          </a:stretch>
        </p:blipFill>
        <p:spPr bwMode="auto">
          <a:xfrm flipH="1">
            <a:off x="5072066" y="1714488"/>
            <a:ext cx="2071702" cy="2286016"/>
          </a:xfrm>
          <a:prstGeom prst="rect">
            <a:avLst/>
          </a:prstGeom>
          <a:noFill/>
        </p:spPr>
      </p:pic>
      <p:pic>
        <p:nvPicPr>
          <p:cNvPr id="3" name="Picture 2" descr="C:\мама\Мои рисунки\глаза\4H4.gif"/>
          <p:cNvPicPr>
            <a:picLocks noChangeAspect="1" noChangeArrowheads="1" noCrop="1"/>
          </p:cNvPicPr>
          <p:nvPr/>
        </p:nvPicPr>
        <p:blipFill>
          <a:blip r:embed="rId2"/>
          <a:srcRect/>
          <a:stretch>
            <a:fillRect/>
          </a:stretch>
        </p:blipFill>
        <p:spPr bwMode="auto">
          <a:xfrm>
            <a:off x="1857356" y="1714488"/>
            <a:ext cx="2028836" cy="2214578"/>
          </a:xfrm>
          <a:prstGeom prst="rect">
            <a:avLst/>
          </a:prstGeom>
          <a:noFill/>
        </p:spPr>
      </p:pic>
    </p:spTree>
  </p:cSld>
  <p:clrMapOvr>
    <a:masterClrMapping/>
  </p:clrMapOvr>
  <p:transition advClick="0" advTm="800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a:xfrm>
            <a:off x="457200" y="214290"/>
            <a:ext cx="6115064" cy="6357982"/>
          </a:xfrm>
        </p:spPr>
        <p:txBody>
          <a:bodyPr>
            <a:normAutofit fontScale="85000" lnSpcReduction="10000"/>
          </a:bodyPr>
          <a:lstStyle/>
          <a:p>
            <a:r>
              <a:rPr lang="ru-RU" dirty="0"/>
              <a:t>Здоровье учащихся – одна из острых проблем современной жизни. Эта проблема многогранна и требует усилий многих специалистов. Успеваемость детей напрямую зависит от их физического и психического здоровья. Чем лучше ребенок чувствует себя в процессе обучения, тем выше будет уровень его успеваемости.</a:t>
            </a:r>
          </a:p>
          <a:p>
            <a:r>
              <a:rPr lang="ru-RU" dirty="0"/>
              <a:t>Для того чтобы добиться наибольшей эффективности урока следует использовать такие технологии обучения, которые позволят сохранить и укрепить здоровье учащихся. </a:t>
            </a:r>
          </a:p>
        </p:txBody>
      </p:sp>
      <p:pic>
        <p:nvPicPr>
          <p:cNvPr id="22529" name="Picture 1" descr="C:\Users\Леонардо\Desktop\1490_697x464.jpg"/>
          <p:cNvPicPr>
            <a:picLocks noChangeAspect="1" noChangeArrowheads="1"/>
          </p:cNvPicPr>
          <p:nvPr/>
        </p:nvPicPr>
        <p:blipFill>
          <a:blip r:embed="rId2"/>
          <a:srcRect/>
          <a:stretch>
            <a:fillRect/>
          </a:stretch>
        </p:blipFill>
        <p:spPr bwMode="auto">
          <a:xfrm>
            <a:off x="6394407" y="0"/>
            <a:ext cx="2749593" cy="1830432"/>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мама\Мои рисунки\глаза\h42.gif"/>
          <p:cNvPicPr>
            <a:picLocks noChangeAspect="1" noChangeArrowheads="1" noCrop="1"/>
          </p:cNvPicPr>
          <p:nvPr/>
        </p:nvPicPr>
        <p:blipFill>
          <a:blip r:embed="rId2"/>
          <a:srcRect/>
          <a:stretch>
            <a:fillRect/>
          </a:stretch>
        </p:blipFill>
        <p:spPr bwMode="auto">
          <a:xfrm>
            <a:off x="1714480" y="2071678"/>
            <a:ext cx="2650090" cy="2105036"/>
          </a:xfrm>
          <a:prstGeom prst="rect">
            <a:avLst/>
          </a:prstGeom>
          <a:noFill/>
        </p:spPr>
      </p:pic>
      <p:pic>
        <p:nvPicPr>
          <p:cNvPr id="3" name="Picture 2" descr="C:\мама\Мои рисунки\глаза\h42.gif"/>
          <p:cNvPicPr>
            <a:picLocks noChangeAspect="1" noChangeArrowheads="1" noCrop="1"/>
          </p:cNvPicPr>
          <p:nvPr/>
        </p:nvPicPr>
        <p:blipFill>
          <a:blip r:embed="rId2"/>
          <a:srcRect/>
          <a:stretch>
            <a:fillRect/>
          </a:stretch>
        </p:blipFill>
        <p:spPr bwMode="auto">
          <a:xfrm flipH="1">
            <a:off x="4643438" y="2071678"/>
            <a:ext cx="2714644" cy="2105036"/>
          </a:xfrm>
          <a:prstGeom prst="rect">
            <a:avLst/>
          </a:prstGeom>
          <a:noFill/>
        </p:spPr>
      </p:pic>
    </p:spTree>
  </p:cSld>
  <p:clrMapOvr>
    <a:masterClrMapping/>
  </p:clrMapOvr>
  <p:transition advClick="0" advTm="800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мама\Мои рисунки\глаза\3H5.gif"/>
          <p:cNvPicPr>
            <a:picLocks noChangeAspect="1" noChangeArrowheads="1" noCrop="1"/>
          </p:cNvPicPr>
          <p:nvPr/>
        </p:nvPicPr>
        <p:blipFill>
          <a:blip r:embed="rId2"/>
          <a:srcRect/>
          <a:stretch>
            <a:fillRect/>
          </a:stretch>
        </p:blipFill>
        <p:spPr bwMode="auto">
          <a:xfrm>
            <a:off x="2571736" y="1928802"/>
            <a:ext cx="1371610" cy="2143140"/>
          </a:xfrm>
          <a:prstGeom prst="rect">
            <a:avLst/>
          </a:prstGeom>
          <a:noFill/>
        </p:spPr>
      </p:pic>
      <p:pic>
        <p:nvPicPr>
          <p:cNvPr id="3" name="Picture 2" descr="C:\мама\Мои рисунки\глаза\3H5.gif"/>
          <p:cNvPicPr>
            <a:picLocks noChangeAspect="1" noChangeArrowheads="1" noCrop="1"/>
          </p:cNvPicPr>
          <p:nvPr/>
        </p:nvPicPr>
        <p:blipFill>
          <a:blip r:embed="rId2"/>
          <a:srcRect/>
          <a:stretch>
            <a:fillRect/>
          </a:stretch>
        </p:blipFill>
        <p:spPr bwMode="auto">
          <a:xfrm flipH="1">
            <a:off x="4786314" y="2000240"/>
            <a:ext cx="1357322" cy="2143140"/>
          </a:xfrm>
          <a:prstGeom prst="rect">
            <a:avLst/>
          </a:prstGeom>
          <a:noFill/>
        </p:spPr>
      </p:pic>
    </p:spTree>
  </p:cSld>
  <p:clrMapOvr>
    <a:masterClrMapping/>
  </p:clrMapOvr>
  <p:transition advClick="0" advTm="1200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мама\Мои рисунки\глаза\7f87cd8f8528.gif"/>
          <p:cNvPicPr>
            <a:picLocks noChangeAspect="1" noChangeArrowheads="1" noCrop="1"/>
          </p:cNvPicPr>
          <p:nvPr/>
        </p:nvPicPr>
        <p:blipFill>
          <a:blip r:embed="rId2"/>
          <a:srcRect/>
          <a:stretch>
            <a:fillRect/>
          </a:stretch>
        </p:blipFill>
        <p:spPr bwMode="auto">
          <a:xfrm>
            <a:off x="3000364" y="1714488"/>
            <a:ext cx="2928958" cy="2928958"/>
          </a:xfrm>
          <a:prstGeom prst="rect">
            <a:avLst/>
          </a:prstGeom>
          <a:noFill/>
        </p:spPr>
      </p:pic>
    </p:spTree>
  </p:cSld>
  <p:clrMapOvr>
    <a:masterClrMapping/>
  </p:clrMapOvr>
  <p:transition advClick="0" advTm="200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ChangeArrowheads="1"/>
          </p:cNvSpPr>
          <p:nvPr>
            <p:ph type="title"/>
          </p:nvPr>
        </p:nvSpPr>
        <p:spPr>
          <a:xfrm>
            <a:off x="468313" y="-715963"/>
            <a:ext cx="8229600" cy="1435101"/>
          </a:xfrm>
        </p:spPr>
        <p:txBody>
          <a:bodyPr/>
          <a:lstStyle/>
          <a:p>
            <a:pPr eaLnBrk="1" hangingPunct="1"/>
            <a:endParaRPr lang="ru-RU" smtClean="0"/>
          </a:p>
        </p:txBody>
      </p:sp>
      <p:sp>
        <p:nvSpPr>
          <p:cNvPr id="2" name="Rectangle 2"/>
          <p:cNvSpPr>
            <a:spLocks noGrp="1" noChangeArrowheads="1"/>
          </p:cNvSpPr>
          <p:nvPr>
            <p:ph type="body" idx="1"/>
          </p:nvPr>
        </p:nvSpPr>
        <p:spPr>
          <a:xfrm>
            <a:off x="468313" y="836613"/>
            <a:ext cx="8229600" cy="4862512"/>
          </a:xfrm>
        </p:spPr>
        <p:txBody>
          <a:bodyPr rtlCol="0">
            <a:normAutofit/>
          </a:bodyPr>
          <a:lstStyle/>
          <a:p>
            <a:pPr marL="341313" indent="-341313" eaLnBrk="1" fontAlgn="auto" hangingPunct="1">
              <a:lnSpc>
                <a:spcPct val="90000"/>
              </a:lnSpc>
              <a:spcAft>
                <a:spcPts val="0"/>
              </a:spcAft>
              <a:buClr>
                <a:srgbClr val="FFFF99"/>
              </a:buClr>
              <a:buFont typeface="Times New Roman" pitchFamily="16" charset="0"/>
              <a:buBlip>
                <a:blip r:embed="rId2"/>
              </a:buBlip>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ru-RU" dirty="0" smtClean="0">
                <a:solidFill>
                  <a:srgbClr val="000000"/>
                </a:solidFill>
                <a:effectLst>
                  <a:outerShdw blurRad="38100" dist="38100" dir="2700000" algn="tl">
                    <a:srgbClr val="FFFFFF"/>
                  </a:outerShdw>
                </a:effectLst>
              </a:rPr>
              <a:t>Как живёшь? </a:t>
            </a:r>
          </a:p>
          <a:p>
            <a:pPr marL="341313" indent="-341313" eaLnBrk="1" fontAlgn="auto" hangingPunct="1">
              <a:lnSpc>
                <a:spcPct val="90000"/>
              </a:lnSpc>
              <a:spcAft>
                <a:spcPts val="0"/>
              </a:spcAft>
              <a:buClr>
                <a:srgbClr val="FFFF99"/>
              </a:buClr>
              <a:buFont typeface="Times New Roman" pitchFamily="16" charset="0"/>
              <a:buBlip>
                <a:blip r:embed="rId2"/>
              </a:buBlip>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ru-RU" dirty="0" smtClean="0">
                <a:solidFill>
                  <a:srgbClr val="000000"/>
                </a:solidFill>
                <a:effectLst>
                  <a:outerShdw blurRad="38100" dist="38100" dir="2700000" algn="tl">
                    <a:srgbClr val="FFFFFF"/>
                  </a:outerShdw>
                </a:effectLst>
              </a:rPr>
              <a:t>Вот так!</a:t>
            </a:r>
          </a:p>
          <a:p>
            <a:pPr marL="341313" indent="-341313" eaLnBrk="1" fontAlgn="auto" hangingPunct="1">
              <a:lnSpc>
                <a:spcPct val="90000"/>
              </a:lnSpc>
              <a:spcAft>
                <a:spcPts val="0"/>
              </a:spcAft>
              <a:buClr>
                <a:srgbClr val="FFFF99"/>
              </a:buClr>
              <a:buFont typeface="Times New Roman" pitchFamily="16" charset="0"/>
              <a:buBlip>
                <a:blip r:embed="rId2"/>
              </a:buBlip>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ru-RU" dirty="0" smtClean="0">
                <a:solidFill>
                  <a:srgbClr val="000000"/>
                </a:solidFill>
                <a:effectLst>
                  <a:outerShdw blurRad="38100" dist="38100" dir="2700000" algn="tl">
                    <a:srgbClr val="FFFFFF"/>
                  </a:outerShdw>
                </a:effectLst>
              </a:rPr>
              <a:t>Как идёшь? ( 2 пальца по ладони)</a:t>
            </a:r>
          </a:p>
          <a:p>
            <a:pPr marL="341313" indent="-341313" eaLnBrk="1" fontAlgn="auto" hangingPunct="1">
              <a:lnSpc>
                <a:spcPct val="90000"/>
              </a:lnSpc>
              <a:spcAft>
                <a:spcPts val="0"/>
              </a:spcAft>
              <a:buClr>
                <a:srgbClr val="FFFF99"/>
              </a:buClr>
              <a:buFont typeface="Times New Roman" pitchFamily="16" charset="0"/>
              <a:buBlip>
                <a:blip r:embed="rId2"/>
              </a:buBlip>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ru-RU" dirty="0" smtClean="0">
                <a:solidFill>
                  <a:srgbClr val="000000"/>
                </a:solidFill>
                <a:effectLst>
                  <a:outerShdw blurRad="38100" dist="38100" dir="2700000" algn="tl">
                    <a:srgbClr val="FFFFFF"/>
                  </a:outerShdw>
                </a:effectLst>
              </a:rPr>
              <a:t>А бежишь?  (локти)</a:t>
            </a:r>
          </a:p>
          <a:p>
            <a:pPr marL="341313" indent="-341313" eaLnBrk="1" fontAlgn="auto" hangingPunct="1">
              <a:lnSpc>
                <a:spcPct val="90000"/>
              </a:lnSpc>
              <a:spcAft>
                <a:spcPts val="0"/>
              </a:spcAft>
              <a:buClr>
                <a:srgbClr val="FFFF99"/>
              </a:buClr>
              <a:buFont typeface="Times New Roman" pitchFamily="16" charset="0"/>
              <a:buBlip>
                <a:blip r:embed="rId2"/>
              </a:buBlip>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ru-RU" dirty="0" smtClean="0">
                <a:solidFill>
                  <a:srgbClr val="000000"/>
                </a:solidFill>
                <a:effectLst>
                  <a:outerShdw blurRad="38100" dist="38100" dir="2700000" algn="tl">
                    <a:srgbClr val="FFFFFF"/>
                  </a:outerShdw>
                </a:effectLst>
              </a:rPr>
              <a:t>Ночью спишь?</a:t>
            </a:r>
          </a:p>
          <a:p>
            <a:pPr marL="341313" indent="-341313" eaLnBrk="1" fontAlgn="auto" hangingPunct="1">
              <a:lnSpc>
                <a:spcPct val="90000"/>
              </a:lnSpc>
              <a:spcAft>
                <a:spcPts val="0"/>
              </a:spcAft>
              <a:buClr>
                <a:srgbClr val="FFFF99"/>
              </a:buClr>
              <a:buFont typeface="Times New Roman" pitchFamily="16" charset="0"/>
              <a:buBlip>
                <a:blip r:embed="rId2"/>
              </a:buBlip>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ru-RU" dirty="0" smtClean="0">
                <a:solidFill>
                  <a:srgbClr val="000000"/>
                </a:solidFill>
                <a:effectLst>
                  <a:outerShdw blurRad="38100" dist="38100" dir="2700000" algn="tl">
                    <a:srgbClr val="FFFFFF"/>
                  </a:outerShdw>
                </a:effectLst>
              </a:rPr>
              <a:t>Как берёшь?</a:t>
            </a:r>
          </a:p>
          <a:p>
            <a:pPr marL="341313" indent="-341313" eaLnBrk="1" fontAlgn="auto" hangingPunct="1">
              <a:lnSpc>
                <a:spcPct val="90000"/>
              </a:lnSpc>
              <a:spcAft>
                <a:spcPts val="0"/>
              </a:spcAft>
              <a:buClr>
                <a:srgbClr val="FFFF99"/>
              </a:buClr>
              <a:buFont typeface="Times New Roman" pitchFamily="16" charset="0"/>
              <a:buBlip>
                <a:blip r:embed="rId2"/>
              </a:buBlip>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ru-RU" dirty="0" smtClean="0">
                <a:solidFill>
                  <a:srgbClr val="000000"/>
                </a:solidFill>
                <a:effectLst>
                  <a:outerShdw blurRad="38100" dist="38100" dir="2700000" algn="tl">
                    <a:srgbClr val="FFFFFF"/>
                  </a:outerShdw>
                </a:effectLst>
              </a:rPr>
              <a:t>А даёшь?</a:t>
            </a:r>
          </a:p>
          <a:p>
            <a:pPr marL="341313" indent="-341313" eaLnBrk="1" fontAlgn="auto" hangingPunct="1">
              <a:lnSpc>
                <a:spcPct val="90000"/>
              </a:lnSpc>
              <a:spcAft>
                <a:spcPts val="0"/>
              </a:spcAft>
              <a:buClr>
                <a:srgbClr val="FFFF99"/>
              </a:buClr>
              <a:buFont typeface="Times New Roman" pitchFamily="16" charset="0"/>
              <a:buBlip>
                <a:blip r:embed="rId2"/>
              </a:buBlip>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ru-RU" dirty="0" smtClean="0">
                <a:solidFill>
                  <a:srgbClr val="000000"/>
                </a:solidFill>
                <a:effectLst>
                  <a:outerShdw blurRad="38100" dist="38100" dir="2700000" algn="tl">
                    <a:srgbClr val="FFFFFF"/>
                  </a:outerShdw>
                </a:effectLst>
              </a:rPr>
              <a:t>Как молчишь?</a:t>
            </a:r>
          </a:p>
          <a:p>
            <a:pPr marL="341313" indent="-341313" eaLnBrk="1" fontAlgn="auto" hangingPunct="1">
              <a:lnSpc>
                <a:spcPct val="90000"/>
              </a:lnSpc>
              <a:spcAft>
                <a:spcPts val="0"/>
              </a:spcAft>
              <a:buClr>
                <a:srgbClr val="FFFF99"/>
              </a:buClr>
              <a:buFont typeface="Times New Roman" pitchFamily="16" charset="0"/>
              <a:buBlip>
                <a:blip r:embed="rId2"/>
              </a:buBlip>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ru-RU" dirty="0" smtClean="0">
                <a:solidFill>
                  <a:srgbClr val="000000"/>
                </a:solidFill>
                <a:effectLst>
                  <a:outerShdw blurRad="38100" dist="38100" dir="2700000" algn="tl">
                    <a:srgbClr val="FFFFFF"/>
                  </a:outerShdw>
                </a:effectLst>
              </a:rPr>
              <a:t>А грозишь?</a:t>
            </a:r>
          </a:p>
          <a:p>
            <a:pPr marL="341313" indent="-341313" eaLnBrk="1" fontAlgn="auto" hangingPunct="1">
              <a:lnSpc>
                <a:spcPct val="90000"/>
              </a:lnSpc>
              <a:spcAft>
                <a:spcPts val="0"/>
              </a:spcAft>
              <a:buClr>
                <a:srgbClr val="FFFF99"/>
              </a:buClr>
              <a:buFont typeface="Arial" pitchFamily="34"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defRPr/>
            </a:pPr>
            <a:endParaRPr lang="ru-RU" dirty="0" smtClean="0">
              <a:solidFill>
                <a:srgbClr val="000000"/>
              </a:solidFill>
              <a:effectLst>
                <a:outerShdw blurRad="38100" dist="38100" dir="2700000" algn="tl">
                  <a:srgbClr val="FFFFFF"/>
                </a:outerShdw>
              </a:effectLst>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1"/>
          <p:cNvSpPr>
            <a:spLocks noGrp="1" noChangeArrowheads="1"/>
          </p:cNvSpPr>
          <p:nvPr>
            <p:ph type="title" idx="4294967295"/>
          </p:nvPr>
        </p:nvSpPr>
        <p:spPr>
          <a:xfrm>
            <a:off x="468313" y="-53975"/>
            <a:ext cx="8229600" cy="1312863"/>
          </a:xfrm>
        </p:spPr>
        <p:txBody>
          <a:bodyPr/>
          <a:lstStyle/>
          <a:p>
            <a:pPr eaLnBrk="1" hangingPunct="1">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ru-RU" sz="4000" smtClean="0"/>
              <a:t>Упражнения для снятия общего или локального утомления:</a:t>
            </a:r>
          </a:p>
        </p:txBody>
      </p:sp>
      <p:sp>
        <p:nvSpPr>
          <p:cNvPr id="2" name="Rectangle 2"/>
          <p:cNvSpPr>
            <a:spLocks noGrp="1" noChangeArrowheads="1"/>
          </p:cNvSpPr>
          <p:nvPr>
            <p:ph type="body" idx="4294967295"/>
          </p:nvPr>
        </p:nvSpPr>
        <p:spPr>
          <a:xfrm>
            <a:off x="500034" y="1214422"/>
            <a:ext cx="6500858" cy="4584716"/>
          </a:xfrm>
        </p:spPr>
        <p:txBody>
          <a:bodyPr rtlCol="0">
            <a:normAutofit fontScale="92500" lnSpcReduction="10000"/>
          </a:bodyPr>
          <a:lstStyle/>
          <a:p>
            <a:pPr marL="341313" indent="-341313" eaLnBrk="1" fontAlgn="auto" hangingPunct="1">
              <a:spcAft>
                <a:spcPts val="0"/>
              </a:spcAft>
              <a:buClr>
                <a:srgbClr val="FFFF99"/>
              </a:buClr>
              <a:buFont typeface="Times New Roman" pitchFamily="16" charset="0"/>
              <a:buBlip>
                <a:blip r:embed="rId3"/>
              </a:buBlip>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ru-RU" dirty="0" smtClean="0">
                <a:solidFill>
                  <a:srgbClr val="000000"/>
                </a:solidFill>
                <a:effectLst>
                  <a:outerShdw blurRad="38100" dist="38100" dir="2700000" algn="tl">
                    <a:srgbClr val="FFFFFF"/>
                  </a:outerShdw>
                </a:effectLst>
              </a:rPr>
              <a:t>Поднимает руки класс- это раз,</a:t>
            </a:r>
          </a:p>
          <a:p>
            <a:pPr marL="341313" indent="-341313" eaLnBrk="1" fontAlgn="auto" hangingPunct="1">
              <a:spcAft>
                <a:spcPts val="0"/>
              </a:spcAft>
              <a:buClr>
                <a:srgbClr val="FFFF99"/>
              </a:buClr>
              <a:buFont typeface="Times New Roman" pitchFamily="16" charset="0"/>
              <a:buBlip>
                <a:blip r:embed="rId3"/>
              </a:buBlip>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ru-RU" dirty="0" smtClean="0">
                <a:solidFill>
                  <a:srgbClr val="000000"/>
                </a:solidFill>
                <a:effectLst>
                  <a:outerShdw blurRad="38100" dist="38100" dir="2700000" algn="tl">
                    <a:srgbClr val="FFFFFF"/>
                  </a:outerShdw>
                </a:effectLst>
              </a:rPr>
              <a:t>Повернулась голова – это два,</a:t>
            </a:r>
          </a:p>
          <a:p>
            <a:pPr marL="341313" indent="-341313" eaLnBrk="1" fontAlgn="auto" hangingPunct="1">
              <a:spcAft>
                <a:spcPts val="0"/>
              </a:spcAft>
              <a:buClr>
                <a:srgbClr val="FFFF99"/>
              </a:buClr>
              <a:buFont typeface="Times New Roman" pitchFamily="16" charset="0"/>
              <a:buBlip>
                <a:blip r:embed="rId3"/>
              </a:buBlip>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ru-RU" dirty="0" smtClean="0">
                <a:solidFill>
                  <a:srgbClr val="000000"/>
                </a:solidFill>
                <a:effectLst>
                  <a:outerShdw blurRad="38100" dist="38100" dir="2700000" algn="tl">
                    <a:srgbClr val="FFFFFF"/>
                  </a:outerShdw>
                </a:effectLst>
              </a:rPr>
              <a:t>Руки вниз, вперёд смотри – это три,</a:t>
            </a:r>
          </a:p>
          <a:p>
            <a:pPr marL="341313" indent="-341313" eaLnBrk="1" fontAlgn="auto" hangingPunct="1">
              <a:spcAft>
                <a:spcPts val="0"/>
              </a:spcAft>
              <a:buClr>
                <a:srgbClr val="FFFF99"/>
              </a:buClr>
              <a:buFont typeface="Times New Roman" pitchFamily="16" charset="0"/>
              <a:buBlip>
                <a:blip r:embed="rId3"/>
              </a:buBlip>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ru-RU" dirty="0" smtClean="0">
                <a:solidFill>
                  <a:srgbClr val="000000"/>
                </a:solidFill>
                <a:effectLst>
                  <a:outerShdw blurRad="38100" dist="38100" dir="2700000" algn="tl">
                    <a:srgbClr val="FFFFFF"/>
                  </a:outerShdw>
                </a:effectLst>
              </a:rPr>
              <a:t>Руки в стороны пошире развернули на четыре.</a:t>
            </a:r>
          </a:p>
          <a:p>
            <a:pPr marL="341313" indent="-341313" eaLnBrk="1" fontAlgn="auto" hangingPunct="1">
              <a:spcAft>
                <a:spcPts val="0"/>
              </a:spcAft>
              <a:buClr>
                <a:srgbClr val="FFFF99"/>
              </a:buClr>
              <a:buFont typeface="Times New Roman" pitchFamily="16" charset="0"/>
              <a:buBlip>
                <a:blip r:embed="rId3"/>
              </a:buBlip>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ru-RU" dirty="0" smtClean="0">
                <a:solidFill>
                  <a:srgbClr val="000000"/>
                </a:solidFill>
                <a:effectLst>
                  <a:outerShdw blurRad="38100" dist="38100" dir="2700000" algn="tl">
                    <a:srgbClr val="FFFFFF"/>
                  </a:outerShdw>
                </a:effectLst>
              </a:rPr>
              <a:t>С силой их к плечам прижать – это пять,</a:t>
            </a:r>
          </a:p>
          <a:p>
            <a:pPr marL="341313" indent="-341313" eaLnBrk="1" fontAlgn="auto" hangingPunct="1">
              <a:spcAft>
                <a:spcPts val="0"/>
              </a:spcAft>
              <a:buClr>
                <a:srgbClr val="FFFF99"/>
              </a:buClr>
              <a:buFont typeface="Times New Roman" pitchFamily="16" charset="0"/>
              <a:buBlip>
                <a:blip r:embed="rId3"/>
              </a:buBlip>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ru-RU" dirty="0" smtClean="0">
                <a:solidFill>
                  <a:srgbClr val="000000"/>
                </a:solidFill>
                <a:effectLst>
                  <a:outerShdw blurRad="38100" dist="38100" dir="2700000" algn="tl">
                    <a:srgbClr val="FFFFFF"/>
                  </a:outerShdw>
                </a:effectLst>
              </a:rPr>
              <a:t>Всем ребятам тихо сесть – это шесть.</a:t>
            </a:r>
          </a:p>
        </p:txBody>
      </p:sp>
      <p:pic>
        <p:nvPicPr>
          <p:cNvPr id="38914" name="Picture 2" descr="C:\Users\Леонардо\Desktop\img35.jpg"/>
          <p:cNvPicPr>
            <a:picLocks noChangeAspect="1" noChangeArrowheads="1"/>
          </p:cNvPicPr>
          <p:nvPr/>
        </p:nvPicPr>
        <p:blipFill>
          <a:blip r:embed="rId4" cstate="print"/>
          <a:srcRect/>
          <a:stretch>
            <a:fillRect/>
          </a:stretch>
        </p:blipFill>
        <p:spPr bwMode="auto">
          <a:xfrm>
            <a:off x="6381762" y="4786322"/>
            <a:ext cx="2762237" cy="2071678"/>
          </a:xfrm>
          <a:prstGeom prst="rect">
            <a:avLst/>
          </a:prstGeom>
          <a:noFill/>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1"/>
          <p:cNvSpPr>
            <a:spLocks noGrp="1" noChangeArrowheads="1"/>
          </p:cNvSpPr>
          <p:nvPr>
            <p:ph type="title" idx="4294967295"/>
          </p:nvPr>
        </p:nvSpPr>
        <p:spPr>
          <a:xfrm>
            <a:off x="457200" y="158750"/>
            <a:ext cx="8229600" cy="1258888"/>
          </a:xfrm>
        </p:spPr>
        <p:txBody>
          <a:bodyPr/>
          <a:lstStyle/>
          <a:p>
            <a:pPr eaLnBrk="1" hangingPunct="1">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ru-RU" b="1" smtClean="0"/>
              <a:t>Физкультурно-спортивная.</a:t>
            </a:r>
          </a:p>
        </p:txBody>
      </p:sp>
      <p:sp>
        <p:nvSpPr>
          <p:cNvPr id="2" name="Rectangle 2"/>
          <p:cNvSpPr>
            <a:spLocks noGrp="1" noChangeArrowheads="1"/>
          </p:cNvSpPr>
          <p:nvPr>
            <p:ph type="body" idx="4294967295"/>
          </p:nvPr>
        </p:nvSpPr>
        <p:spPr>
          <a:xfrm>
            <a:off x="457200" y="1600200"/>
            <a:ext cx="8229600" cy="2686050"/>
          </a:xfrm>
        </p:spPr>
        <p:txBody>
          <a:bodyPr rtlCol="0">
            <a:normAutofit fontScale="92500"/>
          </a:bodyPr>
          <a:lstStyle/>
          <a:p>
            <a:pPr marL="608013" indent="-608013" eaLnBrk="1" fontAlgn="auto" hangingPunct="1">
              <a:spcAft>
                <a:spcPts val="0"/>
              </a:spcAft>
              <a:buClr>
                <a:srgbClr val="FFFF99"/>
              </a:buClr>
              <a:buFont typeface="Times New Roman" pitchFamily="16" charset="0"/>
              <a:buBlip>
                <a:blip r:embed="rId3"/>
              </a:buBlip>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ru-RU" dirty="0" smtClean="0">
                <a:solidFill>
                  <a:srgbClr val="000000"/>
                </a:solidFill>
                <a:effectLst>
                  <a:outerShdw blurRad="38100" dist="38100" dir="2700000" algn="tl">
                    <a:srgbClr val="FFFFFF"/>
                  </a:outerShdw>
                </a:effectLst>
              </a:rPr>
              <a:t>Это традиционная гимнастика, которая выполняется строго под счет, с равномерным чередованием вдохов и выдохов. Каждое упражнение рассчитано на укрепление определенной группы мышц.</a:t>
            </a:r>
          </a:p>
        </p:txBody>
      </p:sp>
      <p:pic>
        <p:nvPicPr>
          <p:cNvPr id="14341" name="Picture 5" descr="C:\Documents and Settings\физкультура\Рабочий стол\ДОКУМЕНТЫ ХОМУТОВА\физкульт минутка Князева О.С\P1040660.JPG"/>
          <p:cNvPicPr>
            <a:picLocks noChangeAspect="1" noChangeArrowheads="1"/>
          </p:cNvPicPr>
          <p:nvPr/>
        </p:nvPicPr>
        <p:blipFill>
          <a:blip r:embed="rId4"/>
          <a:srcRect/>
          <a:stretch>
            <a:fillRect/>
          </a:stretch>
        </p:blipFill>
        <p:spPr bwMode="auto">
          <a:xfrm>
            <a:off x="5429257" y="3909535"/>
            <a:ext cx="3714744" cy="2948465"/>
          </a:xfrm>
          <a:prstGeom prst="rect">
            <a:avLst/>
          </a:prstGeom>
          <a:noFill/>
          <a:ln w="9525">
            <a:noFill/>
            <a:miter lim="800000"/>
            <a:headEnd/>
            <a:tailEnd/>
          </a:ln>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1"/>
          <p:cNvSpPr>
            <a:spLocks noGrp="1" noChangeArrowheads="1"/>
          </p:cNvSpPr>
          <p:nvPr>
            <p:ph type="title" idx="4294967295"/>
          </p:nvPr>
        </p:nvSpPr>
        <p:spPr>
          <a:xfrm>
            <a:off x="468313" y="-53975"/>
            <a:ext cx="8229600" cy="1312863"/>
          </a:xfrm>
        </p:spPr>
        <p:txBody>
          <a:bodyPr/>
          <a:lstStyle/>
          <a:p>
            <a:pPr eaLnBrk="1" hangingPunct="1">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ru-RU" sz="4000" b="1" smtClean="0"/>
              <a:t>Танцевально-ритмическая.</a:t>
            </a:r>
            <a:br>
              <a:rPr lang="ru-RU" sz="4000" b="1" smtClean="0"/>
            </a:br>
            <a:endParaRPr lang="ru-RU" sz="4000" b="1" smtClean="0"/>
          </a:p>
        </p:txBody>
      </p:sp>
      <p:sp>
        <p:nvSpPr>
          <p:cNvPr id="2" name="Rectangle 2"/>
          <p:cNvSpPr>
            <a:spLocks noGrp="1" noChangeArrowheads="1"/>
          </p:cNvSpPr>
          <p:nvPr>
            <p:ph type="body" idx="4294967295"/>
          </p:nvPr>
        </p:nvSpPr>
        <p:spPr>
          <a:xfrm>
            <a:off x="250825" y="908050"/>
            <a:ext cx="8229600" cy="4530725"/>
          </a:xfrm>
        </p:spPr>
        <p:txBody>
          <a:bodyPr rtlCol="0">
            <a:normAutofit/>
          </a:bodyPr>
          <a:lstStyle/>
          <a:p>
            <a:pPr marL="608013" indent="-608013" eaLnBrk="1" fontAlgn="auto" hangingPunct="1">
              <a:lnSpc>
                <a:spcPct val="90000"/>
              </a:lnSpc>
              <a:spcAft>
                <a:spcPts val="0"/>
              </a:spcAft>
              <a:buClr>
                <a:srgbClr val="FFFF99"/>
              </a:buClr>
              <a:buFont typeface="Times New Roman" pitchFamily="16" charset="0"/>
              <a:buBlip>
                <a:blip r:embed="rId3"/>
              </a:buBlip>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ru-RU" dirty="0" smtClean="0">
                <a:solidFill>
                  <a:srgbClr val="000000"/>
                </a:solidFill>
                <a:effectLst>
                  <a:outerShdw blurRad="38100" dist="38100" dir="2700000" algn="tl">
                    <a:srgbClr val="FFFFFF"/>
                  </a:outerShdw>
                </a:effectLst>
              </a:rPr>
              <a:t>Эти </a:t>
            </a:r>
            <a:r>
              <a:rPr lang="ru-RU" dirty="0" err="1" smtClean="0">
                <a:solidFill>
                  <a:srgbClr val="000000"/>
                </a:solidFill>
                <a:effectLst>
                  <a:outerShdw blurRad="38100" dist="38100" dir="2700000" algn="tl">
                    <a:srgbClr val="FFFFFF"/>
                  </a:outerShdw>
                </a:effectLst>
              </a:rPr>
              <a:t>физминутки</a:t>
            </a:r>
            <a:r>
              <a:rPr lang="ru-RU" dirty="0" smtClean="0">
                <a:solidFill>
                  <a:srgbClr val="000000"/>
                </a:solidFill>
                <a:effectLst>
                  <a:outerShdw blurRad="38100" dist="38100" dir="2700000" algn="tl">
                    <a:srgbClr val="FFFFFF"/>
                  </a:outerShdw>
                </a:effectLst>
              </a:rPr>
              <a:t> особо любимы детьми, т.к. выполняются под веселую музыку, все движения произвольны. Если добавлять элемент ритмики, тогда движения должны быть более четкими. В отличие от танцевальных, в которых все танцуют произвольно, при этом желающие могут петь. </a:t>
            </a:r>
          </a:p>
        </p:txBody>
      </p:sp>
      <p:pic>
        <p:nvPicPr>
          <p:cNvPr id="15364" name="Picture 3"/>
          <p:cNvPicPr>
            <a:picLocks noChangeAspect="1" noChangeArrowheads="1"/>
          </p:cNvPicPr>
          <p:nvPr/>
        </p:nvPicPr>
        <p:blipFill>
          <a:blip r:embed="rId4" cstate="print"/>
          <a:srcRect/>
          <a:stretch>
            <a:fillRect/>
          </a:stretch>
        </p:blipFill>
        <p:spPr bwMode="auto">
          <a:xfrm>
            <a:off x="5143504" y="4500570"/>
            <a:ext cx="2447925" cy="172878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5365" name="Picture 5" descr="C:\Documents and Settings\физкультура\Рабочий стол\ДОКУМЕНТЫ ХОМУТОВА\физкульт минутка Князева О.С\P1040663.JPG"/>
          <p:cNvPicPr>
            <a:picLocks noChangeAspect="1" noChangeArrowheads="1"/>
          </p:cNvPicPr>
          <p:nvPr/>
        </p:nvPicPr>
        <p:blipFill>
          <a:blip r:embed="rId5" cstate="print"/>
          <a:srcRect/>
          <a:stretch>
            <a:fillRect/>
          </a:stretch>
        </p:blipFill>
        <p:spPr bwMode="auto">
          <a:xfrm>
            <a:off x="1500166" y="4500570"/>
            <a:ext cx="2587400" cy="1940612"/>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2400" dirty="0" smtClean="0"/>
              <a:t/>
            </a:r>
            <a:br>
              <a:rPr lang="ru-RU" sz="2400" dirty="0" smtClean="0"/>
            </a:br>
            <a:r>
              <a:rPr lang="ru-RU" sz="2400" dirty="0"/>
              <a:t/>
            </a:r>
            <a:br>
              <a:rPr lang="ru-RU" sz="2400" dirty="0"/>
            </a:br>
            <a:r>
              <a:rPr lang="ru-RU" sz="2400" dirty="0" smtClean="0"/>
              <a:t/>
            </a:r>
            <a:br>
              <a:rPr lang="ru-RU" sz="2400" dirty="0" smtClean="0"/>
            </a:br>
            <a:endParaRPr lang="ru-RU" sz="2400" dirty="0"/>
          </a:p>
        </p:txBody>
      </p:sp>
      <p:sp>
        <p:nvSpPr>
          <p:cNvPr id="3" name="Содержимое 2"/>
          <p:cNvSpPr>
            <a:spLocks noGrp="1"/>
          </p:cNvSpPr>
          <p:nvPr>
            <p:ph idx="1"/>
          </p:nvPr>
        </p:nvSpPr>
        <p:spPr>
          <a:xfrm>
            <a:off x="457200" y="714356"/>
            <a:ext cx="8229600" cy="5411807"/>
          </a:xfrm>
        </p:spPr>
        <p:txBody>
          <a:bodyPr>
            <a:normAutofit fontScale="77500" lnSpcReduction="20000"/>
          </a:bodyPr>
          <a:lstStyle/>
          <a:p>
            <a:r>
              <a:rPr lang="ru-RU" dirty="0"/>
              <a:t>Создание и организация </a:t>
            </a:r>
            <a:r>
              <a:rPr lang="ru-RU" dirty="0" err="1"/>
              <a:t>здоровьесберегающего</a:t>
            </a:r>
            <a:r>
              <a:rPr lang="ru-RU" dirty="0"/>
              <a:t> урока – это сложный творческий процесс, требующий от учителя знаний технологий, психологии, гигиены человека. Применяя </a:t>
            </a:r>
            <a:r>
              <a:rPr lang="ru-RU" dirty="0" err="1"/>
              <a:t>здоровьесберегающие</a:t>
            </a:r>
            <a:r>
              <a:rPr lang="ru-RU" dirty="0"/>
              <a:t> технологии,  учитель способствует созданию здорового, продуктивного для развития, учебы и творчества психологического климата во время урока.</a:t>
            </a:r>
          </a:p>
          <a:p>
            <a:r>
              <a:rPr lang="ru-RU" dirty="0"/>
              <a:t>Ожидаемый результат при проведении </a:t>
            </a:r>
            <a:r>
              <a:rPr lang="ru-RU" dirty="0" err="1"/>
              <a:t>здоровьесберегающих</a:t>
            </a:r>
            <a:r>
              <a:rPr lang="ru-RU" dirty="0"/>
              <a:t> уроков, это повышение уровня физического и социального здоровья детей. Дети после такого урока проявляют хорошие умственные способности, любознательность, коммуникабельность; физически хорошо себя чувствуют. У них появляется мотивация к учебной деятельности: интерес к знаниям, интерес к изучаемому материалу.</a:t>
            </a:r>
          </a:p>
          <a:p>
            <a:pPr>
              <a:buNone/>
            </a:pPr>
            <a:r>
              <a:rPr lang="ru-RU" dirty="0"/>
              <a:t> </a:t>
            </a:r>
          </a:p>
          <a:p>
            <a:endParaRPr lang="ru-RU" dirty="0"/>
          </a:p>
        </p:txBody>
      </p:sp>
      <p:pic>
        <p:nvPicPr>
          <p:cNvPr id="8193" name="Picture 1" descr="C:\Users\Леонардо\Desktop\Daycare-Risks.jpg"/>
          <p:cNvPicPr>
            <a:picLocks noChangeAspect="1" noChangeArrowheads="1"/>
          </p:cNvPicPr>
          <p:nvPr/>
        </p:nvPicPr>
        <p:blipFill>
          <a:blip r:embed="rId3" cstate="print"/>
          <a:srcRect/>
          <a:stretch>
            <a:fillRect/>
          </a:stretch>
        </p:blipFill>
        <p:spPr bwMode="auto">
          <a:xfrm>
            <a:off x="6429388" y="5285232"/>
            <a:ext cx="2438400" cy="1572768"/>
          </a:xfrm>
          <a:prstGeom prst="rect">
            <a:avLst/>
          </a:prstGeom>
          <a:noFill/>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a:bodyPr>
          <a:lstStyle/>
          <a:p>
            <a:pPr>
              <a:buNone/>
            </a:pPr>
            <a:endParaRPr lang="ru-RU" sz="4400" dirty="0" smtClean="0">
              <a:solidFill>
                <a:srgbClr val="FFC000"/>
              </a:solidFill>
            </a:endParaRPr>
          </a:p>
          <a:p>
            <a:pPr>
              <a:buNone/>
            </a:pPr>
            <a:r>
              <a:rPr lang="ru-RU" sz="4400" dirty="0">
                <a:solidFill>
                  <a:srgbClr val="FFC000"/>
                </a:solidFill>
              </a:rPr>
              <a:t> </a:t>
            </a:r>
            <a:r>
              <a:rPr lang="ru-RU" sz="4400" dirty="0" smtClean="0">
                <a:solidFill>
                  <a:srgbClr val="FFC000"/>
                </a:solidFill>
              </a:rPr>
              <a:t>            Спасибо за внимание!</a:t>
            </a:r>
          </a:p>
          <a:p>
            <a:pPr>
              <a:buNone/>
            </a:pPr>
            <a:endParaRPr lang="ru-RU" sz="4400" dirty="0">
              <a:solidFill>
                <a:srgbClr val="FFC000"/>
              </a:solidFill>
            </a:endParaRPr>
          </a:p>
          <a:p>
            <a:pPr>
              <a:buNone/>
            </a:pPr>
            <a:r>
              <a:rPr lang="ru-RU" sz="4400" dirty="0" smtClean="0">
                <a:solidFill>
                  <a:srgbClr val="FFC000"/>
                </a:solidFill>
              </a:rPr>
              <a:t>                </a:t>
            </a:r>
            <a:endParaRPr lang="ru-RU" sz="4400" dirty="0">
              <a:solidFill>
                <a:srgbClr val="FFC00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642910" y="0"/>
            <a:ext cx="6686568" cy="5840435"/>
          </a:xfrm>
        </p:spPr>
        <p:txBody>
          <a:bodyPr>
            <a:normAutofit fontScale="47500" lnSpcReduction="20000"/>
          </a:bodyPr>
          <a:lstStyle/>
          <a:p>
            <a:r>
              <a:rPr lang="ru-RU" dirty="0"/>
              <a:t>Использование </a:t>
            </a:r>
            <a:r>
              <a:rPr lang="ru-RU" dirty="0" err="1"/>
              <a:t>здоровьесберегающих</a:t>
            </a:r>
            <a:r>
              <a:rPr lang="ru-RU" dirty="0"/>
              <a:t> технологий позволяет не только сохранить и укрепить здоровье учащихся, но и повысить уровень их  успеваемости. </a:t>
            </a:r>
          </a:p>
          <a:p>
            <a:r>
              <a:rPr lang="ru-RU" dirty="0"/>
              <a:t>За счет использования приемов реализующих </a:t>
            </a:r>
            <a:r>
              <a:rPr lang="ru-RU" dirty="0" err="1"/>
              <a:t>здоровьесберегающие</a:t>
            </a:r>
            <a:r>
              <a:rPr lang="ru-RU" dirty="0"/>
              <a:t> технологии поддерживается положительное отношение ребенка к себе, уверенность в себе, в своих силах и доброжелательное отношение к окружающим, изменяется микроклимат на уроке, атмосфера на уроке становится более благоприятной для обучения и для межличностного общения. </a:t>
            </a:r>
          </a:p>
          <a:p>
            <a:r>
              <a:rPr lang="ru-RU" dirty="0"/>
              <a:t>Двигательная активность учеников на уроке способствует лучшему овладению программным материалом, снятию усталости и повышению мотивации к обучению</a:t>
            </a:r>
            <a:r>
              <a:rPr lang="ru-RU" dirty="0" smtClean="0"/>
              <a:t>.</a:t>
            </a:r>
            <a:r>
              <a:rPr lang="ru-RU" dirty="0"/>
              <a:t> Формирование здорового образа жизни способствует включению в повседневную жизнь школьника различных новых для него форм поведения, полезных для здоровья (физкультурные минутки на уроках, уроки здоровья).</a:t>
            </a:r>
          </a:p>
          <a:p>
            <a:r>
              <a:rPr lang="ru-RU" dirty="0"/>
              <a:t>Рациональное чередование видов деятельности помогает избежать снижения внимания, усталости. Разнообразие типов взаимодействия на уроке обеспечивает активный стереотип поведения учащихся на уроке и снимает усталость, делает урок более эмоциональным. </a:t>
            </a:r>
          </a:p>
          <a:p>
            <a:r>
              <a:rPr lang="ru-RU" dirty="0"/>
              <a:t>Реализации </a:t>
            </a:r>
            <a:r>
              <a:rPr lang="ru-RU" dirty="0" err="1"/>
              <a:t>здоровьесберегающих</a:t>
            </a:r>
            <a:r>
              <a:rPr lang="ru-RU" dirty="0"/>
              <a:t> технологий на уроках  способствуют различные приемы. </a:t>
            </a:r>
          </a:p>
          <a:p>
            <a:r>
              <a:rPr lang="ru-RU" dirty="0"/>
              <a:t>смена видов деятельности;</a:t>
            </a:r>
          </a:p>
          <a:p>
            <a:r>
              <a:rPr lang="ru-RU" dirty="0"/>
              <a:t>игровые приемы;</a:t>
            </a:r>
          </a:p>
          <a:p>
            <a:r>
              <a:rPr lang="ru-RU" dirty="0"/>
              <a:t>физкультминутки.</a:t>
            </a:r>
          </a:p>
          <a:p>
            <a:endParaRPr lang="ru-RU" dirty="0"/>
          </a:p>
          <a:p>
            <a:endParaRPr lang="ru-RU" dirty="0"/>
          </a:p>
        </p:txBody>
      </p:sp>
      <p:pic>
        <p:nvPicPr>
          <p:cNvPr id="20481" name="Picture 1" descr="C:\Users\Леонардо\Desktop\lich4.jpg"/>
          <p:cNvPicPr>
            <a:picLocks noChangeAspect="1" noChangeArrowheads="1"/>
          </p:cNvPicPr>
          <p:nvPr/>
        </p:nvPicPr>
        <p:blipFill>
          <a:blip r:embed="rId2"/>
          <a:srcRect/>
          <a:stretch>
            <a:fillRect/>
          </a:stretch>
        </p:blipFill>
        <p:spPr bwMode="auto">
          <a:xfrm>
            <a:off x="5157619" y="4143380"/>
            <a:ext cx="3819457" cy="2571768"/>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457200" y="285728"/>
            <a:ext cx="6900882" cy="5840435"/>
          </a:xfrm>
        </p:spPr>
        <p:txBody>
          <a:bodyPr>
            <a:normAutofit fontScale="55000" lnSpcReduction="20000"/>
          </a:bodyPr>
          <a:lstStyle/>
          <a:p>
            <a:r>
              <a:rPr lang="ru-RU" dirty="0"/>
              <a:t> Физкультминутки - это несложные физические упражнения, направленные на уменьшение негативного влияния учебной нагрузки. Они благотворно влияют на восстановление умственной способности, препятствуют нарастанию утомления, повышают эмоциональный настрой учащихся, снимают статические нагрузки. Как бы ни был интересен урок, после 25 мин. от начала  урока у детей наблюдается снижение работоспособности, падает темп и качество работы, изменяется двигательная активность, зачастую теряется интерес к уроку, отвлечения становятся более выраженными. Физкультминутки на уроке обеспечивают активный отдых учащихся, переключают внимание с одного вида деятельности на другой, помогают ликвидировать застойные явления в органах и системах, способствуют повышению внимания и активности на последующем этапе урока.</a:t>
            </a:r>
          </a:p>
          <a:p>
            <a:r>
              <a:rPr lang="ru-RU" dirty="0"/>
              <a:t>Время начала физкультурной минутки определяется самим учителем. Наиболее целесообразно проводить физкультурную минутку в то время, когда у учеников появляются первые признаки утомления. Внешними проявлениями утомления являются рост числа отвлечений, потеря интереса и внимания, ослабление памяти, нарушения почерка, снижение работоспособности. </a:t>
            </a:r>
          </a:p>
        </p:txBody>
      </p:sp>
      <p:pic>
        <p:nvPicPr>
          <p:cNvPr id="17409" name="Picture 1" descr="C:\Users\Леонардо\Desktop\b06574f4-10c5-41bf-88da-441025f09dbc.jpg"/>
          <p:cNvPicPr>
            <a:picLocks noChangeAspect="1" noChangeArrowheads="1"/>
          </p:cNvPicPr>
          <p:nvPr/>
        </p:nvPicPr>
        <p:blipFill>
          <a:blip r:embed="rId2" cstate="print"/>
          <a:srcRect/>
          <a:stretch>
            <a:fillRect/>
          </a:stretch>
        </p:blipFill>
        <p:spPr bwMode="auto">
          <a:xfrm>
            <a:off x="6572264" y="4929198"/>
            <a:ext cx="2571736" cy="1928802"/>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582726"/>
          </a:xfrm>
        </p:spPr>
        <p:txBody>
          <a:bodyPr>
            <a:normAutofit fontScale="90000"/>
          </a:bodyPr>
          <a:lstStyle/>
          <a:p>
            <a:r>
              <a:rPr lang="ru-RU" sz="2400" dirty="0" smtClean="0"/>
              <a:t/>
            </a:r>
            <a:br>
              <a:rPr lang="ru-RU" sz="2400" dirty="0" smtClean="0"/>
            </a:br>
            <a:r>
              <a:rPr lang="ru-RU" sz="2400" dirty="0" smtClean="0"/>
              <a:t>Для </a:t>
            </a:r>
            <a:r>
              <a:rPr lang="ru-RU" sz="2400" dirty="0"/>
              <a:t>снятия статического напряжения, вызванного длительным поддержанием рабочей позы за партой, выполняются упражнения: потягивание, разведение плеч, поднимание головы, вращение головой, наклоны и </a:t>
            </a:r>
            <a:r>
              <a:rPr lang="ru-RU" sz="2400" dirty="0" err="1"/>
              <a:t>полунаклоны</a:t>
            </a:r>
            <a:r>
              <a:rPr lang="ru-RU" sz="2400" dirty="0"/>
              <a:t>, выпрямление ног, </a:t>
            </a:r>
            <a:r>
              <a:rPr lang="ru-RU" sz="2400" dirty="0" smtClean="0"/>
              <a:t>дыхательная </a:t>
            </a:r>
            <a:r>
              <a:rPr lang="ru-RU" sz="2400" dirty="0"/>
              <a:t>гимнастика.</a:t>
            </a:r>
            <a:br>
              <a:rPr lang="ru-RU" sz="2400" dirty="0"/>
            </a:br>
            <a:endParaRPr lang="ru-RU" sz="2400" dirty="0"/>
          </a:p>
        </p:txBody>
      </p:sp>
      <p:pic>
        <p:nvPicPr>
          <p:cNvPr id="6" name="Содержимое 5" descr="Рисунок4.jpg"/>
          <p:cNvPicPr>
            <a:picLocks noGrp="1" noChangeAspect="1"/>
          </p:cNvPicPr>
          <p:nvPr>
            <p:ph idx="1"/>
          </p:nvPr>
        </p:nvPicPr>
        <p:blipFill>
          <a:blip r:embed="rId2" cstate="print"/>
          <a:stretch>
            <a:fillRect/>
          </a:stretch>
        </p:blipFill>
        <p:spPr>
          <a:xfrm>
            <a:off x="1727688" y="1857375"/>
            <a:ext cx="5688624" cy="4268788"/>
          </a:xfr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a:xfrm>
            <a:off x="457200" y="500042"/>
            <a:ext cx="8229600" cy="5626121"/>
          </a:xfrm>
        </p:spPr>
        <p:txBody>
          <a:bodyPr>
            <a:normAutofit fontScale="70000" lnSpcReduction="20000"/>
          </a:bodyPr>
          <a:lstStyle/>
          <a:p>
            <a:endParaRPr lang="ru-RU" dirty="0" smtClean="0"/>
          </a:p>
          <a:p>
            <a:endParaRPr lang="ru-RU" dirty="0"/>
          </a:p>
          <a:p>
            <a:endParaRPr lang="ru-RU" dirty="0" smtClean="0"/>
          </a:p>
          <a:p>
            <a:r>
              <a:rPr lang="ru-RU" dirty="0" smtClean="0"/>
              <a:t>Длительность </a:t>
            </a:r>
            <a:r>
              <a:rPr lang="ru-RU" dirty="0"/>
              <a:t>физкультминуток обычно составляет 1 – 2 минуты и включает комплекс из 4 – 5 упражнений, повторяемых 4 – 6 раз. Возможны варианты сочетаний различных упражнений. Например, при выполнении упражнений для кистей рук можно одновременно с ними выполнять гимнастику для глаз, фиксируя взгляд на кисти</a:t>
            </a:r>
            <a:r>
              <a:rPr lang="ru-RU" dirty="0" smtClean="0"/>
              <a:t>.</a:t>
            </a:r>
            <a:r>
              <a:rPr lang="ru-RU" dirty="0"/>
              <a:t> Физкультминутка — не исключение в комплексном интеллектуальном развитии учащихся, а своеобразный структурный этап урока представляет собой универсальное упражнение, где физическая нагрузка сочетается с умственной деятельностью.</a:t>
            </a:r>
          </a:p>
          <a:p>
            <a:r>
              <a:rPr lang="ru-RU" dirty="0"/>
              <a:t>В этот момент продолжается активная деятельность, фокусируются внимание и наблюдательность учащихся. Необходимая разрядка осуществляется за счет высокого эмоционального подъема детей, который неизбежно возникает во время движения, выполнения физических упражнений.</a:t>
            </a:r>
          </a:p>
          <a:p>
            <a:pPr>
              <a:buNone/>
            </a:pPr>
            <a:r>
              <a:rPr lang="ru-RU" dirty="0"/>
              <a:t> </a:t>
            </a:r>
          </a:p>
          <a:p>
            <a:endParaRPr lang="ru-RU" dirty="0"/>
          </a:p>
          <a:p>
            <a:endParaRPr lang="ru-RU"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r>
            <a:br>
              <a:rPr lang="ru-RU" dirty="0" smtClean="0"/>
            </a:br>
            <a:r>
              <a:rPr lang="ru-RU" sz="4200" b="1" i="1" dirty="0" smtClean="0">
                <a:solidFill>
                  <a:srgbClr val="7030A0"/>
                </a:solidFill>
              </a:rPr>
              <a:t>ГЕОГРАФИЧЕСКИЕ </a:t>
            </a:r>
            <a:r>
              <a:rPr lang="ru-RU" sz="4200" b="1" i="1" dirty="0">
                <a:solidFill>
                  <a:srgbClr val="7030A0"/>
                </a:solidFill>
              </a:rPr>
              <a:t>ФИЗКУЛЬТМИНУТКИ.</a:t>
            </a:r>
            <a:br>
              <a:rPr lang="ru-RU" sz="4200" b="1" i="1" dirty="0">
                <a:solidFill>
                  <a:srgbClr val="7030A0"/>
                </a:solidFill>
              </a:rPr>
            </a:br>
            <a:endParaRPr lang="ru-RU" sz="4200" b="1" i="1" dirty="0">
              <a:solidFill>
                <a:srgbClr val="7030A0"/>
              </a:solidFill>
            </a:endParaRPr>
          </a:p>
        </p:txBody>
      </p:sp>
      <p:sp>
        <p:nvSpPr>
          <p:cNvPr id="3" name="Содержимое 2"/>
          <p:cNvSpPr>
            <a:spLocks noGrp="1"/>
          </p:cNvSpPr>
          <p:nvPr>
            <p:ph idx="1"/>
          </p:nvPr>
        </p:nvSpPr>
        <p:spPr/>
        <p:txBody>
          <a:bodyPr>
            <a:normAutofit fontScale="85000" lnSpcReduction="10000"/>
          </a:bodyPr>
          <a:lstStyle/>
          <a:p>
            <a:r>
              <a:rPr lang="ru-RU" dirty="0"/>
              <a:t>Одним из самых лучших моментов отдыха, я считаю физкультминутку,  имеющую географическую направленность.</a:t>
            </a:r>
          </a:p>
          <a:p>
            <a:r>
              <a:rPr lang="ru-RU" dirty="0"/>
              <a:t>Физкультминутки в стихах подойдут для учащихся 6 классов. Некоторые из них связаны с темами “Части Мирового океана”, “Ветер”, “Атмосферные осадки”.</a:t>
            </a:r>
          </a:p>
          <a:p>
            <a:r>
              <a:rPr lang="ru-RU" dirty="0"/>
              <a:t>Мировой океан</a:t>
            </a:r>
          </a:p>
          <a:p>
            <a:r>
              <a:rPr lang="ru-RU" dirty="0"/>
              <a:t>А над морем чайки кружат,</a:t>
            </a:r>
            <a:br>
              <a:rPr lang="ru-RU" dirty="0"/>
            </a:br>
            <a:r>
              <a:rPr lang="ru-RU" dirty="0"/>
              <a:t>Полетим за ними дружно.</a:t>
            </a:r>
            <a:br>
              <a:rPr lang="ru-RU" dirty="0"/>
            </a:br>
            <a:r>
              <a:rPr lang="ru-RU" dirty="0"/>
              <a:t>Брызги пены, шум прибоя, </a:t>
            </a:r>
            <a:br>
              <a:rPr lang="ru-RU" dirty="0"/>
            </a:br>
            <a:r>
              <a:rPr lang="ru-RU" dirty="0"/>
              <a:t>А над морем - мы с тобою!</a:t>
            </a:r>
          </a:p>
          <a:p>
            <a:endParaRPr lang="ru-RU"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3829048" cy="3654428"/>
          </a:xfrm>
        </p:spPr>
        <p:txBody>
          <a:bodyPr>
            <a:normAutofit fontScale="90000"/>
          </a:bodyPr>
          <a:lstStyle/>
          <a:p>
            <a:r>
              <a:rPr lang="ru-RU" sz="2400" b="1" dirty="0" smtClean="0"/>
              <a:t/>
            </a:r>
            <a:br>
              <a:rPr lang="ru-RU" sz="2400" b="1" dirty="0" smtClean="0"/>
            </a:br>
            <a:r>
              <a:rPr lang="ru-RU" sz="2400" b="1" dirty="0"/>
              <a:t/>
            </a:r>
            <a:br>
              <a:rPr lang="ru-RU" sz="2400" b="1" dirty="0"/>
            </a:br>
            <a:r>
              <a:rPr lang="ru-RU" sz="2400" b="1" dirty="0" smtClean="0"/>
              <a:t/>
            </a:r>
            <a:br>
              <a:rPr lang="ru-RU" sz="2400" b="1" dirty="0" smtClean="0"/>
            </a:br>
            <a:r>
              <a:rPr lang="ru-RU" sz="2400" b="1" dirty="0"/>
              <a:t/>
            </a:r>
            <a:br>
              <a:rPr lang="ru-RU" sz="2400" b="1" dirty="0"/>
            </a:br>
            <a:r>
              <a:rPr lang="ru-RU" sz="2400" b="1" dirty="0" smtClean="0"/>
              <a:t/>
            </a:r>
            <a:br>
              <a:rPr lang="ru-RU" sz="2400" b="1" dirty="0" smtClean="0"/>
            </a:br>
            <a:r>
              <a:rPr lang="ru-RU" sz="2400" b="1" dirty="0"/>
              <a:t/>
            </a:r>
            <a:br>
              <a:rPr lang="ru-RU" sz="2400" b="1" dirty="0"/>
            </a:br>
            <a:r>
              <a:rPr lang="ru-RU" sz="2400" b="1" dirty="0" smtClean="0"/>
              <a:t/>
            </a:r>
            <a:br>
              <a:rPr lang="ru-RU" sz="2400" b="1" dirty="0" smtClean="0"/>
            </a:br>
            <a:r>
              <a:rPr lang="ru-RU" sz="2400" b="1" dirty="0"/>
              <a:t/>
            </a:r>
            <a:br>
              <a:rPr lang="ru-RU" sz="2400" b="1" dirty="0"/>
            </a:br>
            <a:r>
              <a:rPr lang="ru-RU" sz="2400" b="1" dirty="0" smtClean="0"/>
              <a:t/>
            </a:r>
            <a:br>
              <a:rPr lang="ru-RU" sz="2400" b="1" dirty="0" smtClean="0"/>
            </a:br>
            <a:r>
              <a:rPr lang="ru-RU" sz="2400" b="1" dirty="0"/>
              <a:t/>
            </a:r>
            <a:br>
              <a:rPr lang="ru-RU" sz="2400" b="1" dirty="0"/>
            </a:br>
            <a:r>
              <a:rPr lang="ru-RU" sz="2400" b="1" dirty="0" smtClean="0"/>
              <a:t>Ветер</a:t>
            </a:r>
            <a:r>
              <a:rPr lang="ru-RU" sz="2400" dirty="0"/>
              <a:t/>
            </a:r>
            <a:br>
              <a:rPr lang="ru-RU" sz="2400" dirty="0"/>
            </a:br>
            <a:r>
              <a:rPr lang="ru-RU" sz="2400" dirty="0"/>
              <a:t>Осторожно ветер</a:t>
            </a:r>
            <a:br>
              <a:rPr lang="ru-RU" sz="2400" dirty="0"/>
            </a:br>
            <a:r>
              <a:rPr lang="ru-RU" sz="2400" dirty="0"/>
              <a:t>За калитку вышел,</a:t>
            </a:r>
            <a:br>
              <a:rPr lang="ru-RU" sz="2400" dirty="0"/>
            </a:br>
            <a:r>
              <a:rPr lang="ru-RU" sz="2400" i="1" dirty="0"/>
              <a:t>(руки вверх и махи руками вправо-влево)</a:t>
            </a:r>
            <a:r>
              <a:rPr lang="ru-RU" sz="2400" dirty="0"/>
              <a:t/>
            </a:r>
            <a:br>
              <a:rPr lang="ru-RU" sz="2400" dirty="0"/>
            </a:br>
            <a:r>
              <a:rPr lang="ru-RU" sz="2400" dirty="0"/>
              <a:t>Постучал в окошко,</a:t>
            </a:r>
            <a:br>
              <a:rPr lang="ru-RU" sz="2400" dirty="0"/>
            </a:br>
            <a:r>
              <a:rPr lang="ru-RU" sz="2400" i="1" dirty="0"/>
              <a:t>(постучать пальчиками по парте)</a:t>
            </a:r>
            <a:r>
              <a:rPr lang="ru-RU" sz="2400" dirty="0"/>
              <a:t/>
            </a:r>
            <a:br>
              <a:rPr lang="ru-RU" sz="2400" dirty="0"/>
            </a:br>
            <a:r>
              <a:rPr lang="ru-RU" sz="2400" dirty="0"/>
              <a:t>Пробежал по крыше,</a:t>
            </a:r>
            <a:br>
              <a:rPr lang="ru-RU" sz="2400" dirty="0"/>
            </a:br>
            <a:r>
              <a:rPr lang="ru-RU" sz="2400" i="1" dirty="0"/>
              <a:t>(перебирать пальчиками по парте)</a:t>
            </a:r>
            <a:r>
              <a:rPr lang="ru-RU" sz="2400" dirty="0"/>
              <a:t/>
            </a:r>
            <a:br>
              <a:rPr lang="ru-RU" sz="2400" dirty="0"/>
            </a:br>
            <a:r>
              <a:rPr lang="ru-RU" sz="2400" dirty="0"/>
              <a:t>Покачал тихонько</a:t>
            </a:r>
            <a:br>
              <a:rPr lang="ru-RU" sz="2400" dirty="0"/>
            </a:br>
            <a:r>
              <a:rPr lang="ru-RU" sz="2400" dirty="0"/>
              <a:t>Ветками черемух,</a:t>
            </a:r>
            <a:br>
              <a:rPr lang="ru-RU" sz="2400" dirty="0"/>
            </a:br>
            <a:r>
              <a:rPr lang="ru-RU" sz="2400" i="1" dirty="0"/>
              <a:t>(руки поднять вверх, махи руками вправо-влево)</a:t>
            </a:r>
            <a:r>
              <a:rPr lang="ru-RU" sz="2400" dirty="0"/>
              <a:t/>
            </a:r>
            <a:br>
              <a:rPr lang="ru-RU" sz="2400" dirty="0"/>
            </a:br>
            <a:r>
              <a:rPr lang="ru-RU" sz="2400" dirty="0"/>
              <a:t>Пожурил за что-то</a:t>
            </a:r>
            <a:br>
              <a:rPr lang="ru-RU" sz="2400" dirty="0"/>
            </a:br>
            <a:r>
              <a:rPr lang="ru-RU" sz="2400" dirty="0"/>
              <a:t>Воробьев знакомых.</a:t>
            </a:r>
            <a:br>
              <a:rPr lang="ru-RU" sz="2400" dirty="0"/>
            </a:br>
            <a:endParaRPr lang="ru-RU" sz="2400" dirty="0"/>
          </a:p>
        </p:txBody>
      </p:sp>
      <p:pic>
        <p:nvPicPr>
          <p:cNvPr id="4" name="Содержимое 3" descr="Рисунок3.jpg"/>
          <p:cNvPicPr>
            <a:picLocks noGrp="1" noChangeAspect="1"/>
          </p:cNvPicPr>
          <p:nvPr>
            <p:ph idx="1"/>
          </p:nvPr>
        </p:nvPicPr>
        <p:blipFill>
          <a:blip r:embed="rId2" cstate="print"/>
          <a:stretch>
            <a:fillRect/>
          </a:stretch>
        </p:blipFill>
        <p:spPr>
          <a:xfrm>
            <a:off x="4071935" y="857232"/>
            <a:ext cx="4857784" cy="5643602"/>
          </a:xfr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223</TotalTime>
  <Words>1447</Words>
  <Application>Microsoft Office PowerPoint</Application>
  <PresentationFormat>Экран (4:3)</PresentationFormat>
  <Paragraphs>101</Paragraphs>
  <Slides>38</Slides>
  <Notes>10</Notes>
  <HiddenSlides>0</HiddenSlides>
  <MMClips>2</MMClips>
  <ScaleCrop>false</ScaleCrop>
  <HeadingPairs>
    <vt:vector size="4" baseType="variant">
      <vt:variant>
        <vt:lpstr>Тема</vt:lpstr>
      </vt:variant>
      <vt:variant>
        <vt:i4>1</vt:i4>
      </vt:variant>
      <vt:variant>
        <vt:lpstr>Заголовки слайдов</vt:lpstr>
      </vt:variant>
      <vt:variant>
        <vt:i4>38</vt:i4>
      </vt:variant>
    </vt:vector>
  </HeadingPairs>
  <TitlesOfParts>
    <vt:vector size="39" baseType="lpstr">
      <vt:lpstr>Тема Office</vt:lpstr>
      <vt:lpstr>Слайд 1</vt:lpstr>
      <vt:lpstr>«Дайте ребенку немного подвигаться, и он одарит вас опять десятью минутами внимания, а десять минут живого внимания, если вы сумели ими воспользоваться, дадут вам в результате больше целой недели полусонных занятий», - утверждал К.Д.Ушинский</vt:lpstr>
      <vt:lpstr>Слайд 3</vt:lpstr>
      <vt:lpstr>Слайд 4</vt:lpstr>
      <vt:lpstr>Слайд 5</vt:lpstr>
      <vt:lpstr> Для снятия статического напряжения, вызванного длительным поддержанием рабочей позы за партой, выполняются упражнения: потягивание, разведение плеч, поднимание головы, вращение головой, наклоны и полунаклоны, выпрямление ног, дыхательная гимнастика. </vt:lpstr>
      <vt:lpstr>Слайд 7</vt:lpstr>
      <vt:lpstr> ГЕОГРАФИЧЕСКИЕ ФИЗКУЛЬТМИНУТКИ. </vt:lpstr>
      <vt:lpstr>          Ветер Осторожно ветер За калитку вышел, (руки вверх и махи руками вправо-влево) Постучал в окошко, (постучать пальчиками по парте) Пробежал по крыше, (перебирать пальчиками по парте) Покачал тихонько Ветками черемух, (руки поднять вверх, махи руками вправо-влево) Пожурил за что-то Воробьев знакомых. </vt:lpstr>
      <vt:lpstr> ФИЗКУЛЬТМИНУТКИ.  Пройти глазами по побережьям и по границе  РФ,  начиная  от Кольского полуострова  </vt:lpstr>
      <vt:lpstr>Слайд 11</vt:lpstr>
      <vt:lpstr>  Физкультминутки можно провести и сидя за партой. Для этого можно предложить задания, чтобы учащиеся могли повернуться, похлопать в ладоши, поднять руки вверх, потянуться. </vt:lpstr>
      <vt:lpstr>Слайд 13</vt:lpstr>
      <vt:lpstr>Слайд 14</vt:lpstr>
      <vt:lpstr>Слайд 15</vt:lpstr>
      <vt:lpstr> ИСПОЛЬЗОВАНИЕ ИНФОРМАЦИОННЫХ ТЕХНОЛОГИЙ В ГЕОГРАФИЧЕСКИХ ФИЗКУЛЬТМИНУТКАХ. </vt:lpstr>
      <vt:lpstr>Требования к проведению физкультминуток:</vt:lpstr>
      <vt:lpstr>             ВИДЫ ФИЗМИНУТОК:  Оздоровительно- гигиеническая.  </vt:lpstr>
      <vt:lpstr>Двигательно - речевые</vt:lpstr>
      <vt:lpstr>Зарядка для глаз:</vt:lpstr>
      <vt:lpstr>Слайд 21</vt:lpstr>
      <vt:lpstr>Подражательная </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Упражнения для снятия общего или локального утомления:</vt:lpstr>
      <vt:lpstr>Физкультурно-спортивная.</vt:lpstr>
      <vt:lpstr>Танцевально-ритмическая. </vt:lpstr>
      <vt:lpstr>   </vt:lpstr>
      <vt:lpstr>Слайд 38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Bobby</dc:creator>
  <cp:lastModifiedBy>Леонардо</cp:lastModifiedBy>
  <cp:revision>27</cp:revision>
  <dcterms:created xsi:type="dcterms:W3CDTF">2011-01-27T18:34:55Z</dcterms:created>
  <dcterms:modified xsi:type="dcterms:W3CDTF">2021-10-25T16:05:43Z</dcterms:modified>
</cp:coreProperties>
</file>