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310" r:id="rId3"/>
    <p:sldId id="279" r:id="rId4"/>
    <p:sldId id="280" r:id="rId5"/>
    <p:sldId id="260" r:id="rId6"/>
    <p:sldId id="308" r:id="rId7"/>
    <p:sldId id="284" r:id="rId8"/>
    <p:sldId id="285" r:id="rId9"/>
    <p:sldId id="289" r:id="rId10"/>
    <p:sldId id="291" r:id="rId11"/>
    <p:sldId id="295" r:id="rId12"/>
    <p:sldId id="312" r:id="rId13"/>
    <p:sldId id="309" r:id="rId14"/>
    <p:sldId id="298" r:id="rId15"/>
    <p:sldId id="297" r:id="rId16"/>
    <p:sldId id="299" r:id="rId17"/>
    <p:sldId id="282" r:id="rId18"/>
    <p:sldId id="300" r:id="rId19"/>
    <p:sldId id="301" r:id="rId20"/>
    <p:sldId id="311" r:id="rId21"/>
    <p:sldId id="302" r:id="rId22"/>
    <p:sldId id="304" r:id="rId23"/>
    <p:sldId id="303" r:id="rId24"/>
    <p:sldId id="30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 algn="l">
              <a:defRPr>
                <a:solidFill>
                  <a:schemeClr val="tx2">
                    <a:lumMod val="10000"/>
                  </a:schemeClr>
                </a:solidFill>
              </a:defRPr>
            </a:pPr>
            <a:r>
              <a:rPr lang="ru-RU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7-сомневаюсь</a:t>
            </a:r>
          </a:p>
          <a:p>
            <a:pPr algn="l">
              <a:defRPr>
                <a:solidFill>
                  <a:schemeClr val="tx2">
                    <a:lumMod val="10000"/>
                  </a:schemeClr>
                </a:solidFill>
              </a:defRPr>
            </a:pPr>
            <a:r>
              <a:rPr lang="ru-RU" sz="2400" dirty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9-ничего</a:t>
            </a:r>
            <a:r>
              <a:rPr lang="ru-RU" sz="2400" baseline="0" dirty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 общего</a:t>
            </a:r>
          </a:p>
          <a:p>
            <a:pPr algn="l">
              <a:defRPr>
                <a:solidFill>
                  <a:schemeClr val="tx2">
                    <a:lumMod val="10000"/>
                  </a:schemeClr>
                </a:solidFill>
              </a:defRPr>
            </a:pPr>
            <a:r>
              <a:rPr lang="ru-RU" sz="2400" baseline="0" dirty="0">
                <a:solidFill>
                  <a:schemeClr val="bg1">
                    <a:lumMod val="75000"/>
                  </a:schemeClr>
                </a:solidFill>
                <a:latin typeface="Arial Black" pitchFamily="34" charset="0"/>
              </a:rPr>
              <a:t>11-есть общее в поведении</a:t>
            </a:r>
            <a:endParaRPr lang="ru-RU" sz="2400" dirty="0">
              <a:solidFill>
                <a:schemeClr val="bg1">
                  <a:lumMod val="75000"/>
                </a:schemeClr>
              </a:solidFill>
              <a:latin typeface="Arial Black" pitchFamily="34" charset="0"/>
            </a:endParaRPr>
          </a:p>
        </c:rich>
      </c:tx>
      <c:layout>
        <c:manualLayout>
          <c:xMode val="edge"/>
          <c:yMode val="edge"/>
          <c:x val="0.40076647382545527"/>
          <c:y val="0"/>
        </c:manualLayout>
      </c:layout>
    </c:title>
    <c:plotArea>
      <c:layout>
        <c:manualLayout>
          <c:layoutTarget val="inner"/>
          <c:xMode val="edge"/>
          <c:yMode val="edge"/>
          <c:x val="3.333310003079594E-2"/>
          <c:y val="0.24676176078091028"/>
          <c:w val="0.52231955381889594"/>
          <c:h val="0.7507691206982901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27 человек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0941038620172475"/>
                  <c:y val="6.889649782819720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2EF-42E1-B5CC-2CA4956FF930}"/>
                </c:ext>
              </c:extLst>
            </c:dLbl>
            <c:dLbl>
              <c:idx val="1"/>
              <c:layout>
                <c:manualLayout>
                  <c:x val="5.0635612512721723E-2"/>
                  <c:y val="-0.1616195271591925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2EF-42E1-B5CC-2CA4956FF930}"/>
                </c:ext>
              </c:extLst>
            </c:dLbl>
            <c:dLbl>
              <c:idx val="2"/>
              <c:layout>
                <c:manualLayout>
                  <c:x val="6.6100889174567468E-2"/>
                  <c:y val="0.1152430985405757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2EF-42E1-B5CC-2CA4956FF930}"/>
                </c:ext>
              </c:extLst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Удовлетворительно</c:v>
                </c:pt>
                <c:pt idx="1">
                  <c:v>Хорошо</c:v>
                </c:pt>
                <c:pt idx="2">
                  <c:v>Отлично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</c:v>
                </c:pt>
                <c:pt idx="1">
                  <c:v>9</c:v>
                </c:pt>
                <c:pt idx="2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2EF-42E1-B5CC-2CA4956FF930}"/>
            </c:ext>
          </c:extLst>
        </c:ser>
        <c:dLbls/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9A883-43E8-4C4C-8FAF-577DB24E9660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A59E6-E8ED-4BBE-8F86-BBFEC95B52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A59E6-E8ED-4BBE-8F86-BBFEC95B52E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BA59E6-E8ED-4BBE-8F86-BBFEC95B52ED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5242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BA59E6-E8ED-4BBE-8F86-BBFEC95B52ED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3400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A234F-D477-4E6F-81AF-6592D7E73E58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C6EC-AEC8-4E97-AA04-02702FF06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A234F-D477-4E6F-81AF-6592D7E73E58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C6EC-AEC8-4E97-AA04-02702FF06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A234F-D477-4E6F-81AF-6592D7E73E58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C6EC-AEC8-4E97-AA04-02702FF06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A234F-D477-4E6F-81AF-6592D7E73E58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C6EC-AEC8-4E97-AA04-02702FF06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A234F-D477-4E6F-81AF-6592D7E73E58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C6EC-AEC8-4E97-AA04-02702FF06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A234F-D477-4E6F-81AF-6592D7E73E58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C6EC-AEC8-4E97-AA04-02702FF06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A234F-D477-4E6F-81AF-6592D7E73E58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C6EC-AEC8-4E97-AA04-02702FF06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A234F-D477-4E6F-81AF-6592D7E73E58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128C6EC-AEC8-4E97-AA04-02702FF063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A234F-D477-4E6F-81AF-6592D7E73E58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C6EC-AEC8-4E97-AA04-02702FF06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A234F-D477-4E6F-81AF-6592D7E73E58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9128C6EC-AEC8-4E97-AA04-02702FF06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67AA234F-D477-4E6F-81AF-6592D7E73E58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C6EC-AEC8-4E97-AA04-02702FF06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7AA234F-D477-4E6F-81AF-6592D7E73E58}" type="datetimeFigureOut">
              <a:rPr lang="ru-RU" smtClean="0"/>
              <a:pPr/>
              <a:t>02.03.2022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128C6EC-AEC8-4E97-AA04-02702FF06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1.png"/><Relationship Id="rId4" Type="http://schemas.microsoft.com/office/2007/relationships/media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686e6d0141c.jp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71538" y="714356"/>
            <a:ext cx="7620021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500166" y="142852"/>
            <a:ext cx="7032274" cy="1071546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dirty="0"/>
              <a:t> </a:t>
            </a:r>
            <a:br>
              <a:rPr lang="ru-RU" sz="3200" dirty="0"/>
            </a:br>
            <a:r>
              <a:rPr lang="ru-RU" sz="31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Научно- исследовательская работа</a:t>
            </a:r>
            <a:br>
              <a:rPr lang="ru-RU" sz="31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</a:br>
            <a:endParaRPr lang="ru-RU" sz="3100" i="1" cap="none" spc="150" dirty="0">
              <a:ln w="11430"/>
              <a:solidFill>
                <a:schemeClr val="bg1">
                  <a:lumMod val="60000"/>
                  <a:lumOff val="4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285820" y="2500306"/>
            <a:ext cx="7358146" cy="3786214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Сохранение </a:t>
            </a:r>
            <a:r>
              <a:rPr lang="ru-RU" sz="2800" dirty="0" err="1">
                <a:solidFill>
                  <a:schemeClr val="bg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биоразнообразия</a:t>
            </a:r>
            <a:r>
              <a:rPr lang="ru-RU" sz="28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 флоры и фауны в регионе</a:t>
            </a:r>
            <a:endParaRPr lang="ru-RU" sz="2800" b="1" dirty="0">
              <a:solidFill>
                <a:schemeClr val="bg1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71438"/>
            <a:ext cx="1214446" cy="6429396"/>
          </a:xfrm>
          <a:prstGeom prst="rect">
            <a:avLst/>
          </a:prstGeom>
          <a:solidFill>
            <a:schemeClr val="tx2">
              <a:lumMod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500174"/>
            <a:ext cx="7500990" cy="3416320"/>
          </a:xfrm>
          <a:prstGeom prst="rect">
            <a:avLst/>
          </a:prstGeom>
          <a:ln>
            <a:noFill/>
          </a:ln>
          <a:scene3d>
            <a:camera prst="orthographicFront"/>
            <a:lightRig rig="soft" dir="t">
              <a:rot lat="0" lon="0" rev="10800000"/>
            </a:lightRig>
          </a:scene3d>
          <a:sp3d>
            <a:bevelT w="165100" prst="coolSlant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omic Sans MS" pitchFamily="66" charset="0"/>
              </a:rPr>
              <a:t>Люди и птицы. Синицы. Особенности поведения.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eab4e762b7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414" y="-571528"/>
            <a:ext cx="4357718" cy="4071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дом\Desktop\синица\фото для презентации\1618622728_56-krasivosti_pro-p-vidi-sinits-ptitsi-krasivo-foto-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428736"/>
            <a:ext cx="4183454" cy="4500594"/>
          </a:xfrm>
          <a:prstGeom prst="rect">
            <a:avLst/>
          </a:prstGeom>
          <a:noFill/>
        </p:spPr>
      </p:pic>
      <p:pic>
        <p:nvPicPr>
          <p:cNvPr id="28675" name="Picture 3" descr="C:\Users\дом\Desktop\синица\фото для презентации\sinica_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786190"/>
            <a:ext cx="3505200" cy="2341563"/>
          </a:xfrm>
          <a:prstGeom prst="rect">
            <a:avLst/>
          </a:prstGeom>
          <a:noFill/>
        </p:spPr>
      </p:pic>
      <p:pic>
        <p:nvPicPr>
          <p:cNvPr id="28676" name="Picture 4" descr="C:\Users\дом\Desktop\синица\фото для презентации\ptits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3000372"/>
            <a:ext cx="4479731" cy="28670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89193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427/86079872.a/0_65e12_fde67ea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214290"/>
            <a:ext cx="5143504" cy="4071942"/>
          </a:xfrm>
          <a:prstGeom prst="rect">
            <a:avLst/>
          </a:prstGeom>
          <a:noFill/>
        </p:spPr>
      </p:pic>
      <p:pic>
        <p:nvPicPr>
          <p:cNvPr id="3" name="Picture 4" descr="http://www.shunk.ru/pics/32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1" y="2714620"/>
            <a:ext cx="4643470" cy="37861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074204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3582988" y="3184525"/>
          <a:ext cx="1976437" cy="488950"/>
        </p:xfrm>
        <a:graphic>
          <a:graphicData uri="http://schemas.openxmlformats.org/presentationml/2006/ole">
            <p:oleObj spid="_x0000_s29698" name="Объект упаковщика для оболочки" showAsIcon="1" r:id="rId3" imgW="1976400" imgH="488520" progId="Package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8AD256-22CD-460C-B520-095427426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Соседство на кормушке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29AB3264-6545-4849-A529-78B91D67DD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43623915"/>
              </p:ext>
            </p:extLst>
          </p:nvPr>
        </p:nvGraphicFramePr>
        <p:xfrm>
          <a:off x="457200" y="1196752"/>
          <a:ext cx="7643193" cy="51845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8351">
                  <a:extLst>
                    <a:ext uri="{9D8B030D-6E8A-4147-A177-3AD203B41FA5}">
                      <a16:colId xmlns:a16="http://schemas.microsoft.com/office/drawing/2014/main" xmlns="" val="3539355031"/>
                    </a:ext>
                  </a:extLst>
                </a:gridCol>
                <a:gridCol w="1528351">
                  <a:extLst>
                    <a:ext uri="{9D8B030D-6E8A-4147-A177-3AD203B41FA5}">
                      <a16:colId xmlns:a16="http://schemas.microsoft.com/office/drawing/2014/main" xmlns="" val="2066183691"/>
                    </a:ext>
                  </a:extLst>
                </a:gridCol>
                <a:gridCol w="1528351">
                  <a:extLst>
                    <a:ext uri="{9D8B030D-6E8A-4147-A177-3AD203B41FA5}">
                      <a16:colId xmlns:a16="http://schemas.microsoft.com/office/drawing/2014/main" xmlns="" val="3148300970"/>
                    </a:ext>
                  </a:extLst>
                </a:gridCol>
                <a:gridCol w="1529070">
                  <a:extLst>
                    <a:ext uri="{9D8B030D-6E8A-4147-A177-3AD203B41FA5}">
                      <a16:colId xmlns:a16="http://schemas.microsoft.com/office/drawing/2014/main" xmlns="" val="300321934"/>
                    </a:ext>
                  </a:extLst>
                </a:gridCol>
                <a:gridCol w="1529070">
                  <a:extLst>
                    <a:ext uri="{9D8B030D-6E8A-4147-A177-3AD203B41FA5}">
                      <a16:colId xmlns:a16="http://schemas.microsoft.com/office/drawing/2014/main" xmlns="" val="2209066464"/>
                    </a:ext>
                  </a:extLst>
                </a:gridCol>
              </a:tblGrid>
              <a:tr h="202092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Виды птиц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Количество птиц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Посещение кормушек птицами (время суток)</a:t>
                      </a:r>
                      <a:endParaRPr lang="ru-RU" sz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Посещение кормушек птицам по временам года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Поведение в присутствии людей</a:t>
                      </a:r>
                      <a:endParaRPr lang="ru-RU" sz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483131613"/>
                  </a:ext>
                </a:extLst>
              </a:tr>
              <a:tr h="77844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Воробьи</a:t>
                      </a:r>
                      <a:endParaRPr lang="ru-RU" sz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От 2-3 до 12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В течении дня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Воробьи в течении года</a:t>
                      </a:r>
                      <a:endParaRPr lang="ru-RU" sz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Пугливы и осторожны</a:t>
                      </a:r>
                      <a:endParaRPr lang="ru-RU" sz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04190394"/>
                  </a:ext>
                </a:extLst>
              </a:tr>
              <a:tr h="77844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Голуби</a:t>
                      </a:r>
                      <a:endParaRPr lang="ru-RU" sz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В течении дня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Голуби в течении года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Не боятся</a:t>
                      </a:r>
                      <a:endParaRPr lang="ru-RU" sz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507312"/>
                  </a:ext>
                </a:extLst>
              </a:tr>
              <a:tr h="160676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Синицы</a:t>
                      </a:r>
                      <a:endParaRPr lang="ru-RU" sz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От 1до 7</a:t>
                      </a:r>
                      <a:endParaRPr lang="ru-RU" sz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С 8:00 до 17:00</a:t>
                      </a:r>
                      <a:endParaRPr lang="ru-RU" sz="12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 С наступлением холодов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Проявляют любопытство, осторожные, бесстрашные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6053736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377104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Выводы: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7467600" cy="4983179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Птицы живут по законам природы. В зимнее время, чтобы выжить, проживают возле людей.  Умеют защищать свои позиции. Не обижают слабых. Синицы живут стайками. Отличаются по характеру, общаются между собой звуками и жестам. Проявляют осторожность и внимательность в поисках пищи. Воробьи в стае синиц не побеждают, ждут своей очереди. Синицы прилетают с восходом солнца и с закатом улетают на ночлег.</a:t>
            </a:r>
            <a:endParaRPr lang="ru-RU" sz="2400" b="1" dirty="0">
              <a:solidFill>
                <a:schemeClr val="bg1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186766" cy="5626121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Правила поведения:</a:t>
            </a:r>
          </a:p>
          <a:p>
            <a:endParaRPr lang="ru-RU" sz="2800" dirty="0">
              <a:latin typeface="Arial Black" pitchFamily="34" charset="0"/>
            </a:endParaRPr>
          </a:p>
          <a:p>
            <a:r>
              <a:rPr lang="ru-RU" sz="28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Быть трудолюбивым и старательным, преодолевать трудности. </a:t>
            </a:r>
          </a:p>
          <a:p>
            <a:r>
              <a:rPr lang="ru-RU" sz="28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Быть осторожным и внимательным во время опасности. </a:t>
            </a:r>
          </a:p>
          <a:p>
            <a:r>
              <a:rPr lang="ru-RU" sz="28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Защищать слабых. </a:t>
            </a:r>
          </a:p>
          <a:p>
            <a:r>
              <a:rPr lang="ru-RU" sz="28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Учиться правильно себя вести у более опытных и старших.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2984"/>
            <a:ext cx="7467600" cy="2746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Гипотеза  о том, что если изучать повадки птиц, то можно перенять у них некоторые правила поведения подтвердилась.</a:t>
            </a:r>
            <a:r>
              <a:rPr lang="ru-RU" dirty="0">
                <a:solidFill>
                  <a:schemeClr val="bg1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>
                <a:solidFill>
                  <a:schemeClr val="bg1">
                    <a:lumMod val="60000"/>
                    <a:lumOff val="40000"/>
                  </a:schemeClr>
                </a:solidFill>
              </a:rPr>
            </a:br>
            <a:endParaRPr lang="ru-RU" dirty="0">
              <a:solidFill>
                <a:schemeClr val="bg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332D7752-1AEF-44D9-AEE5-BE59B2DC14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57752" y="1857364"/>
            <a:ext cx="3786214" cy="371477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F4185DA-C9FA-4171-99A0-8D04BD098D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13775" y="2800878"/>
            <a:ext cx="3744415" cy="35719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ww.playcast.ru/uploads/2016/11/11/204923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416"/>
            <a:ext cx="9144000" cy="6889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дом\Desktop\синица\фото для презентации\PHOTO-2021-11-15-08-44-13 (2)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286512" y="357166"/>
            <a:ext cx="2545854" cy="4525963"/>
          </a:xfrm>
          <a:prstGeom prst="rect">
            <a:avLst/>
          </a:prstGeom>
          <a:noFill/>
        </p:spPr>
      </p:pic>
      <p:pic>
        <p:nvPicPr>
          <p:cNvPr id="8195" name="Picture 3" descr="C:\Users\дом\Desktop\синица\фото для презентации\PHOTO-2021-11-15-08-44-13 (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571480"/>
            <a:ext cx="3000396" cy="5334037"/>
          </a:xfrm>
          <a:prstGeom prst="rect">
            <a:avLst/>
          </a:prstGeom>
          <a:noFill/>
        </p:spPr>
      </p:pic>
      <p:pic>
        <p:nvPicPr>
          <p:cNvPr id="8196" name="Picture 4" descr="C:\Users\дом\Desktop\синица\фото для презентации\PHOTO-2021-11-15-08-44-13 (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928801"/>
            <a:ext cx="2643193" cy="46990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дом\Desktop\синица\фото для презентации\PHOTO-2021-11-08-12-20-07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5152" y="692696"/>
            <a:ext cx="4392488" cy="5472608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C75143D-CCB5-4359-A2CC-EA2A5C0AF0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103948" y="1448785"/>
            <a:ext cx="5472607" cy="3960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6D3BE4-B7ED-4424-9FA7-F0A99421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   </a:t>
            </a:r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Цель:</a:t>
            </a:r>
            <a:r>
              <a:rPr lang="ru-RU" sz="36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/>
            </a:r>
            <a:br>
              <a:rPr lang="ru-RU" sz="28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выявить </a:t>
            </a:r>
            <a:r>
              <a:rPr lang="ru-RU" sz="28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общее в </a:t>
            </a:r>
            <a:r>
              <a:rPr lang="ru-RU" sz="28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   поведении </a:t>
            </a:r>
            <a:r>
              <a:rPr lang="ru-RU" sz="28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птиц и </a:t>
            </a:r>
            <a:r>
              <a:rPr lang="ru-RU" sz="28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  людей</a:t>
            </a:r>
            <a:r>
              <a:rPr lang="ru-RU" sz="28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.</a:t>
            </a:r>
            <a:endParaRPr lang="ru-RU" sz="2800" dirty="0">
              <a:solidFill>
                <a:schemeClr val="bg1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7809C58-C99D-429F-A101-4A2B65623D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Задачи:</a:t>
            </a:r>
          </a:p>
          <a:p>
            <a:r>
              <a:rPr lang="ru-RU" sz="20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Обобщить </a:t>
            </a:r>
            <a:r>
              <a:rPr lang="ru-RU" sz="20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информацию о синицах за 2 года исследования;</a:t>
            </a:r>
          </a:p>
          <a:p>
            <a:r>
              <a:rPr lang="ru-RU" sz="20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Выявить особенности поведения синиц;</a:t>
            </a:r>
          </a:p>
          <a:p>
            <a:r>
              <a:rPr lang="ru-RU" sz="20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Выделить правила поведения, которые можно перенять у птиц;</a:t>
            </a:r>
          </a:p>
          <a:p>
            <a:r>
              <a:rPr lang="ru-RU" sz="20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Разработать памятку «Как подкармливать птиц зимой», изготовить </a:t>
            </a:r>
            <a:r>
              <a:rPr lang="ru-RU" sz="2000" dirty="0" err="1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ЭКОкормушки</a:t>
            </a:r>
            <a:r>
              <a:rPr lang="ru-RU" sz="20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, провести конкурс рисунков «Что за птица синица?»;</a:t>
            </a:r>
          </a:p>
          <a:p>
            <a:r>
              <a:rPr lang="ru-RU" sz="20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Провести экологический праздник «Синичкин день»;</a:t>
            </a:r>
          </a:p>
          <a:p>
            <a:r>
              <a:rPr lang="ru-RU" sz="20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 Организовать общешкольную акцию «Покормите птиц зимой!»</a:t>
            </a:r>
            <a:endParaRPr lang="ru-RU" sz="2000" dirty="0">
              <a:solidFill>
                <a:schemeClr val="bg1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4282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4C2BDBF-AD63-4DF4-9083-BCDCBBCE2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B8C805A4-2A16-4240-937A-C2E8207981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01341" y="3540146"/>
            <a:ext cx="2952327" cy="2440611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B3B8F9F-AA99-466D-BE09-AD34504188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095836" y="3653327"/>
            <a:ext cx="2952328" cy="221424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EC98899-173F-4332-A5EA-7A62DDDDA8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253366"/>
            <a:ext cx="3538735" cy="27178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C8AC60A-D50E-413F-B19E-44289ADA91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3070" y="3284286"/>
            <a:ext cx="2630999" cy="295232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D75CFDC-3DAE-4D69-A6EF-F16A9A33A03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36" y="189339"/>
            <a:ext cx="4004163" cy="2781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08189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2AC23508-82F8-4034-ACB2-CEE4D4D7D5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2717" y="274638"/>
            <a:ext cx="8488648" cy="630872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3B0736-FE03-4449-BC21-14D0737DB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D1B6AFD9-12F7-49A7-B2D5-0B901E6251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77499" y="274638"/>
            <a:ext cx="2243743" cy="228453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46E3106-67ED-4240-A749-3D6B3328D1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2764" y="4684766"/>
            <a:ext cx="2243743" cy="193821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AA945BE-5FC2-4842-AB2C-87F91F9D07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77499" y="4708672"/>
            <a:ext cx="2215557" cy="191431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0228945-7C1A-4377-9183-5F75D7A764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7878" y="274638"/>
            <a:ext cx="2248160" cy="228453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9A125EE9-BC25-45CC-9EBF-0B95EE2813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2764" y="2723015"/>
            <a:ext cx="2243743" cy="179790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99C58E1B-FC7D-4810-9F38-36E757BF8B7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705" y="332656"/>
            <a:ext cx="2072031" cy="222651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35CE50FE-3EDE-4BD7-BFC0-82D3615810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77499" y="2723015"/>
            <a:ext cx="2200762" cy="175008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A8819BCF-978F-4E88-9B03-10BCE667812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705" y="2687351"/>
            <a:ext cx="2072031" cy="183506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D86BC723-4697-496B-B81F-8E449B187EB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705" y="4748297"/>
            <a:ext cx="2072031" cy="187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18447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7C7D22-6E6A-4901-B608-15797C322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0F2CE358-7C7B-428E-B427-2CFDAAB22E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476" y="116633"/>
            <a:ext cx="3394472" cy="309634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73ADC5F-E21D-4136-8A86-9AAFADB020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404664"/>
            <a:ext cx="4176464" cy="414908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A33BD44-E112-4C32-8864-31D9CA64CB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3343003"/>
            <a:ext cx="4527250" cy="309634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A1CC793-0495-4A35-AE9A-692E7153F2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4005064"/>
            <a:ext cx="3219822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91297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7467600" cy="785818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Наблюдая за синицами, нам открылся удивительный мир. Не за горами весна и наши  друзья улетят подальше от жилья человека. А мы будем ждать их и готовиться к встрече</a:t>
            </a:r>
            <a:r>
              <a:rPr lang="ru-RU" dirty="0">
                <a:solidFill>
                  <a:schemeClr val="bg1">
                    <a:lumMod val="60000"/>
                    <a:lumOff val="40000"/>
                  </a:schemeClr>
                </a:solidFill>
              </a:rPr>
              <a:t>. </a:t>
            </a:r>
            <a:br>
              <a:rPr lang="ru-RU" dirty="0">
                <a:solidFill>
                  <a:schemeClr val="bg1">
                    <a:lumMod val="60000"/>
                    <a:lumOff val="40000"/>
                  </a:schemeClr>
                </a:solidFill>
              </a:rPr>
            </a:br>
            <a:endParaRPr lang="ru-RU" dirty="0">
              <a:solidFill>
                <a:schemeClr val="bg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5E3A66FC-C14C-4E57-8936-E49934D9F9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2000240"/>
            <a:ext cx="3826520" cy="4165063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7110A13-2409-451D-80B6-4BA83121C4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564904"/>
            <a:ext cx="3672408" cy="402906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7467600" cy="631844"/>
          </a:xfrm>
        </p:spPr>
        <p:txBody>
          <a:bodyPr>
            <a:noAutofit/>
          </a:bodyPr>
          <a:lstStyle/>
          <a:p>
            <a:endParaRPr lang="ru-RU" sz="2800" dirty="0">
              <a:solidFill>
                <a:schemeClr val="bg1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https://pandia.ru/text/80/482/images/img11_8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414340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pandia.ru/text/80/482/images/img13_7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5011" y="3478765"/>
            <a:ext cx="3893561" cy="2945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дом\Desktop\синица\фото для презентации\sinica_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7" y="214290"/>
            <a:ext cx="4143404" cy="2928958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8DB4780-4FA1-40C2-BF02-101C1F8DB6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729" y="3476541"/>
            <a:ext cx="4007368" cy="294558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>
                <a:solidFill>
                  <a:srgbClr val="C00000"/>
                </a:solidFill>
                <a:latin typeface="Book Antiqua" pitchFamily="18" charset="0"/>
              </a:rPr>
              <a:t>    </a:t>
            </a:r>
            <a:r>
              <a:rPr lang="ru-RU" sz="2800" b="1" i="1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Есть ли общие в поведении птиц и человека?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8928315"/>
              </p:ext>
            </p:extLst>
          </p:nvPr>
        </p:nvGraphicFramePr>
        <p:xfrm>
          <a:off x="571472" y="1071546"/>
          <a:ext cx="8001056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4FF42C-535A-492C-BF6F-08146B5CB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Результаты опроса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CB936900-B92C-4102-80BE-FB57B2A7C5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73637966"/>
              </p:ext>
            </p:extLst>
          </p:nvPr>
        </p:nvGraphicFramePr>
        <p:xfrm>
          <a:off x="323528" y="1196752"/>
          <a:ext cx="6984775" cy="51845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0277">
                  <a:extLst>
                    <a:ext uri="{9D8B030D-6E8A-4147-A177-3AD203B41FA5}">
                      <a16:colId xmlns:a16="http://schemas.microsoft.com/office/drawing/2014/main" xmlns="" val="1847125012"/>
                    </a:ext>
                  </a:extLst>
                </a:gridCol>
                <a:gridCol w="743719">
                  <a:extLst>
                    <a:ext uri="{9D8B030D-6E8A-4147-A177-3AD203B41FA5}">
                      <a16:colId xmlns:a16="http://schemas.microsoft.com/office/drawing/2014/main" xmlns="" val="2558290354"/>
                    </a:ext>
                  </a:extLst>
                </a:gridCol>
                <a:gridCol w="882467">
                  <a:extLst>
                    <a:ext uri="{9D8B030D-6E8A-4147-A177-3AD203B41FA5}">
                      <a16:colId xmlns:a16="http://schemas.microsoft.com/office/drawing/2014/main" xmlns="" val="304215312"/>
                    </a:ext>
                  </a:extLst>
                </a:gridCol>
                <a:gridCol w="937046">
                  <a:extLst>
                    <a:ext uri="{9D8B030D-6E8A-4147-A177-3AD203B41FA5}">
                      <a16:colId xmlns:a16="http://schemas.microsoft.com/office/drawing/2014/main" xmlns="" val="2219926959"/>
                    </a:ext>
                  </a:extLst>
                </a:gridCol>
                <a:gridCol w="1065930">
                  <a:extLst>
                    <a:ext uri="{9D8B030D-6E8A-4147-A177-3AD203B41FA5}">
                      <a16:colId xmlns:a16="http://schemas.microsoft.com/office/drawing/2014/main" xmlns="" val="4011904310"/>
                    </a:ext>
                  </a:extLst>
                </a:gridCol>
                <a:gridCol w="1088947">
                  <a:extLst>
                    <a:ext uri="{9D8B030D-6E8A-4147-A177-3AD203B41FA5}">
                      <a16:colId xmlns:a16="http://schemas.microsoft.com/office/drawing/2014/main" xmlns="" val="669663563"/>
                    </a:ext>
                  </a:extLst>
                </a:gridCol>
                <a:gridCol w="936389">
                  <a:extLst>
                    <a:ext uri="{9D8B030D-6E8A-4147-A177-3AD203B41FA5}">
                      <a16:colId xmlns:a16="http://schemas.microsoft.com/office/drawing/2014/main" xmlns="" val="3067670663"/>
                    </a:ext>
                  </a:extLst>
                </a:gridCol>
              </a:tblGrid>
              <a:tr h="243305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 dirty="0">
                          <a:effectLst/>
                        </a:rPr>
                        <a:t>У птиц есть свои законы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Птицы живут как придется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 dirty="0">
                          <a:effectLst/>
                        </a:rPr>
                        <a:t>Заботятся о младших и слабых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Умеют перенимать опыт, учатся у старших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Все синицы одинаковые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У птиц ничему научиться нельзя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06720995"/>
                  </a:ext>
                </a:extLst>
              </a:tr>
              <a:tr h="93719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Одноклассники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15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22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18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53436610"/>
                  </a:ext>
                </a:extLst>
              </a:tr>
              <a:tr h="43857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Родители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 dirty="0">
                          <a:effectLst/>
                        </a:rPr>
                        <a:t>13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76627417"/>
                  </a:ext>
                </a:extLst>
              </a:tr>
              <a:tr h="43857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Друзья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24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21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21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8219292"/>
                  </a:ext>
                </a:extLst>
              </a:tr>
              <a:tr h="93719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Случайные прохожие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 dirty="0">
                          <a:effectLst/>
                        </a:rPr>
                        <a:t>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 dirty="0">
                          <a:effectLst/>
                        </a:rPr>
                        <a:t>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500"/>
                        </a:spcAft>
                      </a:pPr>
                      <a:r>
                        <a:rPr lang="ru-RU" sz="1400" dirty="0">
                          <a:effectLst/>
                        </a:rPr>
                        <a:t>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61166485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A75BFBB0-7034-4C23-BE5B-9E0E5160F5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1280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На поведение человека и птиц влияют три основополагающих фактора: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 </a:t>
            </a:r>
            <a:r>
              <a:rPr lang="ru-RU" sz="45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1.</a:t>
            </a:r>
            <a:r>
              <a:rPr lang="ru-RU" sz="4500" u="sng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Врожденные инстинкты </a:t>
            </a:r>
            <a:r>
              <a:rPr lang="ru-RU" sz="45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то, что заложено природой (питание, самосохранение, размножение, забота о потомстве).</a:t>
            </a:r>
          </a:p>
          <a:p>
            <a:r>
              <a:rPr lang="ru-RU" sz="45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2.</a:t>
            </a:r>
            <a:r>
              <a:rPr lang="ru-RU" sz="4500" u="sng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Среда обитания - </a:t>
            </a:r>
            <a:r>
              <a:rPr lang="ru-RU" sz="45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это окружение, которое влияет на развитие, имеет хаотичный характер. </a:t>
            </a:r>
          </a:p>
          <a:p>
            <a:r>
              <a:rPr lang="ru-RU" sz="45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3.</a:t>
            </a:r>
            <a:r>
              <a:rPr lang="ru-RU" sz="4500" u="sng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Воспитание </a:t>
            </a:r>
            <a:r>
              <a:rPr lang="ru-RU" sz="45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- передача знаний о (жизнеустройстве) жизни, поведении, это высокоорганизованное обучение, имеет упорядоченный характер.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bg1">
                    <a:lumMod val="60000"/>
                    <a:lumOff val="40000"/>
                  </a:schemeClr>
                </a:solidFill>
                <a:latin typeface="Arial Black" pitchFamily="34" charset="0"/>
              </a:rPr>
              <a:t>Наблюдение на кормушке</a:t>
            </a:r>
          </a:p>
        </p:txBody>
      </p:sp>
      <p:pic>
        <p:nvPicPr>
          <p:cNvPr id="4098" name="Picture 2" descr="C:\Users\дом\Desktop\синица\фото для презентации\PHOTO-2021-11-08-14-13-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785926"/>
            <a:ext cx="3094442" cy="4125923"/>
          </a:xfrm>
          <a:prstGeom prst="rect">
            <a:avLst/>
          </a:prstGeom>
          <a:noFill/>
        </p:spPr>
      </p:pic>
      <p:pic>
        <p:nvPicPr>
          <p:cNvPr id="4099" name="Picture 3" descr="C:\Users\дом\Desktop\синица\фото для презентации\PHOTO-2021-11-08-14-13-04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714620"/>
            <a:ext cx="2571768" cy="3690910"/>
          </a:xfrm>
          <a:prstGeom prst="rect">
            <a:avLst/>
          </a:prstGeom>
          <a:noFill/>
        </p:spPr>
      </p:pic>
      <p:pic>
        <p:nvPicPr>
          <p:cNvPr id="4100" name="Picture 4" descr="C:\Users\дом\Desktop\синица\фото для презентации\PHOTO-2021-11-08-14-13-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142984"/>
            <a:ext cx="2714675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9A7EDC-CD66-46B1-872D-491EAA832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-2021-11-15-08-59-23">
            <a:hlinkClick r:id="" action="ppaction://media"/>
            <a:extLst>
              <a:ext uri="{FF2B5EF4-FFF2-40B4-BE49-F238E27FC236}">
                <a16:creationId xmlns:a16="http://schemas.microsoft.com/office/drawing/2014/main" xmlns="" id="{5D4D6F7A-143E-4E05-8FDC-A27A6FD681F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7850" y="274638"/>
            <a:ext cx="7854950" cy="5891212"/>
          </a:xfrm>
        </p:spPr>
      </p:pic>
      <p:pic>
        <p:nvPicPr>
          <p:cNvPr id="5" name="VIDEO-2021-11-15-08-59-23">
            <a:hlinkClick r:id="" action="ppaction://media"/>
            <a:extLst>
              <a:ext uri="{FF2B5EF4-FFF2-40B4-BE49-F238E27FC236}">
                <a16:creationId xmlns:a16="http://schemas.microsoft.com/office/drawing/2014/main" xmlns="" id="{5D4D6F7A-143E-4E05-8FDC-A27A6FD681F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504" y="116632"/>
            <a:ext cx="8778061" cy="6552728"/>
          </a:xfrm>
          <a:prstGeom prst="rect">
            <a:avLst/>
          </a:prstGeom>
        </p:spPr>
      </p:pic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3832225" y="3184525"/>
          <a:ext cx="1477963" cy="488950"/>
        </p:xfrm>
        <a:graphic>
          <a:graphicData uri="http://schemas.openxmlformats.org/presentationml/2006/ole">
            <p:oleObj spid="_x0000_s6148" name="Объект упаковщика для оболочки" showAsIcon="1" r:id="rId6" imgW="1543050" imgH="504825" progId="Package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7105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Другая 5">
      <a:dk1>
        <a:srgbClr val="0000CC"/>
      </a:dk1>
      <a:lt1>
        <a:sysClr val="window" lastClr="FFFFFF"/>
      </a:lt1>
      <a:dk2>
        <a:srgbClr val="4E5B6F"/>
      </a:dk2>
      <a:lt2>
        <a:srgbClr val="D6ECFF"/>
      </a:lt2>
      <a:accent1>
        <a:srgbClr val="1CDECC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707</TotalTime>
  <Words>406</Words>
  <Application>Microsoft Office PowerPoint</Application>
  <PresentationFormat>Экран (4:3)</PresentationFormat>
  <Paragraphs>93</Paragraphs>
  <Slides>24</Slides>
  <Notes>3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Техническая</vt:lpstr>
      <vt:lpstr>Объект упаковщика для оболочки</vt:lpstr>
      <vt:lpstr>Пакет</vt:lpstr>
      <vt:lpstr>  Научно- исследовательская работа </vt:lpstr>
      <vt:lpstr>    Цель:  выявить общее в    поведении птиц и   людей.</vt:lpstr>
      <vt:lpstr>Слайд 3</vt:lpstr>
      <vt:lpstr>Слайд 4</vt:lpstr>
      <vt:lpstr>    Есть ли общие в поведении птиц и человека?</vt:lpstr>
      <vt:lpstr>Результаты опроса</vt:lpstr>
      <vt:lpstr>На поведение человека и птиц влияют три основополагающих фактора:</vt:lpstr>
      <vt:lpstr>Наблюдение на кормушке</vt:lpstr>
      <vt:lpstr>Слайд 9</vt:lpstr>
      <vt:lpstr>Слайд 10</vt:lpstr>
      <vt:lpstr>Слайд 11</vt:lpstr>
      <vt:lpstr>Слайд 12</vt:lpstr>
      <vt:lpstr>Соседство на кормушке</vt:lpstr>
      <vt:lpstr>Выводы:</vt:lpstr>
      <vt:lpstr>Слайд 15</vt:lpstr>
      <vt:lpstr>Гипотеза  о том, что если изучать повадки птиц, то можно перенять у них некоторые правила поведения подтвердилась.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Наблюдая за синицами, нам открылся удивительный мир. Не за горами весна и наши  друзья улетят подальше от жилья человека. А мы будем ждать их и готовиться к встрече.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48</cp:revision>
  <dcterms:created xsi:type="dcterms:W3CDTF">2017-01-31T05:48:00Z</dcterms:created>
  <dcterms:modified xsi:type="dcterms:W3CDTF">2022-03-02T13:04:48Z</dcterms:modified>
</cp:coreProperties>
</file>