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0" r:id="rId2"/>
    <p:sldId id="261" r:id="rId3"/>
    <p:sldId id="264" r:id="rId4"/>
    <p:sldId id="265" r:id="rId5"/>
    <p:sldId id="267" r:id="rId6"/>
    <p:sldId id="274" r:id="rId7"/>
    <p:sldId id="275" r:id="rId8"/>
    <p:sldId id="268" r:id="rId9"/>
    <p:sldId id="269" r:id="rId10"/>
    <p:sldId id="278" r:id="rId11"/>
    <p:sldId id="290" r:id="rId12"/>
    <p:sldId id="287" r:id="rId13"/>
    <p:sldId id="291" r:id="rId14"/>
    <p:sldId id="293" r:id="rId15"/>
    <p:sldId id="292" r:id="rId16"/>
    <p:sldId id="294" r:id="rId17"/>
    <p:sldId id="29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7C0C"/>
    <a:srgbClr val="282B98"/>
    <a:srgbClr val="4A5C26"/>
    <a:srgbClr val="FF33CC"/>
    <a:srgbClr val="00CC00"/>
    <a:srgbClr val="CC6600"/>
    <a:srgbClr val="455624"/>
    <a:srgbClr val="3399FF"/>
    <a:srgbClr val="CCCC00"/>
    <a:srgbClr val="749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9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ADFFFA-421D-4D1C-8476-597E17EEEEFC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7EAF2-E498-4B62-B0B3-6FCF6030864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CC6FC5-630E-47FB-9118-3F2C42A5A13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  <a:latin typeface="+mn-lt"/>
              </a:rPr>
              <a:t>Сегодня мы будем путешествовать </a:t>
            </a:r>
            <a:br>
              <a:rPr lang="ru-RU" sz="3200" b="1" dirty="0" smtClean="0">
                <a:solidFill>
                  <a:srgbClr val="0000FF"/>
                </a:solidFill>
                <a:latin typeface="+mn-lt"/>
              </a:rPr>
            </a:br>
            <a:r>
              <a:rPr lang="ru-RU" sz="3200" b="1" dirty="0" smtClean="0">
                <a:solidFill>
                  <a:srgbClr val="0000FF"/>
                </a:solidFill>
                <a:latin typeface="+mn-lt"/>
              </a:rPr>
              <a:t>по зоопарку</a:t>
            </a:r>
            <a:endParaRPr lang="ru-RU" sz="3200" b="1" dirty="0">
              <a:latin typeface="+mn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9" y="1071546"/>
            <a:ext cx="7905776" cy="5309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Чтение слогов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928671"/>
            <a:ext cx="792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00FF"/>
                </a:solidFill>
              </a:rPr>
              <a:t>Малышка панда очень любит играть с мячом и кидать его в цветные фонарики. </a:t>
            </a:r>
            <a:endParaRPr lang="ru-RU" sz="2800" i="1" dirty="0" smtClean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571876"/>
            <a:ext cx="3357586" cy="2809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2928934"/>
            <a:ext cx="1357322" cy="142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2786050" y="3071810"/>
            <a:ext cx="64294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i="1" dirty="0" smtClean="0"/>
              <a:t>З</a:t>
            </a:r>
            <a:endParaRPr lang="ru-RU" sz="6600" dirty="0"/>
          </a:p>
        </p:txBody>
      </p:sp>
      <p:sp>
        <p:nvSpPr>
          <p:cNvPr id="13" name="Овал 12"/>
          <p:cNvSpPr/>
          <p:nvPr/>
        </p:nvSpPr>
        <p:spPr>
          <a:xfrm>
            <a:off x="5000628" y="2071678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858016" y="5357826"/>
            <a:ext cx="914400" cy="9144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О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929190" y="5357826"/>
            <a:ext cx="914400" cy="914400"/>
          </a:xfrm>
          <a:prstGeom prst="ellips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929454" y="2071678"/>
            <a:ext cx="914400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Ы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500958" y="3714752"/>
            <a:ext cx="914400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У</a:t>
            </a:r>
            <a:endParaRPr lang="ru-RU" sz="5400" dirty="0">
              <a:solidFill>
                <a:srgbClr val="FF0000"/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3786182" y="2928934"/>
            <a:ext cx="1285884" cy="57150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857620" y="3643314"/>
            <a:ext cx="3143272" cy="178595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3857620" y="2786058"/>
            <a:ext cx="3000396" cy="785818"/>
          </a:xfrm>
          <a:prstGeom prst="straightConnector1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3571868" y="3929066"/>
            <a:ext cx="1643074" cy="1214446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857620" y="3643314"/>
            <a:ext cx="3429024" cy="428628"/>
          </a:xfrm>
          <a:prstGeom prst="straightConnector1">
            <a:avLst/>
          </a:prstGeom>
          <a:ln w="5715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Упражнение «Придумай слово»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214422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67C0C"/>
                </a:solidFill>
              </a:rPr>
              <a:t>Прочитайте слог и придумайте слово с этим слогом</a:t>
            </a:r>
            <a:endParaRPr lang="ru-RU" sz="2400" dirty="0">
              <a:solidFill>
                <a:srgbClr val="067C0C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428728" y="3286124"/>
            <a:ext cx="171451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ЗО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Выноска-облако 21"/>
          <p:cNvSpPr/>
          <p:nvPr/>
        </p:nvSpPr>
        <p:spPr>
          <a:xfrm>
            <a:off x="1428728" y="5072074"/>
            <a:ext cx="2135160" cy="1398466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Выноска-облако 23"/>
          <p:cNvSpPr/>
          <p:nvPr/>
        </p:nvSpPr>
        <p:spPr>
          <a:xfrm>
            <a:off x="2571736" y="1785926"/>
            <a:ext cx="2000264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ЗИ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Выноска-облако 24"/>
          <p:cNvSpPr/>
          <p:nvPr/>
        </p:nvSpPr>
        <p:spPr>
          <a:xfrm>
            <a:off x="4857752" y="1785926"/>
            <a:ext cx="207170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Выноска-облако 26"/>
          <p:cNvSpPr/>
          <p:nvPr/>
        </p:nvSpPr>
        <p:spPr>
          <a:xfrm>
            <a:off x="7143768" y="1714488"/>
            <a:ext cx="171451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ЗУ</a:t>
            </a:r>
            <a:endParaRPr lang="ru-RU" sz="54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Выноска-облако 27"/>
          <p:cNvSpPr/>
          <p:nvPr/>
        </p:nvSpPr>
        <p:spPr>
          <a:xfrm>
            <a:off x="357158" y="1785926"/>
            <a:ext cx="171451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ЗА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0" name="Выноска-облако 29"/>
          <p:cNvSpPr/>
          <p:nvPr/>
        </p:nvSpPr>
        <p:spPr>
          <a:xfrm>
            <a:off x="5000628" y="5143512"/>
            <a:ext cx="171451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ЛИ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Выноска-облако 30"/>
          <p:cNvSpPr/>
          <p:nvPr/>
        </p:nvSpPr>
        <p:spPr>
          <a:xfrm>
            <a:off x="7215206" y="5072074"/>
            <a:ext cx="171451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ЗЫ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Выноска-облако 31"/>
          <p:cNvSpPr/>
          <p:nvPr/>
        </p:nvSpPr>
        <p:spPr>
          <a:xfrm>
            <a:off x="6429388" y="3286124"/>
            <a:ext cx="1714512" cy="1469904"/>
          </a:xfrm>
          <a:prstGeom prst="cloudCallout">
            <a:avLst>
              <a:gd name="adj1" fmla="val 10120"/>
              <a:gd name="adj2" fmla="val 1807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ЛА</a:t>
            </a:r>
            <a:endParaRPr lang="ru-RU" sz="5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Солнце 35"/>
          <p:cNvSpPr/>
          <p:nvPr/>
        </p:nvSpPr>
        <p:spPr>
          <a:xfrm>
            <a:off x="3929058" y="3357562"/>
            <a:ext cx="1714512" cy="1714512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Упражнение «Один-много»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85860"/>
            <a:ext cx="821537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03399"/>
                </a:solidFill>
              </a:rPr>
              <a:t>                      Ро-за -  </a:t>
            </a:r>
          </a:p>
          <a:p>
            <a:pPr algn="ctr"/>
            <a:endParaRPr lang="ru-RU" sz="1000" b="1" dirty="0" smtClean="0">
              <a:solidFill>
                <a:srgbClr val="003399"/>
              </a:solidFill>
            </a:endParaRPr>
          </a:p>
          <a:p>
            <a:r>
              <a:rPr lang="ru-RU" sz="4000" b="1" dirty="0" smtClean="0">
                <a:solidFill>
                  <a:srgbClr val="003399"/>
                </a:solidFill>
              </a:rPr>
              <a:t>                      Ко-за - </a:t>
            </a:r>
          </a:p>
          <a:p>
            <a:pPr algn="ctr"/>
            <a:endParaRPr lang="ru-RU" sz="1000" b="1" dirty="0" smtClean="0">
              <a:solidFill>
                <a:srgbClr val="003399"/>
              </a:solidFill>
            </a:endParaRPr>
          </a:p>
          <a:p>
            <a:r>
              <a:rPr lang="ru-RU" sz="1000" b="1" dirty="0" smtClean="0">
                <a:solidFill>
                  <a:srgbClr val="003399"/>
                </a:solidFill>
              </a:rPr>
              <a:t>                                                                                       </a:t>
            </a:r>
            <a:r>
              <a:rPr lang="ru-RU" sz="4000" b="1" dirty="0" smtClean="0">
                <a:solidFill>
                  <a:srgbClr val="003399"/>
                </a:solidFill>
              </a:rPr>
              <a:t>Ва-за -</a:t>
            </a:r>
          </a:p>
          <a:p>
            <a:pPr algn="ctr"/>
            <a:endParaRPr lang="ru-RU" sz="1000" b="1" dirty="0" smtClean="0">
              <a:solidFill>
                <a:srgbClr val="003399"/>
              </a:solidFill>
            </a:endParaRPr>
          </a:p>
          <a:p>
            <a:r>
              <a:rPr lang="ru-RU" sz="1000" b="1" dirty="0" smtClean="0">
                <a:solidFill>
                  <a:srgbClr val="003399"/>
                </a:solidFill>
              </a:rPr>
              <a:t>                                                                                     </a:t>
            </a:r>
            <a:r>
              <a:rPr lang="ru-RU" sz="4000" b="1" dirty="0" smtClean="0">
                <a:solidFill>
                  <a:srgbClr val="003399"/>
                </a:solidFill>
              </a:rPr>
              <a:t>У-зор -</a:t>
            </a:r>
          </a:p>
          <a:p>
            <a:pPr algn="ctr"/>
            <a:endParaRPr lang="ru-RU" sz="1000" b="1" dirty="0" smtClean="0">
              <a:solidFill>
                <a:srgbClr val="003399"/>
              </a:solidFill>
            </a:endParaRPr>
          </a:p>
          <a:p>
            <a:r>
              <a:rPr lang="ru-RU" sz="4000" b="1" dirty="0" smtClean="0">
                <a:solidFill>
                  <a:srgbClr val="003399"/>
                </a:solidFill>
              </a:rPr>
              <a:t>             Ми-мо-за - </a:t>
            </a:r>
          </a:p>
          <a:p>
            <a:pPr algn="ctr"/>
            <a:endParaRPr lang="ru-RU" sz="1000" b="1" dirty="0" smtClean="0">
              <a:solidFill>
                <a:srgbClr val="003399"/>
              </a:solidFill>
            </a:endParaRPr>
          </a:p>
          <a:p>
            <a:r>
              <a:rPr lang="ru-RU" sz="1000" b="1" dirty="0" smtClean="0">
                <a:solidFill>
                  <a:srgbClr val="003399"/>
                </a:solidFill>
              </a:rPr>
              <a:t>                                                                             </a:t>
            </a:r>
            <a:r>
              <a:rPr lang="ru-RU" sz="4000" b="1" dirty="0" smtClean="0">
                <a:solidFill>
                  <a:srgbClr val="003399"/>
                </a:solidFill>
              </a:rPr>
              <a:t>Мо-роз -</a:t>
            </a:r>
          </a:p>
          <a:p>
            <a:r>
              <a:rPr lang="ru-RU" sz="1000" b="1" dirty="0" smtClean="0">
                <a:solidFill>
                  <a:srgbClr val="003399"/>
                </a:solidFill>
              </a:rPr>
              <a:t>       </a:t>
            </a:r>
          </a:p>
          <a:p>
            <a:r>
              <a:rPr lang="ru-RU" sz="1000" b="1" dirty="0" smtClean="0">
                <a:solidFill>
                  <a:srgbClr val="003399"/>
                </a:solidFill>
              </a:rPr>
              <a:t>                                                                                  </a:t>
            </a:r>
            <a:endParaRPr lang="ru-RU" sz="4000" b="1" dirty="0" smtClean="0">
              <a:solidFill>
                <a:srgbClr val="003399"/>
              </a:solidFill>
            </a:endParaRPr>
          </a:p>
          <a:p>
            <a:pPr algn="ctr"/>
            <a:endParaRPr lang="ru-RU" sz="4000" b="1" dirty="0" smtClean="0"/>
          </a:p>
          <a:p>
            <a:pPr algn="ctr"/>
            <a:endParaRPr lang="ru-RU" sz="4000" b="1" dirty="0" smtClean="0"/>
          </a:p>
          <a:p>
            <a:endParaRPr lang="ru-RU" sz="4000" b="1" dirty="0" smtClean="0"/>
          </a:p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1500174"/>
            <a:ext cx="2857520" cy="4286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336600"/>
                </a:solidFill>
              </a:rPr>
              <a:t>розы</a:t>
            </a:r>
            <a:endParaRPr lang="ru-RU" sz="4000" dirty="0">
              <a:solidFill>
                <a:srgbClr val="3366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2214554"/>
            <a:ext cx="2857520" cy="5000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336600"/>
                </a:solidFill>
              </a:rPr>
              <a:t>козы</a:t>
            </a:r>
            <a:endParaRPr lang="ru-RU" sz="4000" dirty="0">
              <a:solidFill>
                <a:srgbClr val="3366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314" y="3000372"/>
            <a:ext cx="2857520" cy="5000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336600"/>
                </a:solidFill>
              </a:rPr>
              <a:t>вазы</a:t>
            </a:r>
            <a:endParaRPr lang="ru-RU" sz="4000" b="1" dirty="0">
              <a:solidFill>
                <a:srgbClr val="3366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3714752"/>
            <a:ext cx="2857520" cy="5000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336600"/>
                </a:solidFill>
              </a:rPr>
              <a:t>узоры</a:t>
            </a:r>
            <a:endParaRPr lang="ru-RU" sz="4000" dirty="0">
              <a:solidFill>
                <a:srgbClr val="3366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86314" y="4500570"/>
            <a:ext cx="2786082" cy="5000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336600"/>
                </a:solidFill>
              </a:rPr>
              <a:t>мимозы</a:t>
            </a:r>
            <a:endParaRPr lang="ru-RU" sz="4000" dirty="0">
              <a:solidFill>
                <a:srgbClr val="3366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6314" y="5214950"/>
            <a:ext cx="2857520" cy="50006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336600"/>
                </a:solidFill>
              </a:rPr>
              <a:t>морозы</a:t>
            </a:r>
            <a:endParaRPr lang="ru-RU" sz="4000" dirty="0">
              <a:solidFill>
                <a:srgbClr val="33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Ну вот, наконец - то, нас встречает последний обитатель зоопарка.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800" b="1" dirty="0" smtClean="0">
                <a:solidFill>
                  <a:srgbClr val="0000FF"/>
                </a:solidFill>
              </a:rPr>
              <a:t> Вы с ним уже знакомы?  Кто он? 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00213"/>
            <a:ext cx="7215238" cy="4157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285984" y="6000768"/>
            <a:ext cx="44291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КРОКОДИЛ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Крокодилы живут в жарких странах и не знают, что такое зима. Давайте  покажем  нашему новому знакомому картинку про зимние забавы и прочитаем текст, который называется </a:t>
            </a:r>
            <a:br>
              <a:rPr lang="ru-RU" sz="2800" b="1" dirty="0" smtClean="0">
                <a:solidFill>
                  <a:srgbClr val="0000FF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«Зима»</a:t>
            </a:r>
            <a:r>
              <a:rPr lang="ru-RU" sz="2800" b="1" dirty="0" smtClean="0">
                <a:solidFill>
                  <a:srgbClr val="0000FF"/>
                </a:solidFill>
              </a:rPr>
              <a:t>.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500306"/>
            <a:ext cx="700092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ЗИМА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1142984"/>
            <a:ext cx="66437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сту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пи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ла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зи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Ста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ло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мо – роз- но. 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У  Ли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зы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сан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На  сан –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ках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sz="36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Зи-на</a:t>
            </a: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 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00FF"/>
                </a:solidFill>
              </a:rPr>
              <a:t>К сожалению крокодил пока ещё не совсем хорошо понял, что такое зима. Он хочет задать вам несколько вопросов по тексту:</a:t>
            </a:r>
            <a:endParaRPr lang="ru-RU" sz="3200" b="1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071678"/>
            <a:ext cx="7858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1.   Какое время года наступило? </a:t>
            </a:r>
            <a:endParaRPr lang="ru-RU" sz="2400" dirty="0">
              <a:solidFill>
                <a:srgbClr val="008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2571744"/>
            <a:ext cx="8572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         </a:t>
            </a:r>
            <a:r>
              <a:rPr lang="ru-RU" sz="2400" b="1" dirty="0" smtClean="0">
                <a:solidFill>
                  <a:srgbClr val="008000"/>
                </a:solidFill>
              </a:rPr>
              <a:t>2.  У кого санки?</a:t>
            </a:r>
            <a:endParaRPr lang="ru-RU" sz="2400" dirty="0">
              <a:solidFill>
                <a:srgbClr val="008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3071810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3. Кто катается на санках?</a:t>
            </a:r>
            <a:endParaRPr lang="ru-RU" sz="2400" dirty="0">
              <a:solidFill>
                <a:srgbClr val="008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3571876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8000"/>
                </a:solidFill>
              </a:rPr>
              <a:t>4.  Почему слова  </a:t>
            </a:r>
            <a:r>
              <a:rPr lang="ru-RU" sz="2400" b="1" dirty="0" smtClean="0">
                <a:solidFill>
                  <a:srgbClr val="FF6600"/>
                </a:solidFill>
              </a:rPr>
              <a:t>Лиза</a:t>
            </a:r>
            <a:r>
              <a:rPr lang="ru-RU" sz="2400" b="1" dirty="0" smtClean="0">
                <a:solidFill>
                  <a:srgbClr val="008000"/>
                </a:solidFill>
              </a:rPr>
              <a:t> и </a:t>
            </a:r>
            <a:r>
              <a:rPr lang="ru-RU" sz="2400" b="1" dirty="0" smtClean="0">
                <a:solidFill>
                  <a:srgbClr val="FF6600"/>
                </a:solidFill>
              </a:rPr>
              <a:t>Зина</a:t>
            </a:r>
            <a:r>
              <a:rPr lang="ru-RU" sz="2400" b="1" dirty="0" smtClean="0">
                <a:solidFill>
                  <a:srgbClr val="008000"/>
                </a:solidFill>
              </a:rPr>
              <a:t> пишутся с большой буквы, это же не начало предложения?</a:t>
            </a:r>
            <a:endParaRPr lang="ru-RU" sz="2400" dirty="0">
              <a:solidFill>
                <a:srgbClr val="008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Ну вот наше путешествие по зоопарку подошло к концу. Давайте вспомним с какими животными и насекомыми мы сегодня повстречались?</a:t>
            </a:r>
            <a:endParaRPr lang="ru-RU" sz="2800" b="1" dirty="0">
              <a:solidFill>
                <a:srgbClr val="0000FF"/>
              </a:solidFill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14488"/>
            <a:ext cx="221457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714488"/>
            <a:ext cx="2500329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357694"/>
            <a:ext cx="3357586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1785926"/>
            <a:ext cx="2252999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4134639"/>
            <a:ext cx="2786082" cy="230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48708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А вот и его первый обитатель. </a:t>
            </a:r>
            <a:br>
              <a:rPr lang="ru-RU" sz="3600" b="1" dirty="0" smtClean="0">
                <a:solidFill>
                  <a:srgbClr val="0000FF"/>
                </a:solidFill>
              </a:rPr>
            </a:br>
            <a:r>
              <a:rPr lang="ru-RU" sz="3600" b="1" dirty="0" smtClean="0">
                <a:solidFill>
                  <a:srgbClr val="0000FF"/>
                </a:solidFill>
              </a:rPr>
              <a:t>Кто это</a:t>
            </a:r>
            <a:r>
              <a:rPr lang="ru-RU" sz="3600" b="1" dirty="0" smtClean="0">
                <a:solidFill>
                  <a:srgbClr val="0000FF"/>
                </a:solidFill>
              </a:rPr>
              <a:t>? С какого звука начинается слово? Слоговая схема и ударение.</a:t>
            </a:r>
            <a:endParaRPr lang="ru-RU" sz="3600" dirty="0">
              <a:solidFill>
                <a:schemeClr val="tx2"/>
              </a:solidFill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060848"/>
            <a:ext cx="5256584" cy="3654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286000" y="5857892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ЗАЯЦ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Посмотрите, </a:t>
            </a:r>
            <a:r>
              <a:rPr lang="ru-RU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кто это к нам летит</a:t>
            </a:r>
            <a:r>
              <a:rPr lang="ru-RU" sz="36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? Слоговая схема и ударение.</a:t>
            </a:r>
            <a:endParaRPr lang="ru-RU" sz="36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3" y="1357298"/>
            <a:ext cx="7358114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3108" y="6000768"/>
            <a:ext cx="51435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КОМАР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35719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Кто знает как поют комарики?</a:t>
            </a:r>
            <a:endParaRPr lang="ru-RU" sz="36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lum bright="6000" contrast="42000"/>
          </a:blip>
          <a:srcRect/>
          <a:stretch>
            <a:fillRect/>
          </a:stretch>
        </p:blipFill>
        <p:spPr>
          <a:xfrm>
            <a:off x="642910" y="1714488"/>
            <a:ext cx="7358114" cy="374175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14348" y="5715016"/>
            <a:ext cx="31432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Большой комар поёт     твёрдо –</a:t>
            </a:r>
          </a:p>
          <a:p>
            <a:pPr algn="ctr"/>
            <a:r>
              <a:rPr lang="ru-RU" sz="2400" b="1" dirty="0" err="1" smtClean="0">
                <a:solidFill>
                  <a:srgbClr val="033599"/>
                </a:solidFill>
              </a:rPr>
              <a:t>з-з-з-з-з-з-з</a:t>
            </a:r>
            <a:endParaRPr lang="ru-RU" sz="2400" b="1" dirty="0">
              <a:solidFill>
                <a:srgbClr val="033599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5715015"/>
            <a:ext cx="35004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Маленький комарик поёт мягко –</a:t>
            </a:r>
          </a:p>
          <a:p>
            <a:pPr algn="ctr"/>
            <a:r>
              <a:rPr lang="ru-RU" sz="2400" b="1" dirty="0" err="1" smtClean="0">
                <a:solidFill>
                  <a:srgbClr val="004821"/>
                </a:solidFill>
              </a:rPr>
              <a:t>з</a:t>
            </a:r>
            <a:r>
              <a:rPr lang="ru-RU" b="1" dirty="0" err="1" smtClean="0">
                <a:solidFill>
                  <a:srgbClr val="004821"/>
                </a:solidFill>
              </a:rPr>
              <a:t>ь</a:t>
            </a:r>
            <a:r>
              <a:rPr lang="ru-RU" sz="2400" b="1" dirty="0" err="1" smtClean="0">
                <a:solidFill>
                  <a:srgbClr val="004821"/>
                </a:solidFill>
              </a:rPr>
              <a:t>-з</a:t>
            </a:r>
            <a:r>
              <a:rPr lang="ru-RU" b="1" dirty="0" err="1" smtClean="0">
                <a:solidFill>
                  <a:srgbClr val="004821"/>
                </a:solidFill>
              </a:rPr>
              <a:t>ь</a:t>
            </a:r>
            <a:r>
              <a:rPr lang="ru-RU" sz="2400" b="1" dirty="0" err="1" smtClean="0">
                <a:solidFill>
                  <a:srgbClr val="004821"/>
                </a:solidFill>
              </a:rPr>
              <a:t>-з</a:t>
            </a:r>
            <a:r>
              <a:rPr lang="ru-RU" b="1" dirty="0" err="1" smtClean="0">
                <a:solidFill>
                  <a:srgbClr val="004821"/>
                </a:solidFill>
              </a:rPr>
              <a:t>ь</a:t>
            </a:r>
            <a:r>
              <a:rPr lang="ru-RU" sz="2400" b="1" dirty="0" err="1" smtClean="0">
                <a:solidFill>
                  <a:srgbClr val="004821"/>
                </a:solidFill>
              </a:rPr>
              <a:t>-з</a:t>
            </a:r>
            <a:r>
              <a:rPr lang="ru-RU" b="1" dirty="0" err="1" smtClean="0">
                <a:solidFill>
                  <a:srgbClr val="004821"/>
                </a:solidFill>
              </a:rPr>
              <a:t>ь</a:t>
            </a:r>
            <a:r>
              <a:rPr lang="ru-RU" sz="2400" b="1" dirty="0" err="1" smtClean="0">
                <a:solidFill>
                  <a:srgbClr val="004821"/>
                </a:solidFill>
              </a:rPr>
              <a:t>-з</a:t>
            </a:r>
            <a:r>
              <a:rPr lang="ru-RU" b="1" dirty="0" err="1" smtClean="0">
                <a:solidFill>
                  <a:srgbClr val="004821"/>
                </a:solidFill>
              </a:rPr>
              <a:t>ь</a:t>
            </a:r>
            <a:endParaRPr lang="ru-RU" b="1" dirty="0">
              <a:solidFill>
                <a:srgbClr val="00482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857232"/>
            <a:ext cx="3286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FF0000"/>
                </a:solidFill>
              </a:rPr>
              <a:t>з-з-з-з-з-з-з-з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Характеристика звуков</a:t>
            </a:r>
            <a:r>
              <a:rPr lang="ru-RU" b="1" dirty="0" smtClean="0"/>
              <a:t> </a:t>
            </a:r>
            <a:r>
              <a:rPr lang="en-US" b="1" i="1" dirty="0" smtClean="0">
                <a:solidFill>
                  <a:srgbClr val="282B9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lang="ru-RU" b="1" i="1" dirty="0" err="1" smtClean="0">
                <a:solidFill>
                  <a:srgbClr val="282B9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en-US" b="1" i="1" dirty="0" smtClean="0">
                <a:solidFill>
                  <a:srgbClr val="282B9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]</a:t>
            </a: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- 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lang="ru-RU" b="1" i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en-US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`]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571612"/>
            <a:ext cx="8143932" cy="218521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cs typeface="Mangal" pitchFamily="18" charset="0"/>
              </a:rPr>
              <a:t>Звук</a:t>
            </a:r>
            <a:r>
              <a:rPr lang="ru-RU" sz="4000" b="1" dirty="0" smtClean="0">
                <a:solidFill>
                  <a:srgbClr val="00B0F0"/>
                </a:solidFill>
                <a:cs typeface="Mangal" pitchFamily="18" charset="0"/>
              </a:rPr>
              <a:t> </a:t>
            </a:r>
            <a:r>
              <a:rPr lang="en-US" sz="4000" b="1" dirty="0" smtClean="0">
                <a:solidFill>
                  <a:srgbClr val="033599"/>
                </a:solidFill>
                <a:cs typeface="Mangal" pitchFamily="18" charset="0"/>
              </a:rPr>
              <a:t>[</a:t>
            </a:r>
            <a:r>
              <a:rPr lang="ru-RU" sz="4000" b="1" dirty="0" err="1" smtClean="0">
                <a:solidFill>
                  <a:srgbClr val="033599"/>
                </a:solidFill>
                <a:cs typeface="Mangal" pitchFamily="18" charset="0"/>
              </a:rPr>
              <a:t>з</a:t>
            </a:r>
            <a:r>
              <a:rPr lang="en-US" sz="4000" b="1" dirty="0" smtClean="0">
                <a:solidFill>
                  <a:srgbClr val="033599"/>
                </a:solidFill>
                <a:cs typeface="Mangal" pitchFamily="18" charset="0"/>
              </a:rPr>
              <a:t>]</a:t>
            </a:r>
            <a:r>
              <a:rPr lang="ru-RU" sz="4000" b="1" dirty="0" smtClean="0">
                <a:solidFill>
                  <a:srgbClr val="00B0F0"/>
                </a:solidFill>
                <a:cs typeface="Mangal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cs typeface="Mangal" pitchFamily="18" charset="0"/>
              </a:rPr>
              <a:t>–</a:t>
            </a:r>
          </a:p>
          <a:p>
            <a:pPr algn="ctr"/>
            <a:r>
              <a:rPr lang="ru-RU" sz="3200" b="1" dirty="0" smtClean="0">
                <a:solidFill>
                  <a:srgbClr val="00B0F0"/>
                </a:solidFill>
                <a:cs typeface="Mangal" pitchFamily="18" charset="0"/>
              </a:rPr>
              <a:t> </a:t>
            </a:r>
            <a:r>
              <a:rPr lang="ru-RU" sz="3200" b="1" dirty="0" smtClean="0">
                <a:solidFill>
                  <a:srgbClr val="00B0F0"/>
                </a:solidFill>
                <a:cs typeface="Mangal" pitchFamily="18" charset="0"/>
              </a:rPr>
              <a:t>согласный</a:t>
            </a:r>
            <a:endParaRPr lang="ru-RU" sz="3200" b="1" dirty="0" smtClean="0">
              <a:solidFill>
                <a:srgbClr val="00B0F0"/>
              </a:solidFill>
              <a:cs typeface="Mangal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00B0F0"/>
                </a:solidFill>
                <a:cs typeface="Mangal" pitchFamily="18" charset="0"/>
              </a:rPr>
              <a:t>звонкий </a:t>
            </a:r>
          </a:p>
          <a:p>
            <a:pPr algn="ctr"/>
            <a:r>
              <a:rPr lang="ru-RU" sz="3200" b="1" dirty="0" smtClean="0">
                <a:solidFill>
                  <a:srgbClr val="00B0F0"/>
                </a:solidFill>
                <a:cs typeface="Mangal" pitchFamily="18" charset="0"/>
              </a:rPr>
              <a:t>твёрдый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3143248"/>
            <a:ext cx="2000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 smtClean="0">
              <a:solidFill>
                <a:srgbClr val="00B0F0"/>
              </a:solidFill>
              <a:cs typeface="Mangal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1643050"/>
            <a:ext cx="335758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4A5C2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Звук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lang="ru-RU" sz="4000" b="1" dirty="0" err="1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</a:t>
            </a:r>
            <a:r>
              <a:rPr lang="en-US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`]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</a:t>
            </a:r>
            <a:r>
              <a:rPr lang="ru-RU" sz="40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74903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согласный</a:t>
            </a:r>
            <a:endParaRPr lang="ru-RU" sz="3200" b="1" dirty="0" smtClean="0">
              <a:solidFill>
                <a:srgbClr val="74903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74903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звонкий</a:t>
            </a:r>
          </a:p>
          <a:p>
            <a:pPr algn="ctr"/>
            <a:r>
              <a:rPr lang="ru-RU" sz="3200" b="1" dirty="0" smtClean="0">
                <a:solidFill>
                  <a:srgbClr val="74903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мягкий</a:t>
            </a:r>
            <a:endParaRPr lang="ru-RU" sz="3200" b="1" dirty="0">
              <a:solidFill>
                <a:srgbClr val="74903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1714480" y="2143116"/>
            <a:ext cx="5765797" cy="3643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42910" y="5286387"/>
            <a:ext cx="8143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6600"/>
                </a:solidFill>
              </a:rPr>
              <a:t/>
            </a:r>
            <a:br>
              <a:rPr lang="ru-RU" sz="2400" b="1" dirty="0" smtClean="0">
                <a:solidFill>
                  <a:srgbClr val="FF6600"/>
                </a:solidFill>
              </a:rPr>
            </a:br>
            <a:endParaRPr lang="ru-RU" sz="2400" b="1" dirty="0">
              <a:solidFill>
                <a:srgbClr val="FF66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071547"/>
            <a:ext cx="80010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282B98"/>
                </a:solidFill>
              </a:rPr>
              <a:t>На письме звуки </a:t>
            </a:r>
            <a:r>
              <a:rPr lang="ru-RU" sz="2800" b="1" dirty="0" smtClean="0">
                <a:solidFill>
                  <a:srgbClr val="0070C0"/>
                </a:solidFill>
              </a:rPr>
              <a:t>[</a:t>
            </a:r>
            <a:r>
              <a:rPr lang="ru-RU" sz="2800" b="1" dirty="0" err="1" smtClean="0">
                <a:solidFill>
                  <a:srgbClr val="0070C0"/>
                </a:solidFill>
              </a:rPr>
              <a:t>з</a:t>
            </a:r>
            <a:r>
              <a:rPr lang="ru-RU" sz="2800" b="1" dirty="0" smtClean="0">
                <a:solidFill>
                  <a:srgbClr val="0070C0"/>
                </a:solidFill>
              </a:rPr>
              <a:t>]</a:t>
            </a:r>
            <a:r>
              <a:rPr lang="ru-RU" sz="2800" b="1" dirty="0" smtClean="0">
                <a:solidFill>
                  <a:srgbClr val="282B98"/>
                </a:solidFill>
              </a:rPr>
              <a:t>, </a:t>
            </a:r>
            <a:r>
              <a:rPr lang="ru-RU" sz="2800" b="1" dirty="0" smtClean="0">
                <a:solidFill>
                  <a:srgbClr val="455624"/>
                </a:solidFill>
              </a:rPr>
              <a:t>[</a:t>
            </a:r>
            <a:r>
              <a:rPr lang="ru-RU" sz="2800" b="1" dirty="0" err="1" smtClean="0">
                <a:solidFill>
                  <a:srgbClr val="455624"/>
                </a:solidFill>
              </a:rPr>
              <a:t>з</a:t>
            </a:r>
            <a:r>
              <a:rPr lang="ru-RU" sz="2800" b="1" dirty="0" smtClean="0">
                <a:solidFill>
                  <a:srgbClr val="455624"/>
                </a:solidFill>
              </a:rPr>
              <a:t>’] </a:t>
            </a:r>
            <a:r>
              <a:rPr lang="ru-RU" sz="2800" b="1" dirty="0" smtClean="0">
                <a:solidFill>
                  <a:srgbClr val="282B98"/>
                </a:solidFill>
              </a:rPr>
              <a:t>обозначаются </a:t>
            </a:r>
          </a:p>
          <a:p>
            <a:pPr algn="ctr"/>
            <a:r>
              <a:rPr lang="ru-RU" sz="2800" b="1" dirty="0" smtClean="0">
                <a:solidFill>
                  <a:srgbClr val="282B98"/>
                </a:solidFill>
              </a:rPr>
              <a:t>большой и маленькой буквой З, з. </a:t>
            </a:r>
            <a:endParaRPr lang="ru-RU" sz="2800" b="1" dirty="0">
              <a:solidFill>
                <a:srgbClr val="282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На что похожа буква </a:t>
            </a:r>
            <a:r>
              <a:rPr lang="ru-RU" sz="3600" b="1" dirty="0" smtClean="0">
                <a:solidFill>
                  <a:srgbClr val="FF0000"/>
                </a:solidFill>
              </a:rPr>
              <a:t>З</a:t>
            </a:r>
            <a:r>
              <a:rPr lang="ru-RU" sz="3600" b="1" dirty="0" smtClean="0">
                <a:solidFill>
                  <a:srgbClr val="0000FF"/>
                </a:solidFill>
              </a:rPr>
              <a:t>? Печатаем в тетради.</a:t>
            </a:r>
            <a:endParaRPr lang="ru-RU" sz="3600" b="1" dirty="0">
              <a:solidFill>
                <a:srgbClr val="0000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4711" y="1159630"/>
            <a:ext cx="235745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27784" y="4143380"/>
            <a:ext cx="4464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200" dirty="0" smtClean="0">
                <a:solidFill>
                  <a:srgbClr val="008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На эту букву посмотри: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solidFill>
                  <a:srgbClr val="008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Она совсем как цифра три.</a:t>
            </a:r>
          </a:p>
          <a:p>
            <a:pPr algn="ctr"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З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8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-</a:t>
            </a:r>
            <a:r>
              <a:rPr lang="ru-RU" sz="2200" dirty="0" smtClean="0">
                <a:solidFill>
                  <a:srgbClr val="FF0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8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не просто завитушка,</a:t>
            </a:r>
          </a:p>
          <a:p>
            <a:pPr algn="ctr">
              <a:lnSpc>
                <a:spcPct val="150000"/>
              </a:lnSpc>
            </a:pP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З</a:t>
            </a:r>
            <a:r>
              <a:rPr lang="ru-RU" sz="2200" dirty="0" smtClean="0">
                <a:solidFill>
                  <a:srgbClr val="008000"/>
                </a:solidFill>
                <a:latin typeface="Times New Roman" pitchFamily="18" charset="0"/>
                <a:ea typeface="Gungsuh" pitchFamily="18" charset="-127"/>
                <a:cs typeface="Times New Roman" pitchFamily="18" charset="0"/>
              </a:rPr>
              <a:t> - пружинка, крендель, стружка.</a:t>
            </a:r>
          </a:p>
          <a:p>
            <a:pPr algn="ctr">
              <a:lnSpc>
                <a:spcPct val="150000"/>
              </a:lnSpc>
            </a:pPr>
            <a:endParaRPr lang="ru-RU" sz="2400" dirty="0">
              <a:solidFill>
                <a:srgbClr val="008000"/>
              </a:solidFill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5429264"/>
            <a:ext cx="4214842" cy="455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8000"/>
                </a:solidFill>
                <a:latin typeface="Gungsuh" pitchFamily="18" charset="-127"/>
                <a:ea typeface="Gungsuh" pitchFamily="18" charset="-127"/>
              </a:rPr>
              <a:t> </a:t>
            </a:r>
            <a:endParaRPr lang="ru-RU" sz="2200" dirty="0">
              <a:solidFill>
                <a:srgbClr val="008000"/>
              </a:solidFill>
              <a:latin typeface="Times New Roman" pitchFamily="18" charset="0"/>
              <a:ea typeface="Gungsuh" pitchFamily="18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А вот ещё один житель нашего зоопарка. Вы его узнали? Кто это</a:t>
            </a:r>
            <a:r>
              <a:rPr lang="ru-RU" sz="3600" b="1" dirty="0" smtClean="0">
                <a:solidFill>
                  <a:srgbClr val="0000FF"/>
                </a:solidFill>
              </a:rPr>
              <a:t>? Слоговая схема и ударение.</a:t>
            </a: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5929331"/>
            <a:ext cx="321471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КОЗА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00808"/>
            <a:ext cx="5410200" cy="4066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6300000">
            <a:off x="2491333" y="1707357"/>
            <a:ext cx="2363724" cy="1943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1448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00FF"/>
                </a:solidFill>
              </a:rPr>
              <a:t>Козочка хочет с вами поиграть и предлагает игру </a:t>
            </a:r>
            <a:r>
              <a:rPr lang="ru-RU" sz="2800" b="1" dirty="0" smtClean="0">
                <a:solidFill>
                  <a:srgbClr val="FF0000"/>
                </a:solidFill>
              </a:rPr>
              <a:t>«Поймай звук»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b="1" i="1" dirty="0" smtClean="0">
                <a:solidFill>
                  <a:srgbClr val="008000"/>
                </a:solidFill>
              </a:rPr>
              <a:t>Хлопни в ладоши, если услышишь звук </a:t>
            </a:r>
            <a:r>
              <a:rPr lang="ru-RU" sz="2700" b="1" i="1" dirty="0" smtClean="0">
                <a:solidFill>
                  <a:srgbClr val="FF0000"/>
                </a:solidFill>
              </a:rPr>
              <a:t>З</a:t>
            </a:r>
            <a:endParaRPr lang="ru-RU" sz="2700" b="1" i="1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857364"/>
            <a:ext cx="200026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928802"/>
            <a:ext cx="178595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4214818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628" y="2000240"/>
            <a:ext cx="1857388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4429132"/>
            <a:ext cx="1785950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6.7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5.2|4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566</TotalTime>
  <Words>396</Words>
  <Application>Microsoft Office PowerPoint</Application>
  <PresentationFormat>Экран (4:3)</PresentationFormat>
  <Paragraphs>90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Gungsuh</vt:lpstr>
      <vt:lpstr>Mangal</vt:lpstr>
      <vt:lpstr>Times New Roman</vt:lpstr>
      <vt:lpstr>Тема Office</vt:lpstr>
      <vt:lpstr>Сегодня мы будем путешествовать  по зоопарку</vt:lpstr>
      <vt:lpstr>А вот и его первый обитатель.  Кто это? С какого звука начинается слово? Слоговая схема и ударение.</vt:lpstr>
      <vt:lpstr>Посмотрите, кто это к нам летит? Слоговая схема и ударение.</vt:lpstr>
      <vt:lpstr>Кто знает как поют комарики?</vt:lpstr>
      <vt:lpstr>Характеристика звуков [з] - [з`] </vt:lpstr>
      <vt:lpstr>Презентация PowerPoint</vt:lpstr>
      <vt:lpstr>На что похожа буква З? Печатаем в тетради.</vt:lpstr>
      <vt:lpstr>А вот ещё один житель нашего зоопарка. Вы его узнали? Кто это? Слоговая схема и ударение.</vt:lpstr>
      <vt:lpstr>Козочка хочет с вами поиграть и предлагает игру «Поймай звук» Хлопни в ладоши, если услышишь звук З</vt:lpstr>
      <vt:lpstr>Чтение слогов</vt:lpstr>
      <vt:lpstr>Упражнение «Придумай слово»</vt:lpstr>
      <vt:lpstr>Упражнение «Один-много»</vt:lpstr>
      <vt:lpstr>Ну вот, наконец - то, нас встречает последний обитатель зоопарка.  Вы с ним уже знакомы?  Кто он? </vt:lpstr>
      <vt:lpstr>Крокодилы живут в жарких странах и не знают, что такое зима. Давайте  покажем  нашему новому знакомому картинку про зимние забавы и прочитаем текст, который называется  «Зима».</vt:lpstr>
      <vt:lpstr>ЗИМА </vt:lpstr>
      <vt:lpstr>К сожалению крокодил пока ещё не совсем хорошо понял, что такое зима. Он хочет задать вам несколько вопросов по тексту:</vt:lpstr>
      <vt:lpstr>Ну вот наше путешествие по зоопарку подошло к концу. Давайте вспомним с какими животными и насекомыми мы сегодня повстречались?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Федеральное агентство по образованию ГОУ высшего профессионального образования «Поволжская государственная социально-гуманитарная академия» Факультет специального образования Кафедра русского языка и литературы</dc:title>
  <dc:creator>Пользователь</dc:creator>
  <cp:lastModifiedBy>Павел</cp:lastModifiedBy>
  <cp:revision>75</cp:revision>
  <dcterms:created xsi:type="dcterms:W3CDTF">2012-06-22T15:19:51Z</dcterms:created>
  <dcterms:modified xsi:type="dcterms:W3CDTF">2022-01-09T15:45:47Z</dcterms:modified>
</cp:coreProperties>
</file>