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2" autoAdjust="0"/>
    <p:restoredTop sz="94660"/>
  </p:normalViewPr>
  <p:slideViewPr>
    <p:cSldViewPr snapToGrid="0">
      <p:cViewPr varScale="1">
        <p:scale>
          <a:sx n="93" d="100"/>
          <a:sy n="93" d="100"/>
        </p:scale>
        <p:origin x="32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50FE9C2-885A-4BE7-8C8E-414028B697C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660D6D31-A1E6-481E-8E64-56C3C069CC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45745CE8-4CF4-4DAB-87A2-7E9ECD452AA8}"/>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5" name="Нижний колонтитул 4">
            <a:extLst>
              <a:ext uri="{FF2B5EF4-FFF2-40B4-BE49-F238E27FC236}">
                <a16:creationId xmlns:a16="http://schemas.microsoft.com/office/drawing/2014/main" id="{D0D2B21E-6E86-4373-A397-67B98CEFD91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EF4FA48-5596-4627-967C-E083A529C307}"/>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2838580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960B91-0994-4886-B199-E6820E0F4FD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368B2E16-D49A-4271-B3FE-D15CA15CF5A7}"/>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998C052-FDE6-48AD-BCEC-E3B8C92BA971}"/>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5" name="Нижний колонтитул 4">
            <a:extLst>
              <a:ext uri="{FF2B5EF4-FFF2-40B4-BE49-F238E27FC236}">
                <a16:creationId xmlns:a16="http://schemas.microsoft.com/office/drawing/2014/main" id="{00C3F04D-AD39-450C-B492-3777EC763B9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6B9F1F3-F544-429B-9303-953A1809DABF}"/>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831412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66094E1E-152F-4BE2-869E-377CBEB844F9}"/>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EFDF7CDA-F89D-45A5-B1C8-45B35FC07B10}"/>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FD03B69-2985-4B42-89A4-6850F9784DC3}"/>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5" name="Нижний колонтитул 4">
            <a:extLst>
              <a:ext uri="{FF2B5EF4-FFF2-40B4-BE49-F238E27FC236}">
                <a16:creationId xmlns:a16="http://schemas.microsoft.com/office/drawing/2014/main" id="{F79ACCC4-2D83-4C83-AC43-48AEC763C41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13CB07A-2CA0-49E9-9439-9CBAC2170C23}"/>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1186414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E20937-7432-4F66-A67D-C48276C60E6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6B833F5-ED82-48C6-8970-46D8CE87DE3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8E188A6-87BE-4813-BAAC-6F714822DA70}"/>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5" name="Нижний колонтитул 4">
            <a:extLst>
              <a:ext uri="{FF2B5EF4-FFF2-40B4-BE49-F238E27FC236}">
                <a16:creationId xmlns:a16="http://schemas.microsoft.com/office/drawing/2014/main" id="{C27F9DC2-0B91-44C1-A039-D201D7BDBB5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8E3A900-0CA6-463C-8A8D-FBD2528F624B}"/>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558966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5C04DAC-5C21-4171-8B63-B0CB6A5F6D28}"/>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C44B9513-BA56-4BF5-8680-6781B33362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7589226C-255C-43D6-86B2-72A62B2ACE8C}"/>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5" name="Нижний колонтитул 4">
            <a:extLst>
              <a:ext uri="{FF2B5EF4-FFF2-40B4-BE49-F238E27FC236}">
                <a16:creationId xmlns:a16="http://schemas.microsoft.com/office/drawing/2014/main" id="{7F667E59-3CD2-418D-AC6D-C8C3B8BE703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6D77F50-FE58-4BA3-9B62-13DDAD6324C4}"/>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498382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5832FBF-E1AD-4F73-A68E-02C77077B42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3B3472E-1E2E-44C4-984B-71F3AD3BCB5A}"/>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0251C1E2-CECE-4AA7-8CD2-1B6958ED63C8}"/>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38916609-EA57-4B79-87B3-8EF94B194198}"/>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6" name="Нижний колонтитул 5">
            <a:extLst>
              <a:ext uri="{FF2B5EF4-FFF2-40B4-BE49-F238E27FC236}">
                <a16:creationId xmlns:a16="http://schemas.microsoft.com/office/drawing/2014/main" id="{9E617E44-9DC0-4429-8726-337A189DA53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FA77834-517D-488A-B66A-211A661C733A}"/>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372621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931AF4-6BE9-4206-BB32-4BF08E009800}"/>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C51B979B-B870-4900-A335-BFDC78FBF1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A9AD0D19-BF02-460D-BB49-F3AC4380D39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B01AF45-18B2-4026-B407-7EF06A820D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DBFAE04-F06C-45BF-959B-D1FF1B636BB5}"/>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91ACFDA4-A678-4BEE-8590-9DB21ED87332}"/>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8" name="Нижний колонтитул 7">
            <a:extLst>
              <a:ext uri="{FF2B5EF4-FFF2-40B4-BE49-F238E27FC236}">
                <a16:creationId xmlns:a16="http://schemas.microsoft.com/office/drawing/2014/main" id="{CE395861-46C4-44DD-B4C9-FED515E9F192}"/>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5E4BA211-0FB8-435C-947C-234AD0B51D3D}"/>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248190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7A183F-6B2C-44AE-B96F-72FD1EE2B6DC}"/>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6536F5A7-9B29-4D1B-BF9B-B68671FFDF2B}"/>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4" name="Нижний колонтитул 3">
            <a:extLst>
              <a:ext uri="{FF2B5EF4-FFF2-40B4-BE49-F238E27FC236}">
                <a16:creationId xmlns:a16="http://schemas.microsoft.com/office/drawing/2014/main" id="{B11E25A1-2181-4D3B-B44E-7E9CCD1CD676}"/>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F5BC8317-6AED-42A6-A29A-2A666FE525B7}"/>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3951251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7DFDE6B0-2D4C-4581-BD98-F527DE209E98}"/>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3" name="Нижний колонтитул 2">
            <a:extLst>
              <a:ext uri="{FF2B5EF4-FFF2-40B4-BE49-F238E27FC236}">
                <a16:creationId xmlns:a16="http://schemas.microsoft.com/office/drawing/2014/main" id="{F15495EA-A44A-45D3-A70A-09410ECB7A7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ED705BC6-BE0A-442F-937D-654BF7A50687}"/>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2874281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18D63C7-B9CE-4111-9458-AE247E8ADF2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1CA92F59-22A0-4EAD-9E39-533A21DC60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17D3D30D-96BB-462A-B290-FE0E41D4E9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703BFDC-CD65-4AF1-974D-E82215C8F72A}"/>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6" name="Нижний колонтитул 5">
            <a:extLst>
              <a:ext uri="{FF2B5EF4-FFF2-40B4-BE49-F238E27FC236}">
                <a16:creationId xmlns:a16="http://schemas.microsoft.com/office/drawing/2014/main" id="{6F5B6C08-90DD-4BAF-9432-671FD9175FC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B434943-65AD-451A-9D92-CA4448CE9911}"/>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1973883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023BAA-4B64-494A-B8B7-898F45CBB4E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F7635E7A-4A71-46C2-A6C3-C35A286FE4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51AE99B-3847-4890-A72A-3362437789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FD6E442D-61D1-4C58-89D0-B434007CDB8A}"/>
              </a:ext>
            </a:extLst>
          </p:cNvPr>
          <p:cNvSpPr>
            <a:spLocks noGrp="1"/>
          </p:cNvSpPr>
          <p:nvPr>
            <p:ph type="dt" sz="half" idx="10"/>
          </p:nvPr>
        </p:nvSpPr>
        <p:spPr/>
        <p:txBody>
          <a:bodyPr/>
          <a:lstStyle/>
          <a:p>
            <a:fld id="{CAEF722C-1D7F-4EFF-861F-7C93985C19B5}" type="datetimeFigureOut">
              <a:rPr lang="ru-RU" smtClean="0"/>
              <a:t>22.03.2022</a:t>
            </a:fld>
            <a:endParaRPr lang="ru-RU"/>
          </a:p>
        </p:txBody>
      </p:sp>
      <p:sp>
        <p:nvSpPr>
          <p:cNvPr id="6" name="Нижний колонтитул 5">
            <a:extLst>
              <a:ext uri="{FF2B5EF4-FFF2-40B4-BE49-F238E27FC236}">
                <a16:creationId xmlns:a16="http://schemas.microsoft.com/office/drawing/2014/main" id="{9EC3E64C-8E7B-4E7B-89B6-C3A036C2BDF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9C5820B-5937-492E-9464-600A3597BC22}"/>
              </a:ext>
            </a:extLst>
          </p:cNvPr>
          <p:cNvSpPr>
            <a:spLocks noGrp="1"/>
          </p:cNvSpPr>
          <p:nvPr>
            <p:ph type="sldNum" sz="quarter" idx="12"/>
          </p:nvPr>
        </p:nvSpPr>
        <p:spPr/>
        <p:txBody>
          <a:bodyPr/>
          <a:lstStyle/>
          <a:p>
            <a:fld id="{2D144728-E8D3-43AB-A7FF-58BAA7337E09}" type="slidenum">
              <a:rPr lang="ru-RU" smtClean="0"/>
              <a:t>‹#›</a:t>
            </a:fld>
            <a:endParaRPr lang="ru-RU"/>
          </a:p>
        </p:txBody>
      </p:sp>
    </p:spTree>
    <p:extLst>
      <p:ext uri="{BB962C8B-B14F-4D97-AF65-F5344CB8AC3E}">
        <p14:creationId xmlns:p14="http://schemas.microsoft.com/office/powerpoint/2010/main" val="935020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924BDD4-E873-4B4E-ACCD-FDD8C46699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694F43FA-FB1F-49C7-BC11-DD0B433061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59AE231-1B30-4D1C-9E96-D7F9DF56EE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EF722C-1D7F-4EFF-861F-7C93985C19B5}" type="datetimeFigureOut">
              <a:rPr lang="ru-RU" smtClean="0"/>
              <a:t>22.03.2022</a:t>
            </a:fld>
            <a:endParaRPr lang="ru-RU"/>
          </a:p>
        </p:txBody>
      </p:sp>
      <p:sp>
        <p:nvSpPr>
          <p:cNvPr id="5" name="Нижний колонтитул 4">
            <a:extLst>
              <a:ext uri="{FF2B5EF4-FFF2-40B4-BE49-F238E27FC236}">
                <a16:creationId xmlns:a16="http://schemas.microsoft.com/office/drawing/2014/main" id="{D66808FC-247C-4E06-8017-C50E1E5AD8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CCEAA0A2-4705-4318-A620-8A04B8A13C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44728-E8D3-43AB-A7FF-58BAA7337E09}" type="slidenum">
              <a:rPr lang="ru-RU" smtClean="0"/>
              <a:t>‹#›</a:t>
            </a:fld>
            <a:endParaRPr lang="ru-RU"/>
          </a:p>
        </p:txBody>
      </p:sp>
    </p:spTree>
    <p:extLst>
      <p:ext uri="{BB962C8B-B14F-4D97-AF65-F5344CB8AC3E}">
        <p14:creationId xmlns:p14="http://schemas.microsoft.com/office/powerpoint/2010/main" val="4114726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6E31E96E-C9CA-4433-AE7E-F284F55430EA}"/>
              </a:ext>
            </a:extLst>
          </p:cNvPr>
          <p:cNvPicPr>
            <a:picLocks noChangeAspect="1"/>
          </p:cNvPicPr>
          <p:nvPr/>
        </p:nvPicPr>
        <p:blipFill>
          <a:blip r:embed="rId2"/>
          <a:stretch>
            <a:fillRect/>
          </a:stretch>
        </p:blipFill>
        <p:spPr>
          <a:xfrm>
            <a:off x="0" y="0"/>
            <a:ext cx="12390767" cy="7088517"/>
          </a:xfrm>
          <a:prstGeom prst="rect">
            <a:avLst/>
          </a:prstGeom>
        </p:spPr>
      </p:pic>
      <p:sp>
        <p:nvSpPr>
          <p:cNvPr id="2" name="Заголовок 1">
            <a:extLst>
              <a:ext uri="{FF2B5EF4-FFF2-40B4-BE49-F238E27FC236}">
                <a16:creationId xmlns:a16="http://schemas.microsoft.com/office/drawing/2014/main" id="{52727948-7914-4327-A907-0BDD91AE21DA}"/>
              </a:ext>
            </a:extLst>
          </p:cNvPr>
          <p:cNvSpPr>
            <a:spLocks noGrp="1"/>
          </p:cNvSpPr>
          <p:nvPr>
            <p:ph type="ctrTitle"/>
          </p:nvPr>
        </p:nvSpPr>
        <p:spPr>
          <a:xfrm>
            <a:off x="1738184" y="584885"/>
            <a:ext cx="8929815" cy="1239796"/>
          </a:xfrm>
        </p:spPr>
        <p:txBody>
          <a:bodyPr>
            <a:normAutofit/>
          </a:bodyPr>
          <a:lstStyle/>
          <a:p>
            <a:r>
              <a:rPr lang="ru-RU" sz="4000" b="1" dirty="0">
                <a:ln w="11430"/>
                <a:solidFill>
                  <a:schemeClr val="accent1">
                    <a:lumMod val="20000"/>
                    <a:lumOff val="80000"/>
                  </a:schemeClr>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Формирование семейных ценностей у детей дошкольного возраста</a:t>
            </a:r>
            <a:endParaRPr lang="ru-RU" sz="4000" b="1" dirty="0">
              <a:solidFill>
                <a:schemeClr val="accent1">
                  <a:lumMod val="20000"/>
                  <a:lumOff val="80000"/>
                </a:schemeClr>
              </a:solidFill>
            </a:endParaRPr>
          </a:p>
        </p:txBody>
      </p:sp>
      <p:sp>
        <p:nvSpPr>
          <p:cNvPr id="3" name="Подзаголовок 2">
            <a:extLst>
              <a:ext uri="{FF2B5EF4-FFF2-40B4-BE49-F238E27FC236}">
                <a16:creationId xmlns:a16="http://schemas.microsoft.com/office/drawing/2014/main" id="{093D0F33-53B2-409E-9D4E-580C89F529D6}"/>
              </a:ext>
            </a:extLst>
          </p:cNvPr>
          <p:cNvSpPr>
            <a:spLocks noGrp="1"/>
          </p:cNvSpPr>
          <p:nvPr>
            <p:ph type="subTitle" idx="1"/>
          </p:nvPr>
        </p:nvSpPr>
        <p:spPr>
          <a:xfrm>
            <a:off x="9597081" y="5033319"/>
            <a:ext cx="2348841" cy="774357"/>
          </a:xfrm>
        </p:spPr>
        <p:txBody>
          <a:bodyPr>
            <a:normAutofit fontScale="25000" lnSpcReduction="20000"/>
          </a:bodyPr>
          <a:lstStyle/>
          <a:p>
            <a:pPr lvl="1" algn="l">
              <a:lnSpc>
                <a:spcPct val="100000"/>
              </a:lnSpc>
            </a:pPr>
            <a:endParaRPr lang="ru-RU" sz="1600" dirty="0">
              <a:solidFill>
                <a:schemeClr val="accent1">
                  <a:lumMod val="50000"/>
                </a:schemeClr>
              </a:solidFill>
              <a:latin typeface="Times New Roman" panose="02020603050405020304" pitchFamily="18" charset="0"/>
              <a:cs typeface="Times New Roman" panose="02020603050405020304" pitchFamily="18" charset="0"/>
            </a:endParaRPr>
          </a:p>
          <a:p>
            <a:pPr lvl="1" algn="l">
              <a:lnSpc>
                <a:spcPct val="100000"/>
              </a:lnSpc>
            </a:pPr>
            <a:endParaRPr lang="ru-RU" sz="1600" dirty="0">
              <a:solidFill>
                <a:schemeClr val="accent1">
                  <a:lumMod val="50000"/>
                </a:schemeClr>
              </a:solidFill>
              <a:latin typeface="Times New Roman" panose="02020603050405020304" pitchFamily="18" charset="0"/>
              <a:cs typeface="Times New Roman" panose="02020603050405020304" pitchFamily="18" charset="0"/>
            </a:endParaRPr>
          </a:p>
          <a:p>
            <a:pPr lvl="1">
              <a:lnSpc>
                <a:spcPct val="100000"/>
              </a:lnSpc>
            </a:pPr>
            <a:r>
              <a:rPr lang="ru-RU" sz="6400" b="1" dirty="0">
                <a:solidFill>
                  <a:schemeClr val="accent1">
                    <a:lumMod val="50000"/>
                  </a:schemeClr>
                </a:solidFill>
                <a:latin typeface="Times New Roman" panose="02020603050405020304" pitchFamily="18" charset="0"/>
                <a:cs typeface="Times New Roman" panose="02020603050405020304" pitchFamily="18" charset="0"/>
              </a:rPr>
              <a:t>учитель-логопед </a:t>
            </a:r>
          </a:p>
          <a:p>
            <a:pPr lvl="1">
              <a:lnSpc>
                <a:spcPct val="100000"/>
              </a:lnSpc>
            </a:pPr>
            <a:r>
              <a:rPr lang="ru-RU" sz="6400" b="1" dirty="0">
                <a:solidFill>
                  <a:schemeClr val="accent1">
                    <a:lumMod val="50000"/>
                  </a:schemeClr>
                </a:solidFill>
                <a:latin typeface="Times New Roman" panose="02020603050405020304" pitchFamily="18" charset="0"/>
                <a:cs typeface="Times New Roman" panose="02020603050405020304" pitchFamily="18" charset="0"/>
              </a:rPr>
              <a:t>Зайцева И. В.</a:t>
            </a:r>
          </a:p>
          <a:p>
            <a:pPr lvl="1" algn="l">
              <a:lnSpc>
                <a:spcPct val="100000"/>
              </a:lnSpc>
            </a:pPr>
            <a:endParaRPr lang="ru-RU" dirty="0">
              <a:solidFill>
                <a:schemeClr val="accent1">
                  <a:lumMod val="50000"/>
                </a:schemeClr>
              </a:solidFill>
              <a:latin typeface="Times New Roman" panose="02020603050405020304" pitchFamily="18" charset="0"/>
              <a:cs typeface="Times New Roman" panose="02020603050405020304" pitchFamily="18" charset="0"/>
            </a:endParaRPr>
          </a:p>
          <a:p>
            <a:endParaRPr lang="ru-RU" dirty="0"/>
          </a:p>
        </p:txBody>
      </p:sp>
      <p:sp>
        <p:nvSpPr>
          <p:cNvPr id="5" name="Прямоугольник 4">
            <a:extLst>
              <a:ext uri="{FF2B5EF4-FFF2-40B4-BE49-F238E27FC236}">
                <a16:creationId xmlns:a16="http://schemas.microsoft.com/office/drawing/2014/main" id="{FA48282F-7DF8-455A-AF59-46282C549F7C}"/>
              </a:ext>
            </a:extLst>
          </p:cNvPr>
          <p:cNvSpPr/>
          <p:nvPr/>
        </p:nvSpPr>
        <p:spPr>
          <a:xfrm>
            <a:off x="1878227" y="1"/>
            <a:ext cx="8089557" cy="503664"/>
          </a:xfrm>
          <a:prstGeom prst="rect">
            <a:avLst/>
          </a:prstGeom>
        </p:spPr>
        <p:txBody>
          <a:bodyPr wrap="square">
            <a:spAutoFit/>
          </a:bodyPr>
          <a:lstStyle/>
          <a:p>
            <a:pPr marR="89535" algn="ctr">
              <a:lnSpc>
                <a:spcPct val="115000"/>
              </a:lnSpc>
              <a:spcAft>
                <a:spcPts val="1000"/>
              </a:spcAft>
              <a:tabLst>
                <a:tab pos="6751320" algn="l"/>
                <a:tab pos="7436485" algn="l"/>
              </a:tabLs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МУНИЦИПАЛЬНОЕ КАЗЕННОЕ ДОШКОЛЬНОЕ ОБРАЗОВАТЕЛЬНОЕ УЧРЕЖДЕНИЕ ЦЕНТР РАЗВИТИЯ РЕБЁНКА - ДЕТСКИЙ САД №36 «ЛАСТОЧКА» Г.СВЕТЛОГРАД</a:t>
            </a:r>
            <a:endParaRPr lang="ru-RU"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92724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BEE5F2C-9DFA-4E62-A89C-39A4BAD318DA}"/>
              </a:ext>
            </a:extLst>
          </p:cNvPr>
          <p:cNvPicPr>
            <a:picLocks noChangeAspect="1"/>
          </p:cNvPicPr>
          <p:nvPr/>
        </p:nvPicPr>
        <p:blipFill>
          <a:blip r:embed="rId2"/>
          <a:stretch>
            <a:fillRect/>
          </a:stretch>
        </p:blipFill>
        <p:spPr>
          <a:xfrm>
            <a:off x="-119450" y="0"/>
            <a:ext cx="12220834" cy="6858000"/>
          </a:xfrm>
          <a:prstGeom prst="rect">
            <a:avLst/>
          </a:prstGeom>
        </p:spPr>
      </p:pic>
      <p:pic>
        <p:nvPicPr>
          <p:cNvPr id="3" name="Рисунок 2">
            <a:extLst>
              <a:ext uri="{FF2B5EF4-FFF2-40B4-BE49-F238E27FC236}">
                <a16:creationId xmlns:a16="http://schemas.microsoft.com/office/drawing/2014/main" id="{6C7EB1F8-509B-4E7A-A647-03FECCEE08DA}"/>
              </a:ext>
            </a:extLst>
          </p:cNvPr>
          <p:cNvPicPr>
            <a:picLocks noChangeAspect="1"/>
          </p:cNvPicPr>
          <p:nvPr/>
        </p:nvPicPr>
        <p:blipFill>
          <a:blip r:embed="rId3"/>
          <a:stretch>
            <a:fillRect/>
          </a:stretch>
        </p:blipFill>
        <p:spPr>
          <a:xfrm>
            <a:off x="5560543" y="1021491"/>
            <a:ext cx="6219565" cy="5231027"/>
          </a:xfrm>
          <a:prstGeom prst="rect">
            <a:avLst/>
          </a:prstGeom>
        </p:spPr>
      </p:pic>
      <p:sp>
        <p:nvSpPr>
          <p:cNvPr id="4" name="Прямоугольник 3">
            <a:extLst>
              <a:ext uri="{FF2B5EF4-FFF2-40B4-BE49-F238E27FC236}">
                <a16:creationId xmlns:a16="http://schemas.microsoft.com/office/drawing/2014/main" id="{7CC273A9-58AE-45E2-9868-888667754C29}"/>
              </a:ext>
            </a:extLst>
          </p:cNvPr>
          <p:cNvSpPr/>
          <p:nvPr/>
        </p:nvSpPr>
        <p:spPr>
          <a:xfrm>
            <a:off x="3105664" y="107093"/>
            <a:ext cx="7158681" cy="584775"/>
          </a:xfrm>
          <a:prstGeom prst="rect">
            <a:avLst/>
          </a:prstGeom>
        </p:spPr>
        <p:txBody>
          <a:bodyPr wrap="square">
            <a:spAutoFit/>
          </a:bodyPr>
          <a:lstStyle/>
          <a:p>
            <a:pPr lvl="0" fontAlgn="base">
              <a:spcBef>
                <a:spcPct val="0"/>
              </a:spcBef>
              <a:spcAft>
                <a:spcPct val="0"/>
              </a:spcAft>
              <a:defRPr/>
            </a:pPr>
            <a:r>
              <a:rPr lang="ru-RU" sz="3200" b="1" dirty="0">
                <a:solidFill>
                  <a:schemeClr val="accent1">
                    <a:lumMod val="50000"/>
                  </a:schemeClr>
                </a:solidFill>
                <a:effectLst>
                  <a:outerShdw blurRad="38100" dist="38100" dir="2700000" algn="tl">
                    <a:srgbClr val="FFFFFF"/>
                  </a:outerShdw>
                </a:effectLst>
                <a:latin typeface="Comic Sans MS" pitchFamily="66" charset="0"/>
                <a:cs typeface="Arial" charset="0"/>
              </a:rPr>
              <a:t>Играйте со своим ребёнком!</a:t>
            </a:r>
            <a:endParaRPr lang="ru-RU" sz="3200" dirty="0">
              <a:solidFill>
                <a:schemeClr val="accent1">
                  <a:lumMod val="50000"/>
                </a:schemeClr>
              </a:solidFill>
              <a:effectLst>
                <a:outerShdw blurRad="38100" dist="38100" dir="2700000" algn="tl">
                  <a:srgbClr val="FFFFFF"/>
                </a:outerShdw>
              </a:effectLst>
              <a:latin typeface="Comic Sans MS" pitchFamily="66" charset="0"/>
              <a:cs typeface="Arial" charset="0"/>
            </a:endParaRPr>
          </a:p>
        </p:txBody>
      </p:sp>
      <p:sp>
        <p:nvSpPr>
          <p:cNvPr id="5" name="Прямоугольник 4">
            <a:extLst>
              <a:ext uri="{FF2B5EF4-FFF2-40B4-BE49-F238E27FC236}">
                <a16:creationId xmlns:a16="http://schemas.microsoft.com/office/drawing/2014/main" id="{BEB3461A-5033-448F-B9AA-20471C43B8DB}"/>
              </a:ext>
            </a:extLst>
          </p:cNvPr>
          <p:cNvSpPr/>
          <p:nvPr/>
        </p:nvSpPr>
        <p:spPr>
          <a:xfrm>
            <a:off x="1202723" y="889687"/>
            <a:ext cx="3847071" cy="1323439"/>
          </a:xfrm>
          <a:prstGeom prst="rect">
            <a:avLst/>
          </a:prstGeom>
        </p:spPr>
        <p:txBody>
          <a:bodyPr wrap="square">
            <a:spAutoFit/>
          </a:bodyPr>
          <a:lstStyle/>
          <a:p>
            <a:pPr lvl="0" algn="ctr" fontAlgn="base">
              <a:spcBef>
                <a:spcPct val="0"/>
              </a:spcBef>
              <a:spcAft>
                <a:spcPct val="0"/>
              </a:spcAft>
              <a:defRPr/>
            </a:pPr>
            <a:r>
              <a:rPr lang="ru-RU" sz="2000" b="1" dirty="0">
                <a:solidFill>
                  <a:srgbClr val="00B050"/>
                </a:solidFill>
                <a:effectLst>
                  <a:outerShdw blurRad="38100" dist="38100" dir="2700000" algn="tl">
                    <a:srgbClr val="000000"/>
                  </a:outerShdw>
                </a:effectLst>
                <a:latin typeface="Comic Sans MS" pitchFamily="66" charset="0"/>
                <a:cs typeface="Arial" charset="0"/>
              </a:rPr>
              <a:t>То есть уделяйте ребёнку необходимое время, разговаривай с  ним так, как ему нравится..</a:t>
            </a:r>
          </a:p>
        </p:txBody>
      </p:sp>
      <p:sp>
        <p:nvSpPr>
          <p:cNvPr id="6" name="Прямоугольник 5">
            <a:extLst>
              <a:ext uri="{FF2B5EF4-FFF2-40B4-BE49-F238E27FC236}">
                <a16:creationId xmlns:a16="http://schemas.microsoft.com/office/drawing/2014/main" id="{7C2F7B55-F706-496A-88C0-429BBF4E41A7}"/>
              </a:ext>
            </a:extLst>
          </p:cNvPr>
          <p:cNvSpPr/>
          <p:nvPr/>
        </p:nvSpPr>
        <p:spPr>
          <a:xfrm>
            <a:off x="856736" y="2967335"/>
            <a:ext cx="3847071" cy="2343590"/>
          </a:xfrm>
          <a:prstGeom prst="rect">
            <a:avLst/>
          </a:prstGeom>
        </p:spPr>
        <p:txBody>
          <a:bodyPr wrap="square">
            <a:spAutoFit/>
          </a:bodyPr>
          <a:lstStyle/>
          <a:p>
            <a:pPr algn="ctr">
              <a:lnSpc>
                <a:spcPct val="150000"/>
              </a:lnSpc>
            </a:pPr>
            <a:r>
              <a:rPr lang="ru-RU" altLang="ru-RU" sz="2000" b="1" dirty="0">
                <a:solidFill>
                  <a:srgbClr val="0070C0"/>
                </a:solidFill>
                <a:latin typeface="Cambria Math" pitchFamily="18" charset="0"/>
              </a:rPr>
              <a:t>Действия в игровом образе помогут ребёнку быстрее определиться и обрести себя в сложном мире человеческих взаимоотношений</a:t>
            </a:r>
          </a:p>
        </p:txBody>
      </p:sp>
    </p:spTree>
    <p:extLst>
      <p:ext uri="{BB962C8B-B14F-4D97-AF65-F5344CB8AC3E}">
        <p14:creationId xmlns:p14="http://schemas.microsoft.com/office/powerpoint/2010/main" val="3973491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C0D8438D-32DF-4246-A116-2A989E3953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78" y="0"/>
            <a:ext cx="1227437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63F81C8C-3784-416F-8083-65A945CA1A36}"/>
              </a:ext>
            </a:extLst>
          </p:cNvPr>
          <p:cNvSpPr/>
          <p:nvPr/>
        </p:nvSpPr>
        <p:spPr>
          <a:xfrm>
            <a:off x="2627871" y="197708"/>
            <a:ext cx="6886832" cy="400110"/>
          </a:xfrm>
          <a:prstGeom prst="rect">
            <a:avLst/>
          </a:prstGeom>
        </p:spPr>
        <p:txBody>
          <a:bodyPr wrap="square">
            <a:spAutoFit/>
          </a:bodyPr>
          <a:lstStyle/>
          <a:p>
            <a:pPr lvl="0" algn="ctr" fontAlgn="base">
              <a:spcBef>
                <a:spcPct val="0"/>
              </a:spcBef>
              <a:spcAft>
                <a:spcPct val="0"/>
              </a:spcAft>
            </a:pPr>
            <a:r>
              <a:rPr lang="ru-RU" sz="2000" b="1" dirty="0">
                <a:solidFill>
                  <a:srgbClr val="1F497D"/>
                </a:solidFill>
                <a:latin typeface="Calibri" pitchFamily="34" charset="0"/>
                <a:cs typeface="Arial" charset="0"/>
              </a:rPr>
              <a:t>Основные требования к семейному воспитанию </a:t>
            </a:r>
          </a:p>
        </p:txBody>
      </p:sp>
      <p:sp>
        <p:nvSpPr>
          <p:cNvPr id="3" name="Прямоугольник 2">
            <a:extLst>
              <a:ext uri="{FF2B5EF4-FFF2-40B4-BE49-F238E27FC236}">
                <a16:creationId xmlns:a16="http://schemas.microsoft.com/office/drawing/2014/main" id="{80B7305C-6707-4528-8BF6-F55E2C365034}"/>
              </a:ext>
            </a:extLst>
          </p:cNvPr>
          <p:cNvSpPr/>
          <p:nvPr/>
        </p:nvSpPr>
        <p:spPr>
          <a:xfrm>
            <a:off x="1606378" y="795526"/>
            <a:ext cx="9407611" cy="4801314"/>
          </a:xfrm>
          <a:prstGeom prst="rect">
            <a:avLst/>
          </a:prstGeom>
        </p:spPr>
        <p:txBody>
          <a:bodyPr wrap="square">
            <a:spAutoFit/>
          </a:bodyPr>
          <a:lstStyle/>
          <a:p>
            <a:pPr lvl="0" fontAlgn="base">
              <a:spcBef>
                <a:spcPct val="0"/>
              </a:spcBef>
              <a:spcAft>
                <a:spcPct val="0"/>
              </a:spcAft>
            </a:pPr>
            <a:r>
              <a:rPr lang="en-US" b="1" dirty="0">
                <a:solidFill>
                  <a:srgbClr val="1F497D"/>
                </a:solidFill>
                <a:latin typeface="Calibri" pitchFamily="34" charset="0"/>
                <a:cs typeface="Arial" charset="0"/>
              </a:rPr>
              <a:t>1. </a:t>
            </a:r>
            <a:r>
              <a:rPr lang="ru-RU" b="1" dirty="0">
                <a:solidFill>
                  <a:srgbClr val="1F497D"/>
                </a:solidFill>
                <a:latin typeface="Calibri" pitchFamily="34" charset="0"/>
                <a:cs typeface="Arial" charset="0"/>
              </a:rPr>
              <a:t>Требование любви</a:t>
            </a:r>
            <a:r>
              <a:rPr lang="ru-RU" dirty="0">
                <a:solidFill>
                  <a:srgbClr val="1F497D"/>
                </a:solidFill>
                <a:latin typeface="Calibri" pitchFamily="34" charset="0"/>
                <a:cs typeface="Arial" charset="0"/>
              </a:rPr>
              <a:t>. Но здесь очень важно понимать, что необходимо не только любить ребенка, но и необходимо, чтобы ребенок ощущал, чувствовал, понимал, был уверен, что его любят, был наполнен этим ощущением любви, какие бы сложности, столкновения и конфликты ни возникали в его отношениях с родителями или в отношении супругов друг с другом. Только при уверенности ребенка в родительской любви и возможно правильное формирование психического мира человека, только на основе любви можно воспитать нравственное поведение, только любовь способна научить любви.</a:t>
            </a:r>
          </a:p>
          <a:p>
            <a:pPr lvl="0" fontAlgn="base">
              <a:spcBef>
                <a:spcPct val="0"/>
              </a:spcBef>
              <a:spcAft>
                <a:spcPct val="0"/>
              </a:spcAft>
            </a:pPr>
            <a:r>
              <a:rPr lang="ru-RU" dirty="0">
                <a:solidFill>
                  <a:srgbClr val="1F497D"/>
                </a:solidFill>
                <a:latin typeface="Calibri" pitchFamily="34" charset="0"/>
                <a:cs typeface="Arial" charset="0"/>
              </a:rPr>
              <a:t>Многие родители считают, что ни в коем случае нельзя показывать детям любовь к ним, полагая что, когда ребенок хорошо знает, что его любят, это приводит к избалованности, эгоизму, себялюбию. Нужно категорически отвергнуть это утверждение. Все эти неблагоприятные личностные черты как раз возникают при недостатке любви, когда создается некий эмоциональный дефицит, когда ребенок лишен прочного фундамента неизменной родительской привязанности. Внушение ребенку чувства, что его любят и о нем заботятся, не зависит ни от времени, которое уделяют детям родители, ни от того, воспитывается ребенок дома или с раннего возраста находится в яслях и детском саду. Не связано это и с обеспечением материальных условий, с количеством вложенных в воспитание материальных затрат. </a:t>
            </a:r>
          </a:p>
        </p:txBody>
      </p:sp>
    </p:spTree>
    <p:extLst>
      <p:ext uri="{BB962C8B-B14F-4D97-AF65-F5344CB8AC3E}">
        <p14:creationId xmlns:p14="http://schemas.microsoft.com/office/powerpoint/2010/main" val="775621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0A997221-11D8-45EA-87B8-A99BC7A7A2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E45FDBDC-3D18-4112-81E7-83B23D73D93E}"/>
              </a:ext>
            </a:extLst>
          </p:cNvPr>
          <p:cNvSpPr/>
          <p:nvPr/>
        </p:nvSpPr>
        <p:spPr>
          <a:xfrm>
            <a:off x="2018270" y="724930"/>
            <a:ext cx="8460260" cy="3970318"/>
          </a:xfrm>
          <a:prstGeom prst="rect">
            <a:avLst/>
          </a:prstGeom>
        </p:spPr>
        <p:txBody>
          <a:bodyPr wrap="square">
            <a:spAutoFit/>
          </a:bodyPr>
          <a:lstStyle/>
          <a:p>
            <a:pPr lvl="0" fontAlgn="base">
              <a:spcBef>
                <a:spcPct val="0"/>
              </a:spcBef>
              <a:spcAft>
                <a:spcPct val="0"/>
              </a:spcAft>
            </a:pPr>
            <a:r>
              <a:rPr lang="en-US" b="1" dirty="0">
                <a:solidFill>
                  <a:srgbClr val="1F497D"/>
                </a:solidFill>
                <a:latin typeface="Calibri" pitchFamily="34" charset="0"/>
                <a:cs typeface="Arial" charset="0"/>
              </a:rPr>
              <a:t>2. </a:t>
            </a:r>
            <a:r>
              <a:rPr lang="ru-RU" b="1" dirty="0">
                <a:solidFill>
                  <a:srgbClr val="1F497D"/>
                </a:solidFill>
                <a:latin typeface="Calibri" pitchFamily="34" charset="0"/>
                <a:cs typeface="Arial" charset="0"/>
              </a:rPr>
              <a:t>Диалог. </a:t>
            </a:r>
            <a:r>
              <a:rPr lang="ru-RU" dirty="0">
                <a:solidFill>
                  <a:srgbClr val="1F497D"/>
                </a:solidFill>
                <a:latin typeface="Calibri" pitchFamily="34" charset="0"/>
                <a:cs typeface="Arial" charset="0"/>
              </a:rPr>
              <a:t>Главное в установлении диалога - это совместное устремление к общим целям, совместное видение ситуаций, общность в направлении совместных действий. Чаще всего точка зрения взрослых и детей различна, что вполне естественно при различиях опыта. Ребенок всегда должен понимать, какими целями руководствуется родитель в общении с ним. Ребенок, даже в самом малом возрасте, должен становиться не объектом воспитательных воздействий, а союзником в общей семейной жизни, в известном смысле ее создателем и творцом.</a:t>
            </a:r>
          </a:p>
          <a:p>
            <a:pPr lvl="0" fontAlgn="base">
              <a:spcBef>
                <a:spcPct val="0"/>
              </a:spcBef>
              <a:spcAft>
                <a:spcPct val="0"/>
              </a:spcAft>
            </a:pPr>
            <a:r>
              <a:rPr lang="ru-RU" dirty="0">
                <a:solidFill>
                  <a:srgbClr val="1F497D"/>
                </a:solidFill>
                <a:latin typeface="Calibri" pitchFamily="34" charset="0"/>
                <a:cs typeface="Arial" charset="0"/>
              </a:rPr>
              <a:t>    Обычно стихийно возникающая позиция взрослого - это позиция «над» ребенком. Взрослый обладает силой, опытом, независимостью - ребенок физически слаб, неопытен, полностью зависим. Вопреки этому родителям необходимо постоянно стремиться к установлению равенства. Равенство позиций в диалоге состоит в необходимости для родителей постоянно учиться видеть мир в самых разных его формах глазами своих детей.</a:t>
            </a:r>
            <a:endParaRPr lang="ru-RU" sz="3200" dirty="0">
              <a:solidFill>
                <a:srgbClr val="4F6228"/>
              </a:solidFill>
              <a:latin typeface="Calibri" pitchFamily="34" charset="0"/>
              <a:cs typeface="Arial" charset="0"/>
            </a:endParaRPr>
          </a:p>
        </p:txBody>
      </p:sp>
    </p:spTree>
    <p:extLst>
      <p:ext uri="{BB962C8B-B14F-4D97-AF65-F5344CB8AC3E}">
        <p14:creationId xmlns:p14="http://schemas.microsoft.com/office/powerpoint/2010/main" val="604213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4C569521-8B8E-4A42-8672-A4869EB982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64994"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DECE3A87-B759-4F58-B5EA-F606A7D3E243}"/>
              </a:ext>
            </a:extLst>
          </p:cNvPr>
          <p:cNvSpPr/>
          <p:nvPr/>
        </p:nvSpPr>
        <p:spPr>
          <a:xfrm>
            <a:off x="1869988" y="568411"/>
            <a:ext cx="8526163" cy="480131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1F497D"/>
                </a:solidFill>
                <a:effectLst/>
                <a:uLnTx/>
                <a:uFillTx/>
                <a:latin typeface="Calibri" pitchFamily="34" charset="0"/>
                <a:cs typeface="Arial" charset="0"/>
              </a:rPr>
              <a:t>3. </a:t>
            </a:r>
            <a:r>
              <a:rPr kumimoji="0" lang="ru-RU" sz="1800" b="1" i="0" u="none" strike="noStrike" kern="0" cap="none" spc="0" normalizeH="0" baseline="0" noProof="0" dirty="0">
                <a:ln>
                  <a:noFill/>
                </a:ln>
                <a:solidFill>
                  <a:srgbClr val="1F497D"/>
                </a:solidFill>
                <a:effectLst/>
                <a:uLnTx/>
                <a:uFillTx/>
                <a:latin typeface="Calibri" pitchFamily="34" charset="0"/>
                <a:cs typeface="Arial" charset="0"/>
              </a:rPr>
              <a:t>Принятие.</a:t>
            </a:r>
            <a:r>
              <a:rPr kumimoji="0" lang="ru-RU" sz="1800" b="0" i="0" u="none" strike="noStrike" kern="0" cap="none" spc="0" normalizeH="0" baseline="0" noProof="0" dirty="0">
                <a:ln>
                  <a:noFill/>
                </a:ln>
                <a:solidFill>
                  <a:srgbClr val="1F497D"/>
                </a:solidFill>
                <a:effectLst/>
                <a:uLnTx/>
                <a:uFillTx/>
                <a:latin typeface="Calibri" pitchFamily="34" charset="0"/>
                <a:cs typeface="Arial" charset="0"/>
              </a:rPr>
              <a:t> Помимо диалога для внушения ребенку ощущения родительской любви необходимо выполнять еще одно чрезвычайно важное правило. На психологическом языке эта сторона общения между детьми и родителями называется принятием ребенка. Что это значит? Под принятием понимается признание права ребенка на присущую ему индивидуальность, непохожесть на других, в том числе непохожесть на родителей. Принимать ребенка - значит утверждать неповторимое существование именно этого человека, со всеми свойственными ему качествами. Как можно осуществлять принятие ребенка в повседневном общении с ним? Прежде всего, необходимо с особенным вниманием относиться к тем оценкам, которые постоянно высказывают родители в общении с детьми. Следует категорически отказаться от негативных оценок личности ребенка и присущих ему качеств характера.  Необходимо выработать для себя правило не оценивать негативно самого ребенка, а подвергать критике только неверно осуществленное действие или ошибочный, необдуманный поступок. Ребенок должен быть уверен в родительской любви независимо от своих сегодняшних успехов и достижений. Формула истиной родительской любви, формула принятия - это не «люблю, потому что ты - х</a:t>
            </a:r>
            <a:endParaRPr kumimoji="0" lang="ru-RU"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85116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8964A86E-37FF-4187-AF3B-8E60B1CA96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08" y="0"/>
            <a:ext cx="1223730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4ACC5942-0B5E-4149-BF99-6159425A2EA2}"/>
              </a:ext>
            </a:extLst>
          </p:cNvPr>
          <p:cNvSpPr/>
          <p:nvPr/>
        </p:nvSpPr>
        <p:spPr>
          <a:xfrm>
            <a:off x="4267200" y="181233"/>
            <a:ext cx="4509331"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4400" b="1" i="1"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Matura MT Script Capitals" pitchFamily="66" charset="0"/>
                <a:cs typeface="Arial" charset="0"/>
              </a:rPr>
              <a:t>Ваши ошибки</a:t>
            </a:r>
            <a:endParaRPr kumimoji="0" lang="ru-RU" sz="1800" b="0" i="0" u="none" strike="noStrike" kern="0" cap="none" spc="0" normalizeH="0" baseline="0" noProof="0" dirty="0">
              <a:ln>
                <a:noFill/>
              </a:ln>
              <a:solidFill>
                <a:srgbClr val="FF0000"/>
              </a:solidFill>
              <a:effectLst/>
              <a:uLnTx/>
              <a:uFillTx/>
            </a:endParaRPr>
          </a:p>
        </p:txBody>
      </p:sp>
      <p:sp>
        <p:nvSpPr>
          <p:cNvPr id="3" name="Прямоугольник 2">
            <a:extLst>
              <a:ext uri="{FF2B5EF4-FFF2-40B4-BE49-F238E27FC236}">
                <a16:creationId xmlns:a16="http://schemas.microsoft.com/office/drawing/2014/main" id="{731869D7-6029-4B4C-A4BB-798ABBF25C8A}"/>
              </a:ext>
            </a:extLst>
          </p:cNvPr>
          <p:cNvSpPr/>
          <p:nvPr/>
        </p:nvSpPr>
        <p:spPr>
          <a:xfrm>
            <a:off x="2034747" y="1342768"/>
            <a:ext cx="8031892" cy="4031873"/>
          </a:xfrm>
          <a:prstGeom prst="rect">
            <a:avLst/>
          </a:prstGeom>
        </p:spPr>
        <p:txBody>
          <a:bodyPr wrap="square">
            <a:spAutoFit/>
          </a:bodyPr>
          <a:lstStyle/>
          <a:p>
            <a:pPr lvl="0" algn="ctr">
              <a:tabLst>
                <a:tab pos="228600" algn="l"/>
              </a:tabLst>
              <a:defRPr/>
            </a:pPr>
            <a:r>
              <a:rPr lang="ru-RU" sz="3200" b="1" dirty="0">
                <a:solidFill>
                  <a:srgbClr val="00B050"/>
                </a:solidFill>
                <a:latin typeface="Comic Sans MS" pitchFamily="66" charset="0"/>
                <a:cs typeface="Arial" charset="0"/>
              </a:rPr>
              <a:t>*</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если ребенка постоянно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критикуют</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 </a:t>
            </a:r>
          </a:p>
          <a:p>
            <a:pPr lvl="0" algn="ctr">
              <a:tabLst>
                <a:tab pos="228600" algn="l"/>
              </a:tabLst>
              <a:defRPr/>
            </a:pP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он учится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ненавидеть</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a:t>
            </a:r>
          </a:p>
          <a:p>
            <a:pPr lvl="0" algn="ctr">
              <a:tabLst>
                <a:tab pos="228600" algn="l"/>
              </a:tabLst>
              <a:defRPr/>
            </a:pPr>
            <a:r>
              <a:rPr lang="ru-RU" sz="3200" b="1" dirty="0">
                <a:solidFill>
                  <a:srgbClr val="00B050"/>
                </a:solidFill>
                <a:effectLst>
                  <a:outerShdw blurRad="38100" dist="38100" dir="2700000" algn="tl">
                    <a:srgbClr val="000000">
                      <a:alpha val="43137"/>
                    </a:srgbClr>
                  </a:outerShdw>
                </a:effectLst>
                <a:latin typeface="Comic Sans MS" pitchFamily="66" charset="0"/>
                <a:cs typeface="Arial" charset="0"/>
              </a:rPr>
              <a:t>*</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если ребенок живет во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вражде</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 </a:t>
            </a:r>
          </a:p>
          <a:p>
            <a:pPr lvl="0" algn="ctr">
              <a:tabLst>
                <a:tab pos="228600" algn="l"/>
              </a:tabLst>
              <a:defRPr/>
            </a:pP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он учится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агрессивности</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 </a:t>
            </a:r>
          </a:p>
          <a:p>
            <a:pPr lvl="0" algn="ctr">
              <a:tabLst>
                <a:tab pos="228600" algn="l"/>
              </a:tabLst>
              <a:defRPr/>
            </a:pPr>
            <a:r>
              <a:rPr lang="ru-RU" sz="3200" b="1" dirty="0">
                <a:solidFill>
                  <a:srgbClr val="00B050"/>
                </a:solidFill>
                <a:effectLst>
                  <a:outerShdw blurRad="38100" dist="38100" dir="2700000" algn="tl">
                    <a:srgbClr val="000000">
                      <a:alpha val="43137"/>
                    </a:srgbClr>
                  </a:outerShdw>
                </a:effectLst>
                <a:latin typeface="Comic Sans MS" pitchFamily="66" charset="0"/>
                <a:cs typeface="Arial" charset="0"/>
              </a:rPr>
              <a:t>*</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если ребенка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высмеивают</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 </a:t>
            </a:r>
          </a:p>
          <a:p>
            <a:pPr lvl="0" algn="ctr">
              <a:tabLst>
                <a:tab pos="228600" algn="l"/>
              </a:tabLst>
              <a:defRPr/>
            </a:pP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он становится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замкнутым</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a:t>
            </a:r>
          </a:p>
          <a:p>
            <a:pPr lvl="0" algn="ctr">
              <a:tabLst>
                <a:tab pos="228600" algn="l"/>
              </a:tabLst>
              <a:defRPr/>
            </a:pPr>
            <a:r>
              <a:rPr lang="ru-RU" sz="3200" b="1" dirty="0">
                <a:solidFill>
                  <a:srgbClr val="00B050"/>
                </a:solidFill>
                <a:effectLst>
                  <a:outerShdw blurRad="38100" dist="38100" dir="2700000" algn="tl">
                    <a:srgbClr val="000000">
                      <a:alpha val="43137"/>
                    </a:srgbClr>
                  </a:outerShdw>
                </a:effectLst>
                <a:latin typeface="Comic Sans MS" pitchFamily="66" charset="0"/>
                <a:cs typeface="Arial" charset="0"/>
              </a:rPr>
              <a:t>*</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если ребенок растет в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упреках</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 </a:t>
            </a:r>
          </a:p>
          <a:p>
            <a:pPr lvl="0" algn="ctr">
              <a:tabLst>
                <a:tab pos="228600" algn="l"/>
              </a:tabLst>
              <a:defRPr/>
            </a:pP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он живёт  с </a:t>
            </a:r>
            <a:r>
              <a:rPr lang="ru-RU" sz="3200" i="1" dirty="0">
                <a:solidFill>
                  <a:srgbClr val="00B050"/>
                </a:solidFill>
                <a:effectLst>
                  <a:outerShdw blurRad="38100" dist="38100" dir="2700000" algn="tl">
                    <a:srgbClr val="000000">
                      <a:alpha val="43137"/>
                    </a:srgbClr>
                  </a:outerShdw>
                </a:effectLst>
                <a:latin typeface="Comic Sans MS" pitchFamily="66" charset="0"/>
                <a:cs typeface="Arial" charset="0"/>
              </a:rPr>
              <a:t>чувством вины</a:t>
            </a:r>
            <a:r>
              <a:rPr lang="ru-RU" sz="3200" dirty="0">
                <a:solidFill>
                  <a:srgbClr val="00B050"/>
                </a:solidFill>
                <a:effectLst>
                  <a:outerShdw blurRad="38100" dist="38100" dir="2700000" algn="tl">
                    <a:srgbClr val="000000">
                      <a:alpha val="43137"/>
                    </a:srgbClr>
                  </a:outerShdw>
                </a:effectLst>
                <a:latin typeface="Comic Sans MS" pitchFamily="66" charset="0"/>
                <a:cs typeface="Arial" charset="0"/>
              </a:rPr>
              <a:t>.</a:t>
            </a:r>
            <a:endParaRPr lang="ru-RU" sz="3200" dirty="0">
              <a:solidFill>
                <a:srgbClr val="00B050"/>
              </a:solidFill>
              <a:cs typeface="Arial" charset="0"/>
            </a:endParaRPr>
          </a:p>
        </p:txBody>
      </p:sp>
    </p:spTree>
    <p:extLst>
      <p:ext uri="{BB962C8B-B14F-4D97-AF65-F5344CB8AC3E}">
        <p14:creationId xmlns:p14="http://schemas.microsoft.com/office/powerpoint/2010/main" val="1609544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25CCF2F4-02DA-4797-8C25-AE2F35D3CE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158D1A86-4E6A-4C9E-91AF-EC3F5F024A0A}"/>
              </a:ext>
            </a:extLst>
          </p:cNvPr>
          <p:cNvSpPr/>
          <p:nvPr/>
        </p:nvSpPr>
        <p:spPr>
          <a:xfrm>
            <a:off x="4044778" y="181232"/>
            <a:ext cx="5107460" cy="707886"/>
          </a:xfrm>
          <a:prstGeom prst="rect">
            <a:avLst/>
          </a:prstGeom>
        </p:spPr>
        <p:txBody>
          <a:bodyPr wrap="square">
            <a:spAutoFit/>
          </a:bodyPr>
          <a:lstStyle/>
          <a:p>
            <a:pPr lvl="0">
              <a:defRPr/>
            </a:pPr>
            <a:r>
              <a:rPr lang="ru-RU" sz="4000" b="1" i="1" dirty="0">
                <a:solidFill>
                  <a:srgbClr val="92D050"/>
                </a:solidFill>
                <a:effectLst>
                  <a:outerShdw blurRad="38100" dist="38100" dir="2700000" algn="tl">
                    <a:srgbClr val="000000">
                      <a:alpha val="43137"/>
                    </a:srgbClr>
                  </a:outerShdw>
                </a:effectLst>
                <a:latin typeface="Comic Sans MS" pitchFamily="66" charset="0"/>
                <a:cs typeface="Arial" charset="0"/>
              </a:rPr>
              <a:t>Это правильно:</a:t>
            </a:r>
          </a:p>
        </p:txBody>
      </p:sp>
      <p:sp>
        <p:nvSpPr>
          <p:cNvPr id="3" name="Прямоугольник 2">
            <a:extLst>
              <a:ext uri="{FF2B5EF4-FFF2-40B4-BE49-F238E27FC236}">
                <a16:creationId xmlns:a16="http://schemas.microsoft.com/office/drawing/2014/main" id="{7E7340F5-133E-496B-9759-B6D44DD2F1BD}"/>
              </a:ext>
            </a:extLst>
          </p:cNvPr>
          <p:cNvSpPr/>
          <p:nvPr/>
        </p:nvSpPr>
        <p:spPr>
          <a:xfrm>
            <a:off x="766119" y="1070350"/>
            <a:ext cx="9992497" cy="5191486"/>
          </a:xfrm>
          <a:prstGeom prst="rect">
            <a:avLst/>
          </a:prstGeom>
        </p:spPr>
        <p:txBody>
          <a:bodyPr wrap="square">
            <a:spAutoFit/>
          </a:bodyPr>
          <a:lstStyle/>
          <a:p>
            <a:pPr lvl="0">
              <a:lnSpc>
                <a:spcPct val="150000"/>
              </a:lnSpc>
              <a:defRPr/>
            </a:pPr>
            <a:r>
              <a:rPr lang="ru-RU" sz="2800" i="1" dirty="0">
                <a:solidFill>
                  <a:srgbClr val="FFFF00"/>
                </a:solidFill>
                <a:effectLst>
                  <a:outerShdw blurRad="38100" dist="38100" dir="2700000" algn="tl">
                    <a:srgbClr val="000000">
                      <a:alpha val="43137"/>
                    </a:srgbClr>
                  </a:outerShdw>
                </a:effectLst>
                <a:latin typeface="Comic Sans MS" pitchFamily="66" charset="0"/>
                <a:cs typeface="Arial" charset="0"/>
              </a:rPr>
              <a:t>*если ребенка часто подбадривают, </a:t>
            </a:r>
          </a:p>
          <a:p>
            <a:pPr lvl="0">
              <a:lnSpc>
                <a:spcPct val="150000"/>
              </a:lnSpc>
              <a:defRPr/>
            </a:pPr>
            <a:r>
              <a:rPr lang="ru-RU" sz="2800" i="1" dirty="0">
                <a:solidFill>
                  <a:srgbClr val="FFFF00"/>
                </a:solidFill>
                <a:effectLst>
                  <a:outerShdw blurRad="38100" dist="38100" dir="2700000" algn="tl">
                    <a:srgbClr val="000000">
                      <a:alpha val="43137"/>
                    </a:srgbClr>
                  </a:outerShdw>
                </a:effectLst>
                <a:latin typeface="Comic Sans MS" pitchFamily="66" charset="0"/>
                <a:cs typeface="Arial" charset="0"/>
              </a:rPr>
              <a:t>                           он учится верить в себя.</a:t>
            </a:r>
          </a:p>
          <a:p>
            <a:pPr lvl="0">
              <a:lnSpc>
                <a:spcPct val="150000"/>
              </a:lnSpc>
              <a:defRPr/>
            </a:pPr>
            <a:r>
              <a:rPr lang="ru-RU" sz="2800" i="1" dirty="0">
                <a:solidFill>
                  <a:srgbClr val="0000FF"/>
                </a:solidFill>
                <a:effectLst>
                  <a:outerShdw blurRad="38100" dist="38100" dir="2700000" algn="tl">
                    <a:srgbClr val="000000">
                      <a:alpha val="43137"/>
                    </a:srgbClr>
                  </a:outerShdw>
                </a:effectLst>
                <a:latin typeface="Comic Sans MS" pitchFamily="66" charset="0"/>
                <a:cs typeface="Arial" charset="0"/>
              </a:rPr>
              <a:t>*если ребенка часто хвалят, </a:t>
            </a:r>
          </a:p>
          <a:p>
            <a:pPr lvl="0">
              <a:lnSpc>
                <a:spcPct val="150000"/>
              </a:lnSpc>
              <a:defRPr/>
            </a:pPr>
            <a:r>
              <a:rPr lang="ru-RU" sz="2800" i="1" dirty="0">
                <a:solidFill>
                  <a:srgbClr val="0000FF"/>
                </a:solidFill>
                <a:effectLst>
                  <a:outerShdw blurRad="38100" dist="38100" dir="2700000" algn="tl">
                    <a:srgbClr val="000000">
                      <a:alpha val="43137"/>
                    </a:srgbClr>
                  </a:outerShdw>
                </a:effectLst>
                <a:latin typeface="Comic Sans MS" pitchFamily="66" charset="0"/>
                <a:cs typeface="Arial" charset="0"/>
              </a:rPr>
              <a:t>                  он учится быть благодарным.</a:t>
            </a:r>
          </a:p>
          <a:p>
            <a:pPr lvl="0">
              <a:lnSpc>
                <a:spcPct val="150000"/>
              </a:lnSpc>
              <a:defRPr/>
            </a:pPr>
            <a:r>
              <a:rPr lang="ru-RU" sz="2800" i="1" dirty="0">
                <a:solidFill>
                  <a:srgbClr val="00CC00"/>
                </a:solidFill>
                <a:effectLst>
                  <a:outerShdw blurRad="38100" dist="38100" dir="2700000" algn="tl">
                    <a:srgbClr val="000000">
                      <a:alpha val="43137"/>
                    </a:srgbClr>
                  </a:outerShdw>
                </a:effectLst>
                <a:latin typeface="Comic Sans MS" pitchFamily="66" charset="0"/>
                <a:cs typeface="Arial" charset="0"/>
              </a:rPr>
              <a:t>*если ребенок живет в честности,</a:t>
            </a:r>
          </a:p>
          <a:p>
            <a:pPr lvl="0">
              <a:lnSpc>
                <a:spcPct val="150000"/>
              </a:lnSpc>
              <a:defRPr/>
            </a:pPr>
            <a:r>
              <a:rPr lang="ru-RU" sz="2800" i="1" dirty="0">
                <a:solidFill>
                  <a:srgbClr val="00CC00"/>
                </a:solidFill>
                <a:effectLst>
                  <a:outerShdw blurRad="38100" dist="38100" dir="2700000" algn="tl">
                    <a:srgbClr val="000000">
                      <a:alpha val="43137"/>
                    </a:srgbClr>
                  </a:outerShdw>
                </a:effectLst>
                <a:latin typeface="Comic Sans MS" pitchFamily="66" charset="0"/>
                <a:cs typeface="Arial" charset="0"/>
              </a:rPr>
              <a:t>                он учится быть справедливым.</a:t>
            </a:r>
          </a:p>
          <a:p>
            <a:pPr lvl="0">
              <a:lnSpc>
                <a:spcPct val="150000"/>
              </a:lnSpc>
              <a:defRPr/>
            </a:pPr>
            <a:r>
              <a:rPr lang="ru-RU" sz="2800" i="1" dirty="0">
                <a:solidFill>
                  <a:srgbClr val="FF0000"/>
                </a:solidFill>
                <a:effectLst>
                  <a:outerShdw blurRad="38100" dist="38100" dir="2700000" algn="tl">
                    <a:srgbClr val="000000">
                      <a:alpha val="43137"/>
                    </a:srgbClr>
                  </a:outerShdw>
                </a:effectLst>
                <a:latin typeface="Comic Sans MS" pitchFamily="66" charset="0"/>
                <a:cs typeface="Arial" charset="0"/>
              </a:rPr>
              <a:t>*если ребенок живет в дружелюбной обстановке , </a:t>
            </a:r>
          </a:p>
          <a:p>
            <a:pPr lvl="0">
              <a:lnSpc>
                <a:spcPct val="150000"/>
              </a:lnSpc>
              <a:defRPr/>
            </a:pPr>
            <a:r>
              <a:rPr lang="ru-RU" sz="2800" i="1" dirty="0">
                <a:solidFill>
                  <a:srgbClr val="FF0000"/>
                </a:solidFill>
                <a:effectLst>
                  <a:outerShdw blurRad="38100" dist="38100" dir="2700000" algn="tl">
                    <a:srgbClr val="000000">
                      <a:alpha val="43137"/>
                    </a:srgbClr>
                  </a:outerShdw>
                </a:effectLst>
                <a:latin typeface="Comic Sans MS" pitchFamily="66" charset="0"/>
                <a:cs typeface="Arial" charset="0"/>
              </a:rPr>
              <a:t>                     он находит любовь в мире</a:t>
            </a:r>
            <a:r>
              <a:rPr lang="ru-RU" sz="2800" i="1" dirty="0">
                <a:solidFill>
                  <a:srgbClr val="FF0000"/>
                </a:solidFill>
                <a:latin typeface="Comic Sans MS" pitchFamily="66" charset="0"/>
                <a:cs typeface="Arial" charset="0"/>
              </a:rPr>
              <a:t>.</a:t>
            </a:r>
          </a:p>
        </p:txBody>
      </p:sp>
    </p:spTree>
    <p:extLst>
      <p:ext uri="{BB962C8B-B14F-4D97-AF65-F5344CB8AC3E}">
        <p14:creationId xmlns:p14="http://schemas.microsoft.com/office/powerpoint/2010/main" val="3420112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3CE7867F-8E6A-4581-9829-B424650411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09AB0822-CAB8-4125-BC76-92DAB25FA530}"/>
              </a:ext>
            </a:extLst>
          </p:cNvPr>
          <p:cNvSpPr/>
          <p:nvPr/>
        </p:nvSpPr>
        <p:spPr>
          <a:xfrm>
            <a:off x="271849" y="296562"/>
            <a:ext cx="5296929" cy="2677656"/>
          </a:xfrm>
          <a:prstGeom prst="rect">
            <a:avLst/>
          </a:prstGeom>
        </p:spPr>
        <p:txBody>
          <a:bodyPr wrap="square">
            <a:spAutoFit/>
          </a:bodyPr>
          <a:lstStyle/>
          <a:p>
            <a:pPr lvl="0" algn="just">
              <a:defRPr/>
            </a:pPr>
            <a:r>
              <a:rPr lang="ru-RU" sz="2800" b="1" i="1" dirty="0">
                <a:solidFill>
                  <a:srgbClr val="00FF00"/>
                </a:solidFill>
                <a:effectLst>
                  <a:outerShdw blurRad="38100" dist="38100" dir="2700000" algn="tl">
                    <a:srgbClr val="000000">
                      <a:alpha val="43137"/>
                    </a:srgbClr>
                  </a:outerShdw>
                </a:effectLst>
                <a:latin typeface="Matura MT Script Capitals" pitchFamily="66" charset="0"/>
                <a:cs typeface="Arial" charset="0"/>
              </a:rPr>
              <a:t>Все дети разные. Но все они нуждаются в нашей любви, ласке, заботе. И все они достойны этой награды: и тихони, и забияки, и задиры, и шалуны</a:t>
            </a:r>
            <a:r>
              <a:rPr lang="ru-RU" b="1" i="1" dirty="0">
                <a:solidFill>
                  <a:srgbClr val="00FF00"/>
                </a:solidFill>
                <a:effectLst>
                  <a:outerShdw blurRad="38100" dist="38100" dir="2700000" algn="tl">
                    <a:srgbClr val="000000">
                      <a:alpha val="43137"/>
                    </a:srgbClr>
                  </a:outerShdw>
                </a:effectLst>
                <a:latin typeface="Matura MT Script Capitals" pitchFamily="66" charset="0"/>
                <a:cs typeface="Arial" charset="0"/>
              </a:rPr>
              <a:t>.</a:t>
            </a:r>
            <a:endParaRPr lang="ru-RU" dirty="0">
              <a:solidFill>
                <a:prstClr val="black"/>
              </a:solidFill>
              <a:cs typeface="Arial" charset="0"/>
            </a:endParaRPr>
          </a:p>
        </p:txBody>
      </p:sp>
      <p:pic>
        <p:nvPicPr>
          <p:cNvPr id="3" name="Рисунок 2">
            <a:extLst>
              <a:ext uri="{FF2B5EF4-FFF2-40B4-BE49-F238E27FC236}">
                <a16:creationId xmlns:a16="http://schemas.microsoft.com/office/drawing/2014/main" id="{3ABC2D67-1BDE-43BA-A5CE-0F8025F2FA05}"/>
              </a:ext>
            </a:extLst>
          </p:cNvPr>
          <p:cNvPicPr>
            <a:picLocks noChangeAspect="1"/>
          </p:cNvPicPr>
          <p:nvPr/>
        </p:nvPicPr>
        <p:blipFill>
          <a:blip r:embed="rId3"/>
          <a:stretch>
            <a:fillRect/>
          </a:stretch>
        </p:blipFill>
        <p:spPr>
          <a:xfrm>
            <a:off x="6495535" y="268088"/>
            <a:ext cx="5296929" cy="5412260"/>
          </a:xfrm>
          <a:prstGeom prst="rect">
            <a:avLst/>
          </a:prstGeom>
        </p:spPr>
      </p:pic>
      <p:sp>
        <p:nvSpPr>
          <p:cNvPr id="4" name="Прямоугольник 3">
            <a:extLst>
              <a:ext uri="{FF2B5EF4-FFF2-40B4-BE49-F238E27FC236}">
                <a16:creationId xmlns:a16="http://schemas.microsoft.com/office/drawing/2014/main" id="{DC11B48F-AB2C-4BCA-9218-5801605784FE}"/>
              </a:ext>
            </a:extLst>
          </p:cNvPr>
          <p:cNvSpPr/>
          <p:nvPr/>
        </p:nvSpPr>
        <p:spPr>
          <a:xfrm>
            <a:off x="271849" y="3715264"/>
            <a:ext cx="5824151" cy="1569660"/>
          </a:xfrm>
          <a:prstGeom prst="rect">
            <a:avLst/>
          </a:prstGeom>
        </p:spPr>
        <p:txBody>
          <a:bodyPr wrap="square">
            <a:spAutoFit/>
          </a:bodyPr>
          <a:lstStyle/>
          <a:p>
            <a:pPr lvl="0">
              <a:defRPr/>
            </a:pPr>
            <a:r>
              <a:rPr lang="ru-RU" sz="3200" b="1" i="1" kern="10" dirty="0">
                <a:ln w="18000">
                  <a:solidFill>
                    <a:srgbClr val="C0504D">
                      <a:satMod val="140000"/>
                    </a:srgbClr>
                  </a:solidFill>
                  <a:prstDash val="solid"/>
                  <a:miter lim="800000"/>
                </a:ln>
                <a:solidFill>
                  <a:srgbClr val="4BACC6">
                    <a:lumMod val="20000"/>
                    <a:lumOff val="80000"/>
                  </a:srgbClr>
                </a:solidFill>
                <a:effectLst>
                  <a:outerShdw blurRad="25500" dist="23000" dir="7020000" algn="tl">
                    <a:srgbClr val="000000">
                      <a:alpha val="50000"/>
                    </a:srgbClr>
                  </a:outerShdw>
                </a:effectLst>
                <a:latin typeface="Impact"/>
                <a:cs typeface="Arial" charset="0"/>
              </a:rPr>
              <a:t>Каждый    ребенок </a:t>
            </a:r>
          </a:p>
          <a:p>
            <a:pPr lvl="0">
              <a:defRPr/>
            </a:pPr>
            <a:r>
              <a:rPr lang="ru-RU" sz="3200" b="1" i="1" kern="10" dirty="0">
                <a:ln w="18000">
                  <a:solidFill>
                    <a:srgbClr val="C0504D">
                      <a:satMod val="140000"/>
                    </a:srgbClr>
                  </a:solidFill>
                  <a:prstDash val="solid"/>
                  <a:miter lim="800000"/>
                </a:ln>
                <a:solidFill>
                  <a:srgbClr val="4BACC6">
                    <a:lumMod val="20000"/>
                    <a:lumOff val="80000"/>
                  </a:srgbClr>
                </a:solidFill>
                <a:effectLst>
                  <a:outerShdw blurRad="25500" dist="23000" dir="7020000" algn="tl">
                    <a:srgbClr val="000000">
                      <a:alpha val="50000"/>
                    </a:srgbClr>
                  </a:outerShdw>
                </a:effectLst>
                <a:latin typeface="Impact"/>
                <a:cs typeface="Arial" charset="0"/>
              </a:rPr>
              <a:t>имеет   право </a:t>
            </a:r>
          </a:p>
          <a:p>
            <a:pPr lvl="0">
              <a:defRPr/>
            </a:pPr>
            <a:r>
              <a:rPr lang="ru-RU" sz="3200" b="1" i="1" kern="10" dirty="0">
                <a:ln w="18000">
                  <a:solidFill>
                    <a:srgbClr val="C0504D">
                      <a:satMod val="140000"/>
                    </a:srgbClr>
                  </a:solidFill>
                  <a:prstDash val="solid"/>
                  <a:miter lim="800000"/>
                </a:ln>
                <a:solidFill>
                  <a:srgbClr val="4BACC6">
                    <a:lumMod val="20000"/>
                    <a:lumOff val="80000"/>
                  </a:srgbClr>
                </a:solidFill>
                <a:effectLst>
                  <a:outerShdw blurRad="25500" dist="23000" dir="7020000" algn="tl">
                    <a:srgbClr val="000000">
                      <a:alpha val="50000"/>
                    </a:srgbClr>
                  </a:outerShdw>
                </a:effectLst>
                <a:latin typeface="Impact"/>
                <a:cs typeface="Arial" charset="0"/>
              </a:rPr>
              <a:t>на  дом  и  любящую  семью .</a:t>
            </a:r>
          </a:p>
        </p:txBody>
      </p:sp>
    </p:spTree>
    <p:extLst>
      <p:ext uri="{BB962C8B-B14F-4D97-AF65-F5344CB8AC3E}">
        <p14:creationId xmlns:p14="http://schemas.microsoft.com/office/powerpoint/2010/main" val="3413554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B637CBA6-E6AF-4784-A188-172FA51BCB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6F035008-5555-444E-BA00-3DB5FD2A0F8C}"/>
              </a:ext>
            </a:extLst>
          </p:cNvPr>
          <p:cNvSpPr/>
          <p:nvPr/>
        </p:nvSpPr>
        <p:spPr>
          <a:xfrm>
            <a:off x="790832" y="469557"/>
            <a:ext cx="4959179" cy="2862322"/>
          </a:xfrm>
          <a:prstGeom prst="rect">
            <a:avLst/>
          </a:prstGeom>
        </p:spPr>
        <p:txBody>
          <a:bodyPr wrap="square">
            <a:spAutoFit/>
          </a:bodyPr>
          <a:lstStyle/>
          <a:p>
            <a:pPr lvl="0" algn="r" fontAlgn="base">
              <a:spcBef>
                <a:spcPct val="0"/>
              </a:spcBef>
              <a:spcAft>
                <a:spcPct val="0"/>
              </a:spcAft>
            </a:pPr>
            <a:r>
              <a:rPr lang="ru-RU" sz="2800" b="1" dirty="0">
                <a:solidFill>
                  <a:srgbClr val="00B050"/>
                </a:solidFill>
                <a:latin typeface="Calibri" pitchFamily="34" charset="0"/>
                <a:cs typeface="Aharoni" pitchFamily="2" charset="-79"/>
              </a:rPr>
              <a:t>«Нравственное воспитание детей – это мудрое ограничение. Ребёнок должен понять, что есть три вещи: можно, нельзя и надо».</a:t>
            </a:r>
          </a:p>
          <a:p>
            <a:pPr lvl="0" algn="r" fontAlgn="base">
              <a:spcBef>
                <a:spcPct val="0"/>
              </a:spcBef>
              <a:spcAft>
                <a:spcPct val="0"/>
              </a:spcAft>
            </a:pPr>
            <a:endParaRPr lang="ru-RU" sz="2000" b="1" dirty="0">
              <a:solidFill>
                <a:srgbClr val="00B050"/>
              </a:solidFill>
              <a:latin typeface="Calibri" pitchFamily="34" charset="0"/>
              <a:cs typeface="Aharoni" pitchFamily="2" charset="-79"/>
            </a:endParaRPr>
          </a:p>
          <a:p>
            <a:pPr lvl="0" algn="r" fontAlgn="base">
              <a:spcBef>
                <a:spcPct val="0"/>
              </a:spcBef>
              <a:spcAft>
                <a:spcPct val="0"/>
              </a:spcAft>
            </a:pPr>
            <a:r>
              <a:rPr lang="ru-RU" sz="2000" b="1" dirty="0">
                <a:solidFill>
                  <a:srgbClr val="00B050"/>
                </a:solidFill>
                <a:latin typeface="Calibri" pitchFamily="34" charset="0"/>
                <a:cs typeface="Aharoni" pitchFamily="2" charset="-79"/>
              </a:rPr>
              <a:t>В. А. Сухомлинский</a:t>
            </a:r>
          </a:p>
        </p:txBody>
      </p:sp>
      <p:pic>
        <p:nvPicPr>
          <p:cNvPr id="3" name="Рисунок 2">
            <a:extLst>
              <a:ext uri="{FF2B5EF4-FFF2-40B4-BE49-F238E27FC236}">
                <a16:creationId xmlns:a16="http://schemas.microsoft.com/office/drawing/2014/main" id="{04BF5D45-113A-4981-BA3F-3A0B13877A22}"/>
              </a:ext>
            </a:extLst>
          </p:cNvPr>
          <p:cNvPicPr>
            <a:picLocks noChangeAspect="1"/>
          </p:cNvPicPr>
          <p:nvPr/>
        </p:nvPicPr>
        <p:blipFill>
          <a:blip r:embed="rId3"/>
          <a:stretch>
            <a:fillRect/>
          </a:stretch>
        </p:blipFill>
        <p:spPr>
          <a:xfrm>
            <a:off x="6466705" y="469557"/>
            <a:ext cx="5354593" cy="5490845"/>
          </a:xfrm>
          <a:prstGeom prst="rect">
            <a:avLst/>
          </a:prstGeom>
        </p:spPr>
      </p:pic>
    </p:spTree>
    <p:extLst>
      <p:ext uri="{BB962C8B-B14F-4D97-AF65-F5344CB8AC3E}">
        <p14:creationId xmlns:p14="http://schemas.microsoft.com/office/powerpoint/2010/main" val="3037157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F0777A22-386D-4769-8CC1-BC51D20D54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3C914497-E78B-4FF5-9E8D-418AA6F43463}"/>
              </a:ext>
            </a:extLst>
          </p:cNvPr>
          <p:cNvSpPr/>
          <p:nvPr/>
        </p:nvSpPr>
        <p:spPr>
          <a:xfrm>
            <a:off x="411892" y="238897"/>
            <a:ext cx="11343503" cy="2246769"/>
          </a:xfrm>
          <a:prstGeom prst="rect">
            <a:avLst/>
          </a:prstGeom>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4000" b="0" i="0" u="none" strike="noStrike" kern="0" cap="none" spc="0" normalizeH="0" baseline="0" noProof="0" dirty="0">
                <a:ln>
                  <a:noFill/>
                </a:ln>
                <a:solidFill>
                  <a:srgbClr val="215968"/>
                </a:solidFill>
                <a:effectLst/>
                <a:uLnTx/>
                <a:uFillTx/>
                <a:latin typeface="Franklin Gothic Medium Cond" pitchFamily="34" charset="0"/>
                <a:cs typeface="Arial" charset="0"/>
              </a:rPr>
              <a:t>«Наши дети- это наша старость, плохое воспитание- это наше будущее горе, это наши слёзы, это наша вина перед другими людьми, перед страной»</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000" b="0" i="0" u="none" strike="noStrike" kern="0" cap="none" spc="0" normalizeH="0" baseline="0" noProof="0" dirty="0">
                <a:ln>
                  <a:noFill/>
                </a:ln>
                <a:solidFill>
                  <a:srgbClr val="215968"/>
                </a:solidFill>
                <a:effectLst/>
                <a:uLnTx/>
                <a:uFillTx/>
                <a:latin typeface="Franklin Gothic Medium Cond" pitchFamily="34" charset="0"/>
                <a:cs typeface="Arial" charset="0"/>
              </a:rPr>
              <a:t>                                                                                    А.С. Макаренко</a:t>
            </a:r>
            <a:endParaRPr kumimoji="0" lang="ru-RU" sz="1800" b="0" i="0" u="none" strike="noStrike" kern="0" cap="none" spc="0" normalizeH="0" baseline="0" noProof="0" dirty="0">
              <a:ln>
                <a:noFill/>
              </a:ln>
              <a:solidFill>
                <a:sysClr val="windowText" lastClr="000000"/>
              </a:solidFill>
              <a:effectLst/>
              <a:uLnTx/>
              <a:uFillTx/>
            </a:endParaRPr>
          </a:p>
        </p:txBody>
      </p:sp>
      <p:pic>
        <p:nvPicPr>
          <p:cNvPr id="3" name="Рисунок 2">
            <a:extLst>
              <a:ext uri="{FF2B5EF4-FFF2-40B4-BE49-F238E27FC236}">
                <a16:creationId xmlns:a16="http://schemas.microsoft.com/office/drawing/2014/main" id="{5BCE0B6C-28C2-46A4-A52A-0541A41ADD9E}"/>
              </a:ext>
            </a:extLst>
          </p:cNvPr>
          <p:cNvPicPr>
            <a:picLocks noChangeAspect="1"/>
          </p:cNvPicPr>
          <p:nvPr/>
        </p:nvPicPr>
        <p:blipFill>
          <a:blip r:embed="rId3"/>
          <a:stretch>
            <a:fillRect/>
          </a:stretch>
        </p:blipFill>
        <p:spPr>
          <a:xfrm>
            <a:off x="3056238" y="2724563"/>
            <a:ext cx="6310184" cy="3663778"/>
          </a:xfrm>
          <a:prstGeom prst="rect">
            <a:avLst/>
          </a:prstGeom>
        </p:spPr>
      </p:pic>
    </p:spTree>
    <p:extLst>
      <p:ext uri="{BB962C8B-B14F-4D97-AF65-F5344CB8AC3E}">
        <p14:creationId xmlns:p14="http://schemas.microsoft.com/office/powerpoint/2010/main" val="1119578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6B633A81-DAB6-401F-AFB1-84ADC63FBD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08"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B18AD272-F57D-4681-96C2-21EAD19AFB12}"/>
              </a:ext>
            </a:extLst>
          </p:cNvPr>
          <p:cNvSpPr/>
          <p:nvPr/>
        </p:nvSpPr>
        <p:spPr>
          <a:xfrm>
            <a:off x="576649" y="243356"/>
            <a:ext cx="11129319" cy="3046988"/>
          </a:xfrm>
          <a:prstGeom prst="rect">
            <a:avLst/>
          </a:prstGeom>
        </p:spPr>
        <p:txBody>
          <a:bodyPr wrap="square">
            <a:spAutoFit/>
          </a:bodyPr>
          <a:lstStyle/>
          <a:p>
            <a:pPr lvl="0" algn="ctr" fontAlgn="base">
              <a:spcBef>
                <a:spcPct val="0"/>
              </a:spcBef>
              <a:spcAft>
                <a:spcPct val="0"/>
              </a:spcAft>
            </a:pPr>
            <a:r>
              <a:rPr lang="ru-RU" sz="2800" b="1" dirty="0">
                <a:solidFill>
                  <a:srgbClr val="1F497D"/>
                </a:solidFill>
                <a:latin typeface="Calibri" pitchFamily="34" charset="0"/>
                <a:cs typeface="Arial" charset="0"/>
              </a:rPr>
              <a:t>Заключение</a:t>
            </a:r>
            <a:endParaRPr lang="ru-RU" sz="2800" dirty="0">
              <a:solidFill>
                <a:srgbClr val="1F497D"/>
              </a:solidFill>
              <a:latin typeface="Calibri" pitchFamily="34" charset="0"/>
              <a:cs typeface="Arial" charset="0"/>
            </a:endParaRPr>
          </a:p>
          <a:p>
            <a:pPr lvl="0" fontAlgn="base">
              <a:spcBef>
                <a:spcPct val="0"/>
              </a:spcBef>
              <a:spcAft>
                <a:spcPct val="0"/>
              </a:spcAft>
            </a:pPr>
            <a:r>
              <a:rPr lang="en-US" sz="2000" dirty="0">
                <a:solidFill>
                  <a:srgbClr val="1F497D"/>
                </a:solidFill>
                <a:latin typeface="Calibri" pitchFamily="34" charset="0"/>
                <a:cs typeface="Arial" charset="0"/>
              </a:rPr>
              <a:t>    </a:t>
            </a:r>
            <a:r>
              <a:rPr lang="ru-RU" sz="2000" dirty="0">
                <a:solidFill>
                  <a:srgbClr val="1F497D"/>
                </a:solidFill>
                <a:latin typeface="Calibri" pitchFamily="34" charset="0"/>
                <a:cs typeface="Arial" charset="0"/>
              </a:rPr>
              <a:t>Семейное воспитание – это педагогика будней, педагогика каждого дня. И основным условием успеха в воспитании детей в семье можно считать наличие нормальной атмосферы, т.е. должно присутствовать уважение и любовь в семье, авторитет родителей, правильный режим, своевременное приобщение ребенка к книге, чтению, труду и т.д.</a:t>
            </a:r>
          </a:p>
          <a:p>
            <a:pPr lvl="0" algn="ctr" fontAlgn="base">
              <a:spcBef>
                <a:spcPct val="0"/>
              </a:spcBef>
              <a:spcAft>
                <a:spcPct val="0"/>
              </a:spcAft>
            </a:pPr>
            <a:r>
              <a:rPr lang="ru-RU" sz="2800" b="1" dirty="0">
                <a:solidFill>
                  <a:srgbClr val="C00000"/>
                </a:solidFill>
                <a:latin typeface="Calibri" pitchFamily="34" charset="0"/>
                <a:cs typeface="Arial" charset="0"/>
              </a:rPr>
              <a:t>Воспитательный процесс в семье не имеет границ, начала и конца. Семья создает для ребенка такую модель жизни, в которую он включается и в дальнейшем перенесет на свою семью.</a:t>
            </a:r>
            <a:endParaRPr lang="ru-RU" dirty="0">
              <a:solidFill>
                <a:prstClr val="black"/>
              </a:solidFill>
              <a:latin typeface="Calibri" pitchFamily="34" charset="0"/>
              <a:cs typeface="Arial" charset="0"/>
            </a:endParaRPr>
          </a:p>
        </p:txBody>
      </p:sp>
      <p:pic>
        <p:nvPicPr>
          <p:cNvPr id="3" name="Рисунок 2">
            <a:extLst>
              <a:ext uri="{FF2B5EF4-FFF2-40B4-BE49-F238E27FC236}">
                <a16:creationId xmlns:a16="http://schemas.microsoft.com/office/drawing/2014/main" id="{BD4B3E9E-DE8F-4B49-81EF-1BD522D3A584}"/>
              </a:ext>
            </a:extLst>
          </p:cNvPr>
          <p:cNvPicPr>
            <a:picLocks noChangeAspect="1"/>
          </p:cNvPicPr>
          <p:nvPr/>
        </p:nvPicPr>
        <p:blipFill>
          <a:blip r:embed="rId3"/>
          <a:stretch>
            <a:fillRect/>
          </a:stretch>
        </p:blipFill>
        <p:spPr>
          <a:xfrm>
            <a:off x="576649" y="3887744"/>
            <a:ext cx="4768136" cy="2686050"/>
          </a:xfrm>
          <a:prstGeom prst="rect">
            <a:avLst/>
          </a:prstGeom>
        </p:spPr>
      </p:pic>
      <p:sp>
        <p:nvSpPr>
          <p:cNvPr id="4" name="Прямоугольник 3">
            <a:extLst>
              <a:ext uri="{FF2B5EF4-FFF2-40B4-BE49-F238E27FC236}">
                <a16:creationId xmlns:a16="http://schemas.microsoft.com/office/drawing/2014/main" id="{480F6C79-9E26-4FD8-A895-39F4385C9ECE}"/>
              </a:ext>
            </a:extLst>
          </p:cNvPr>
          <p:cNvSpPr/>
          <p:nvPr/>
        </p:nvSpPr>
        <p:spPr>
          <a:xfrm>
            <a:off x="6705599" y="5404022"/>
            <a:ext cx="5346357" cy="646331"/>
          </a:xfrm>
          <a:prstGeom prst="rect">
            <a:avLst/>
          </a:prstGeom>
        </p:spPr>
        <p:txBody>
          <a:bodyPr wrap="square">
            <a:spAutoFit/>
          </a:bodyPr>
          <a:lstStyle/>
          <a:p>
            <a:pPr lvl="0">
              <a:defRPr/>
            </a:pPr>
            <a:r>
              <a:rPr lang="ru-RU" sz="3600" b="1" dirty="0">
                <a:solidFill>
                  <a:srgbClr val="8064A2">
                    <a:lumMod val="50000"/>
                  </a:srgbClr>
                </a:solidFill>
                <a:latin typeface="Constantia" panose="02030602050306030303" pitchFamily="18" charset="0"/>
                <a:cs typeface="Arial" charset="0"/>
              </a:rPr>
              <a:t>Спасибо за внимание!</a:t>
            </a:r>
          </a:p>
        </p:txBody>
      </p:sp>
    </p:spTree>
    <p:extLst>
      <p:ext uri="{BB962C8B-B14F-4D97-AF65-F5344CB8AC3E}">
        <p14:creationId xmlns:p14="http://schemas.microsoft.com/office/powerpoint/2010/main" val="415275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D7C61EF-8A6B-4887-9C13-7F8EF50F9882}"/>
              </a:ext>
            </a:extLst>
          </p:cNvPr>
          <p:cNvSpPr>
            <a:spLocks noGrp="1"/>
          </p:cNvSpPr>
          <p:nvPr>
            <p:ph type="title"/>
          </p:nvPr>
        </p:nvSpPr>
        <p:spPr/>
        <p:txBody>
          <a:bodyPr/>
          <a:lstStyle/>
          <a:p>
            <a:endParaRPr lang="ru-RU"/>
          </a:p>
        </p:txBody>
      </p:sp>
      <p:pic>
        <p:nvPicPr>
          <p:cNvPr id="2050" name="Picture 2">
            <a:extLst>
              <a:ext uri="{FF2B5EF4-FFF2-40B4-BE49-F238E27FC236}">
                <a16:creationId xmlns:a16="http://schemas.microsoft.com/office/drawing/2014/main" id="{CCE5B73A-F4B8-4499-AB2C-3299497E57E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56541"/>
            <a:ext cx="12274378" cy="6971082"/>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extLst>
              <a:ext uri="{FF2B5EF4-FFF2-40B4-BE49-F238E27FC236}">
                <a16:creationId xmlns:a16="http://schemas.microsoft.com/office/drawing/2014/main" id="{1A0C2F56-3E3A-46D2-AAEF-AE067E75E29C}"/>
              </a:ext>
            </a:extLst>
          </p:cNvPr>
          <p:cNvSpPr/>
          <p:nvPr/>
        </p:nvSpPr>
        <p:spPr>
          <a:xfrm>
            <a:off x="489271" y="634314"/>
            <a:ext cx="5282354" cy="4401205"/>
          </a:xfrm>
          <a:prstGeom prst="rect">
            <a:avLst/>
          </a:prstGeom>
        </p:spPr>
        <p:txBody>
          <a:bodyPr wrap="square">
            <a:spAutoFit/>
          </a:bodyPr>
          <a:lstStyle/>
          <a:p>
            <a:pPr marL="0" marR="0" lvl="0" indent="0" algn="just" defTabSz="914400" eaLnBrk="1" fontAlgn="base" latinLnBrk="0" hangingPunct="1">
              <a:spcBef>
                <a:spcPct val="0"/>
              </a:spcBef>
              <a:spcAft>
                <a:spcPct val="0"/>
              </a:spcAft>
              <a:buClrTx/>
              <a:buSzTx/>
              <a:buFontTx/>
              <a:buNone/>
              <a:tabLst/>
              <a:defRPr/>
            </a:pPr>
            <a:r>
              <a:rPr kumimoji="0" lang="ru-RU" sz="2000" b="0" i="0" u="none" strike="noStrike" kern="0" cap="none" spc="0" normalizeH="0" baseline="0" noProof="0" dirty="0">
                <a:ln>
                  <a:noFill/>
                </a:ln>
                <a:solidFill>
                  <a:srgbClr val="1F497D"/>
                </a:solidFill>
                <a:effectLst/>
                <a:uLnTx/>
                <a:uFillTx/>
                <a:latin typeface="Calibri" pitchFamily="34" charset="0"/>
                <a:cs typeface="Arial" charset="0"/>
              </a:rPr>
              <a:t> </a:t>
            </a:r>
            <a:r>
              <a:rPr kumimoji="0" lang="ru-RU" sz="2000" b="1" i="0" u="none" strike="noStrike" kern="0" cap="none" spc="0" normalizeH="0" baseline="0" noProof="0" dirty="0">
                <a:ln>
                  <a:noFill/>
                </a:ln>
                <a:solidFill>
                  <a:schemeClr val="accent1">
                    <a:lumMod val="75000"/>
                  </a:schemeClr>
                </a:solidFill>
                <a:effectLst/>
                <a:uLnTx/>
                <a:uFillTx/>
                <a:latin typeface="Calibri" pitchFamily="34" charset="0"/>
                <a:cs typeface="Arial" charset="0"/>
              </a:rPr>
              <a:t>Воспитание семейных ценностей – одна из актуальных и сложнейших проблем, которая должна решаться сегодня всеми, кто имеет отношение к детям. То, что мы заложим в душу ребенка сейчас, проявится позднее, станет его и нашей жизнью. </a:t>
            </a:r>
          </a:p>
          <a:p>
            <a:pPr marL="0" marR="0" lvl="0" indent="0" algn="just" defTabSz="914400" eaLnBrk="1" fontAlgn="base" latinLnBrk="0" hangingPunct="1">
              <a:spcBef>
                <a:spcPct val="0"/>
              </a:spcBef>
              <a:spcAft>
                <a:spcPct val="0"/>
              </a:spcAft>
              <a:buClrTx/>
              <a:buSzTx/>
              <a:buFontTx/>
              <a:buNone/>
              <a:tabLst/>
              <a:defRPr/>
            </a:pPr>
            <a:r>
              <a:rPr kumimoji="0" lang="ru-RU" sz="2000" b="1" i="0" u="none" strike="noStrike" kern="0" cap="none" spc="0" normalizeH="0" baseline="0" noProof="0" dirty="0">
                <a:ln>
                  <a:noFill/>
                </a:ln>
                <a:solidFill>
                  <a:schemeClr val="accent1">
                    <a:lumMod val="75000"/>
                  </a:schemeClr>
                </a:solidFill>
                <a:effectLst/>
                <a:uLnTx/>
                <a:uFillTx/>
                <a:latin typeface="Calibri" pitchFamily="34" charset="0"/>
                <a:cs typeface="Arial" charset="0"/>
              </a:rPr>
              <a:t>   Живя в обществе, малыш принимает его законы и старается следовать им. Роль педагогов и родителей состоит в том, чтобы помочь ребенку ориентироваться в жизненных обстоятельствах, правильно расставить акценты при моральной оценке событий, сделать внутренний выбор в пользу традиционных духовных ценностей. </a:t>
            </a:r>
            <a:endParaRPr kumimoji="0" lang="ru-RU" sz="1800" b="1" i="0" u="none" strike="noStrike" kern="0" cap="none" spc="0" normalizeH="0" baseline="0" noProof="0" dirty="0">
              <a:ln>
                <a:noFill/>
              </a:ln>
              <a:solidFill>
                <a:schemeClr val="accent1">
                  <a:lumMod val="75000"/>
                </a:schemeClr>
              </a:solidFill>
              <a:effectLst/>
              <a:uLnTx/>
              <a:uFillTx/>
            </a:endParaRPr>
          </a:p>
        </p:txBody>
      </p:sp>
      <p:pic>
        <p:nvPicPr>
          <p:cNvPr id="2054" name="Picture 6">
            <a:extLst>
              <a:ext uri="{FF2B5EF4-FFF2-40B4-BE49-F238E27FC236}">
                <a16:creationId xmlns:a16="http://schemas.microsoft.com/office/drawing/2014/main" id="{233FD32E-8FC1-4B26-AC4F-89CB3E2866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6976" y="1081262"/>
            <a:ext cx="4415753" cy="3364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227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17D320DF-B365-4F33-8B8D-A3CCB6A040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2802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52D1E01A-4D46-46EC-800A-9A0E94C8E313}"/>
              </a:ext>
            </a:extLst>
          </p:cNvPr>
          <p:cNvSpPr/>
          <p:nvPr/>
        </p:nvSpPr>
        <p:spPr>
          <a:xfrm>
            <a:off x="370703" y="197708"/>
            <a:ext cx="5321644" cy="62478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chemeClr val="accent1">
                    <a:lumMod val="75000"/>
                  </a:schemeClr>
                </a:solidFill>
                <a:effectLst/>
                <a:uLnTx/>
                <a:uFillTx/>
                <a:latin typeface="Calibri" pitchFamily="34" charset="0"/>
                <a:cs typeface="Arial" charset="0"/>
              </a:rPr>
              <a:t>Дошкольник – это ребенок  </a:t>
            </a:r>
            <a:r>
              <a:rPr kumimoji="0" lang="en-US" sz="2000" b="1" i="0" u="none" strike="noStrike" kern="0" cap="none" spc="0" normalizeH="0" baseline="0" noProof="0" dirty="0">
                <a:ln>
                  <a:noFill/>
                </a:ln>
                <a:solidFill>
                  <a:schemeClr val="accent1">
                    <a:lumMod val="75000"/>
                  </a:schemeClr>
                </a:solidFill>
                <a:effectLst/>
                <a:uLnTx/>
                <a:uFillTx/>
                <a:latin typeface="Bauhaus 93" panose="04030905020B02020C02" pitchFamily="82" charset="0"/>
                <a:cs typeface="Arial" charset="0"/>
              </a:rPr>
              <a:t>3</a:t>
            </a:r>
            <a:r>
              <a:rPr kumimoji="0" lang="ru-RU" sz="2000" b="1" i="0" u="none" strike="noStrike" kern="0" cap="none" spc="0" normalizeH="0" baseline="0" noProof="0" dirty="0">
                <a:ln>
                  <a:noFill/>
                </a:ln>
                <a:solidFill>
                  <a:schemeClr val="accent1">
                    <a:lumMod val="75000"/>
                  </a:schemeClr>
                </a:solidFill>
                <a:effectLst/>
                <a:uLnTx/>
                <a:uFillTx/>
                <a:latin typeface="Calibri" pitchFamily="34" charset="0"/>
                <a:cs typeface="Arial" charset="0"/>
              </a:rPr>
              <a:t>-7 лет. В этот период взрослые могут активно влиять на взгляды ребенка и некоторые черты его личности. Важно понять, что все же именно родители имеют максимальный моральный авторитет для малышей. Поэтому нравственное воспитание детей дошкольного возраста почти полностью возлагается на семью. Ценности, которые в дальнейшем будут много значить для ребенка, определяются его окружением. Чтобы дети росли честными, гуманными, ответственными, им нужен перед глазами достойный пример для подражания. Нравственное воспитание детей дошкольного возраста основывается, прежде всего, на личном примере близких. Если родители делают искренний выбор в пользу духовных ценностей, то и ребенок сможет вслед за ними поступить также.</a:t>
            </a:r>
            <a:endParaRPr kumimoji="0" lang="ru-RU" sz="1800" b="1" i="0" u="none" strike="noStrike" kern="0" cap="none" spc="0" normalizeH="0" baseline="0" noProof="0" dirty="0">
              <a:ln>
                <a:noFill/>
              </a:ln>
              <a:solidFill>
                <a:schemeClr val="accent1">
                  <a:lumMod val="75000"/>
                </a:schemeClr>
              </a:solidFill>
              <a:effectLst/>
              <a:uLnTx/>
              <a:uFillTx/>
            </a:endParaRPr>
          </a:p>
        </p:txBody>
      </p:sp>
      <p:pic>
        <p:nvPicPr>
          <p:cNvPr id="3" name="Рисунок 2">
            <a:extLst>
              <a:ext uri="{FF2B5EF4-FFF2-40B4-BE49-F238E27FC236}">
                <a16:creationId xmlns:a16="http://schemas.microsoft.com/office/drawing/2014/main" id="{D79FADC7-5405-4009-B229-A05E67283330}"/>
              </a:ext>
            </a:extLst>
          </p:cNvPr>
          <p:cNvPicPr>
            <a:picLocks noChangeAspect="1"/>
          </p:cNvPicPr>
          <p:nvPr/>
        </p:nvPicPr>
        <p:blipFill>
          <a:blip r:embed="rId3"/>
          <a:stretch>
            <a:fillRect/>
          </a:stretch>
        </p:blipFill>
        <p:spPr>
          <a:xfrm>
            <a:off x="6178377" y="839064"/>
            <a:ext cx="5189097" cy="3461087"/>
          </a:xfrm>
          <a:prstGeom prst="rect">
            <a:avLst/>
          </a:prstGeom>
        </p:spPr>
      </p:pic>
    </p:spTree>
    <p:extLst>
      <p:ext uri="{BB962C8B-B14F-4D97-AF65-F5344CB8AC3E}">
        <p14:creationId xmlns:p14="http://schemas.microsoft.com/office/powerpoint/2010/main" val="256793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9E6989A-D727-4AFB-A1A4-4BF584D4A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00979" cy="699392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FFAAA617-C47A-458C-9790-6D7B5A03FCB8}"/>
              </a:ext>
            </a:extLst>
          </p:cNvPr>
          <p:cNvSpPr/>
          <p:nvPr/>
        </p:nvSpPr>
        <p:spPr>
          <a:xfrm>
            <a:off x="1046205" y="288324"/>
            <a:ext cx="10371438" cy="1569660"/>
          </a:xfrm>
          <a:prstGeom prst="rect">
            <a:avLst/>
          </a:prstGeom>
        </p:spPr>
        <p:txBody>
          <a:bodyPr wrap="square">
            <a:spAutoFit/>
          </a:bodyPr>
          <a:lstStyle/>
          <a:p>
            <a:pPr lvl="0" algn="ctr" fontAlgn="base">
              <a:spcBef>
                <a:spcPct val="0"/>
              </a:spcBef>
              <a:spcAft>
                <a:spcPct val="0"/>
              </a:spcAft>
            </a:pPr>
            <a:r>
              <a:rPr lang="ru-RU" sz="2400" b="1" i="1" dirty="0">
                <a:solidFill>
                  <a:schemeClr val="accent1">
                    <a:lumMod val="75000"/>
                  </a:schemeClr>
                </a:solidFill>
                <a:latin typeface="Calibri" pitchFamily="34" charset="0"/>
                <a:cs typeface="Arial" charset="0"/>
              </a:rPr>
              <a:t>Дом – это основа истинной добродетели. </a:t>
            </a:r>
          </a:p>
          <a:p>
            <a:pPr lvl="0" algn="ctr" fontAlgn="base">
              <a:spcBef>
                <a:spcPct val="0"/>
              </a:spcBef>
              <a:spcAft>
                <a:spcPct val="0"/>
              </a:spcAft>
            </a:pPr>
            <a:r>
              <a:rPr lang="ru-RU" sz="2400" b="1" i="1" dirty="0">
                <a:solidFill>
                  <a:schemeClr val="accent1">
                    <a:lumMod val="75000"/>
                  </a:schemeClr>
                </a:solidFill>
                <a:latin typeface="Calibri" pitchFamily="34" charset="0"/>
                <a:cs typeface="Arial" charset="0"/>
              </a:rPr>
              <a:t>Если ребенка правильным ценностям не научат в семье, то, вероятно, им не научат совсем.                   </a:t>
            </a:r>
          </a:p>
          <a:p>
            <a:pPr lvl="0" algn="r" fontAlgn="base">
              <a:spcBef>
                <a:spcPct val="0"/>
              </a:spcBef>
              <a:spcAft>
                <a:spcPct val="0"/>
              </a:spcAft>
            </a:pPr>
            <a:r>
              <a:rPr lang="ru-RU" sz="2400" b="1" i="1" dirty="0">
                <a:solidFill>
                  <a:schemeClr val="accent1">
                    <a:lumMod val="75000"/>
                  </a:schemeClr>
                </a:solidFill>
                <a:latin typeface="Calibri" pitchFamily="34" charset="0"/>
                <a:cs typeface="Arial" charset="0"/>
              </a:rPr>
              <a:t>                                                                              Гордон </a:t>
            </a:r>
            <a:r>
              <a:rPr lang="ru-RU" sz="2400" b="1" i="1" dirty="0" err="1">
                <a:solidFill>
                  <a:schemeClr val="accent1">
                    <a:lumMod val="75000"/>
                  </a:schemeClr>
                </a:solidFill>
                <a:latin typeface="Calibri" pitchFamily="34" charset="0"/>
                <a:cs typeface="Arial" charset="0"/>
              </a:rPr>
              <a:t>Битнер</a:t>
            </a:r>
            <a:r>
              <a:rPr lang="ru-RU" sz="2400" b="1" i="1" dirty="0">
                <a:solidFill>
                  <a:schemeClr val="accent1">
                    <a:lumMod val="75000"/>
                  </a:schemeClr>
                </a:solidFill>
                <a:latin typeface="Calibri" pitchFamily="34" charset="0"/>
                <a:cs typeface="Arial" charset="0"/>
              </a:rPr>
              <a:t> Хинкли</a:t>
            </a:r>
            <a:endParaRPr lang="ru-RU" b="1" i="1" dirty="0">
              <a:solidFill>
                <a:schemeClr val="accent1">
                  <a:lumMod val="75000"/>
                </a:schemeClr>
              </a:solidFill>
              <a:latin typeface="Calibri" pitchFamily="34" charset="0"/>
              <a:cs typeface="Arial" charset="0"/>
            </a:endParaRPr>
          </a:p>
        </p:txBody>
      </p:sp>
      <p:sp>
        <p:nvSpPr>
          <p:cNvPr id="4" name="Прямоугольник 3">
            <a:extLst>
              <a:ext uri="{FF2B5EF4-FFF2-40B4-BE49-F238E27FC236}">
                <a16:creationId xmlns:a16="http://schemas.microsoft.com/office/drawing/2014/main" id="{82047C23-507F-417F-85E2-731172FECCC3}"/>
              </a:ext>
            </a:extLst>
          </p:cNvPr>
          <p:cNvSpPr/>
          <p:nvPr/>
        </p:nvSpPr>
        <p:spPr>
          <a:xfrm>
            <a:off x="3746735" y="2248930"/>
            <a:ext cx="4680573" cy="523220"/>
          </a:xfrm>
          <a:prstGeom prst="rect">
            <a:avLst/>
          </a:prstGeom>
        </p:spPr>
        <p:txBody>
          <a:bodyPr wrap="square">
            <a:spAutoFit/>
          </a:bodyPr>
          <a:lstStyle/>
          <a:p>
            <a:pPr lvl="0" algn="ctr" fontAlgn="base">
              <a:spcBef>
                <a:spcPct val="0"/>
              </a:spcBef>
              <a:spcAft>
                <a:spcPct val="0"/>
              </a:spcAft>
            </a:pPr>
            <a:r>
              <a:rPr lang="ru-RU" sz="2800" b="1" dirty="0">
                <a:solidFill>
                  <a:srgbClr val="C00000"/>
                </a:solidFill>
                <a:latin typeface="Calibri" pitchFamily="34" charset="0"/>
                <a:cs typeface="Arial" charset="0"/>
              </a:rPr>
              <a:t>Главные семейные ценности</a:t>
            </a:r>
          </a:p>
        </p:txBody>
      </p:sp>
      <p:sp>
        <p:nvSpPr>
          <p:cNvPr id="7" name="Прямоугольник 6">
            <a:extLst>
              <a:ext uri="{FF2B5EF4-FFF2-40B4-BE49-F238E27FC236}">
                <a16:creationId xmlns:a16="http://schemas.microsoft.com/office/drawing/2014/main" id="{0156F4AD-7B33-4B75-8071-2FB0AE84FF8D}"/>
              </a:ext>
            </a:extLst>
          </p:cNvPr>
          <p:cNvSpPr/>
          <p:nvPr/>
        </p:nvSpPr>
        <p:spPr>
          <a:xfrm>
            <a:off x="642551" y="2866768"/>
            <a:ext cx="10297299" cy="3139321"/>
          </a:xfrm>
          <a:prstGeom prst="rect">
            <a:avLst/>
          </a:prstGeom>
        </p:spPr>
        <p:txBody>
          <a:bodyPr wrap="square">
            <a:spAutoFit/>
          </a:bodyPr>
          <a:lstStyle/>
          <a:p>
            <a:r>
              <a:rPr lang="ru-RU" b="1" i="0" dirty="0">
                <a:solidFill>
                  <a:schemeClr val="accent1">
                    <a:lumMod val="75000"/>
                  </a:schemeClr>
                </a:solidFill>
                <a:effectLst/>
                <a:latin typeface="Arial" panose="020B0604020202020204" pitchFamily="34" charset="0"/>
              </a:rPr>
              <a:t>Уважительное отношение к окружающим, уверенность в себе, умение преодолевать различные сложности в жизни – всему этому мы учимся у себя в семье. И то, какие качества и ценности заложили в нас родители, бабушки и дедушки во многом определяют наше будущее отношение к миру. Поэтому каждому человеку так важно знать главные семейные ценности, поддерживать традиции своих предков и создавать собственные. Не зря говорят, что сила человека в его семье. Когда тебя окружают, родные любящие люди, готовые поддержать в любую минуту и прийти на помощь, всегда легче преодолевать трудности и с позитивом смотреть в будущее. Безусловно, в каждой семье свои устои и порядки, но еще издревле на Руси принято учить детей уважению старших, поддержке, взаимовыручке своих родных и следованию традициям.</a:t>
            </a:r>
            <a:endParaRPr lang="ru-RU" b="1" dirty="0">
              <a:solidFill>
                <a:schemeClr val="accent1">
                  <a:lumMod val="75000"/>
                </a:schemeClr>
              </a:solidFill>
            </a:endParaRPr>
          </a:p>
        </p:txBody>
      </p:sp>
    </p:spTree>
    <p:extLst>
      <p:ext uri="{BB962C8B-B14F-4D97-AF65-F5344CB8AC3E}">
        <p14:creationId xmlns:p14="http://schemas.microsoft.com/office/powerpoint/2010/main" val="4099663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6EF7A19B-60DC-409D-9090-1955266339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331" y="0"/>
            <a:ext cx="13531442" cy="877605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A34D46B9-FB33-4BAB-8F17-FF53C8C011DB}"/>
              </a:ext>
            </a:extLst>
          </p:cNvPr>
          <p:cNvSpPr/>
          <p:nvPr/>
        </p:nvSpPr>
        <p:spPr>
          <a:xfrm>
            <a:off x="1828800" y="164757"/>
            <a:ext cx="9051721" cy="369332"/>
          </a:xfrm>
          <a:prstGeom prst="rect">
            <a:avLst/>
          </a:prstGeom>
        </p:spPr>
        <p:txBody>
          <a:bodyPr wrap="square">
            <a:spAutoFit/>
          </a:bodyPr>
          <a:lstStyle/>
          <a:p>
            <a:pPr algn="ctr" fontAlgn="auto">
              <a:spcBef>
                <a:spcPts val="0"/>
              </a:spcBef>
              <a:spcAft>
                <a:spcPts val="0"/>
              </a:spcAft>
              <a:defRPr/>
            </a:pPr>
            <a:r>
              <a:rPr lang="ru-RU" b="1" dirty="0">
                <a:solidFill>
                  <a:srgbClr val="FF0000"/>
                </a:solidFill>
                <a:effectLst>
                  <a:outerShdw blurRad="38100" dist="38100" dir="2700000" algn="tl">
                    <a:srgbClr val="000000">
                      <a:alpha val="43137"/>
                    </a:srgbClr>
                  </a:outerShdw>
                </a:effectLst>
                <a:latin typeface="Comic Sans MS" pitchFamily="66" charset="0"/>
              </a:rPr>
              <a:t>Будь добрым примером для своего ребёнка!</a:t>
            </a:r>
            <a:endParaRPr lang="ru-RU"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4" name="Рисунок 3">
            <a:extLst>
              <a:ext uri="{FF2B5EF4-FFF2-40B4-BE49-F238E27FC236}">
                <a16:creationId xmlns:a16="http://schemas.microsoft.com/office/drawing/2014/main" id="{D8D9534D-EAAC-455B-9AFE-BD242B6A5135}"/>
              </a:ext>
            </a:extLst>
          </p:cNvPr>
          <p:cNvPicPr>
            <a:picLocks noChangeAspect="1"/>
          </p:cNvPicPr>
          <p:nvPr/>
        </p:nvPicPr>
        <p:blipFill>
          <a:blip r:embed="rId3"/>
          <a:stretch>
            <a:fillRect/>
          </a:stretch>
        </p:blipFill>
        <p:spPr>
          <a:xfrm>
            <a:off x="2114026" y="629174"/>
            <a:ext cx="8165435" cy="4452024"/>
          </a:xfrm>
          <a:prstGeom prst="rect">
            <a:avLst/>
          </a:prstGeom>
        </p:spPr>
      </p:pic>
      <p:sp>
        <p:nvSpPr>
          <p:cNvPr id="6" name="Прямоугольник 5">
            <a:extLst>
              <a:ext uri="{FF2B5EF4-FFF2-40B4-BE49-F238E27FC236}">
                <a16:creationId xmlns:a16="http://schemas.microsoft.com/office/drawing/2014/main" id="{1D3B4E0E-E3E2-4EAF-B9CC-5C7B795943B8}"/>
              </a:ext>
            </a:extLst>
          </p:cNvPr>
          <p:cNvSpPr/>
          <p:nvPr/>
        </p:nvSpPr>
        <p:spPr>
          <a:xfrm>
            <a:off x="3791824" y="5081198"/>
            <a:ext cx="5419288" cy="1754326"/>
          </a:xfrm>
          <a:prstGeom prst="rect">
            <a:avLst/>
          </a:prstGeom>
        </p:spPr>
        <p:txBody>
          <a:bodyPr wrap="square">
            <a:spAutoFit/>
          </a:bodyPr>
          <a:lstStyle/>
          <a:p>
            <a:pPr lvl="0" algn="ctr" fontAlgn="base">
              <a:spcBef>
                <a:spcPct val="0"/>
              </a:spcBef>
              <a:spcAft>
                <a:spcPct val="0"/>
              </a:spcAft>
            </a:pPr>
            <a:r>
              <a:rPr lang="ru-RU" altLang="ru-RU" dirty="0">
                <a:solidFill>
                  <a:srgbClr val="0000FF"/>
                </a:solidFill>
                <a:latin typeface="Comic Sans MS" pitchFamily="66" charset="0"/>
                <a:cs typeface="Arial" charset="0"/>
              </a:rPr>
              <a:t>Ребёнок  должен находится в таком окружении, где придерживаются идеалов любви, веры и надежды, ответственности за своё поведение, тогда у него будет формироваться чувство гордости за своё воспитание.</a:t>
            </a:r>
          </a:p>
        </p:txBody>
      </p:sp>
    </p:spTree>
    <p:extLst>
      <p:ext uri="{BB962C8B-B14F-4D97-AF65-F5344CB8AC3E}">
        <p14:creationId xmlns:p14="http://schemas.microsoft.com/office/powerpoint/2010/main" val="1328874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A1C8FD19-FA48-4007-AFE0-DDFC767D82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659" y="0"/>
            <a:ext cx="12422659" cy="6956854"/>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a:extLst>
              <a:ext uri="{FF2B5EF4-FFF2-40B4-BE49-F238E27FC236}">
                <a16:creationId xmlns:a16="http://schemas.microsoft.com/office/drawing/2014/main" id="{3BB73142-44C8-4A77-8D24-4EA978B0C021}"/>
              </a:ext>
            </a:extLst>
          </p:cNvPr>
          <p:cNvPicPr>
            <a:picLocks noChangeAspect="1"/>
          </p:cNvPicPr>
          <p:nvPr/>
        </p:nvPicPr>
        <p:blipFill>
          <a:blip r:embed="rId3"/>
          <a:stretch>
            <a:fillRect/>
          </a:stretch>
        </p:blipFill>
        <p:spPr>
          <a:xfrm>
            <a:off x="3443416" y="934735"/>
            <a:ext cx="5790722" cy="3398368"/>
          </a:xfrm>
          <a:prstGeom prst="rect">
            <a:avLst/>
          </a:prstGeom>
        </p:spPr>
      </p:pic>
      <p:pic>
        <p:nvPicPr>
          <p:cNvPr id="3" name="Рисунок 2">
            <a:extLst>
              <a:ext uri="{FF2B5EF4-FFF2-40B4-BE49-F238E27FC236}">
                <a16:creationId xmlns:a16="http://schemas.microsoft.com/office/drawing/2014/main" id="{3EC8AA53-BFF0-41DB-8329-796696558D49}"/>
              </a:ext>
            </a:extLst>
          </p:cNvPr>
          <p:cNvPicPr>
            <a:picLocks noChangeAspect="1"/>
          </p:cNvPicPr>
          <p:nvPr/>
        </p:nvPicPr>
        <p:blipFill>
          <a:blip r:embed="rId4"/>
          <a:stretch>
            <a:fillRect/>
          </a:stretch>
        </p:blipFill>
        <p:spPr>
          <a:xfrm>
            <a:off x="2883607" y="218046"/>
            <a:ext cx="6803726" cy="877585"/>
          </a:xfrm>
          <a:prstGeom prst="rect">
            <a:avLst/>
          </a:prstGeom>
        </p:spPr>
      </p:pic>
      <p:sp>
        <p:nvSpPr>
          <p:cNvPr id="4" name="Прямоугольник 3">
            <a:extLst>
              <a:ext uri="{FF2B5EF4-FFF2-40B4-BE49-F238E27FC236}">
                <a16:creationId xmlns:a16="http://schemas.microsoft.com/office/drawing/2014/main" id="{5A9CB2C9-8202-4A65-B5BF-7E2D833C9422}"/>
              </a:ext>
            </a:extLst>
          </p:cNvPr>
          <p:cNvSpPr/>
          <p:nvPr/>
        </p:nvSpPr>
        <p:spPr>
          <a:xfrm rot="10800000" flipV="1">
            <a:off x="3443416" y="4661072"/>
            <a:ext cx="5486400" cy="1477328"/>
          </a:xfrm>
          <a:prstGeom prst="rect">
            <a:avLst/>
          </a:prstGeom>
        </p:spPr>
        <p:txBody>
          <a:bodyPr wrap="square">
            <a:spAutoFit/>
          </a:bodyPr>
          <a:lstStyle/>
          <a:p>
            <a:pPr algn="ctr"/>
            <a:r>
              <a:rPr lang="ru-RU" dirty="0">
                <a:solidFill>
                  <a:schemeClr val="accent1">
                    <a:lumMod val="50000"/>
                  </a:schemeClr>
                </a:solidFill>
                <a:latin typeface="Segoe UI Black" panose="020B0A02040204020203" pitchFamily="34" charset="0"/>
                <a:ea typeface="Segoe UI Black" panose="020B0A02040204020203" pitchFamily="34" charset="0"/>
                <a:cs typeface="Times New Roman" panose="02020603050405020304" pitchFamily="18" charset="0"/>
              </a:rPr>
              <a:t>если он  с чем-то не справляется,  </a:t>
            </a:r>
          </a:p>
          <a:p>
            <a:pPr algn="ctr"/>
            <a:r>
              <a:rPr lang="ru-RU" dirty="0">
                <a:solidFill>
                  <a:schemeClr val="accent1">
                    <a:lumMod val="50000"/>
                  </a:schemeClr>
                </a:solidFill>
                <a:latin typeface="Segoe UI Black" panose="020B0A02040204020203" pitchFamily="34" charset="0"/>
                <a:ea typeface="Segoe UI Black" panose="020B0A02040204020203" pitchFamily="34" charset="0"/>
                <a:cs typeface="Times New Roman" panose="02020603050405020304" pitchFamily="18" charset="0"/>
              </a:rPr>
              <a:t>и просит помочь…</a:t>
            </a:r>
          </a:p>
          <a:p>
            <a:pPr algn="ctr"/>
            <a:r>
              <a:rPr lang="ru-RU" dirty="0">
                <a:solidFill>
                  <a:schemeClr val="accent1">
                    <a:lumMod val="50000"/>
                  </a:schemeClr>
                </a:solidFill>
                <a:latin typeface="Segoe UI Black" panose="020B0A02040204020203" pitchFamily="34" charset="0"/>
                <a:ea typeface="Segoe UI Black" panose="020B0A02040204020203" pitchFamily="34" charset="0"/>
                <a:cs typeface="Times New Roman" panose="02020603050405020304" pitchFamily="18" charset="0"/>
              </a:rPr>
              <a:t>Даже если и </a:t>
            </a:r>
          </a:p>
          <a:p>
            <a:pPr algn="ctr"/>
            <a:r>
              <a:rPr lang="ru-RU" dirty="0">
                <a:solidFill>
                  <a:schemeClr val="accent1">
                    <a:lumMod val="50000"/>
                  </a:schemeClr>
                </a:solidFill>
                <a:latin typeface="Segoe UI Black" panose="020B0A02040204020203" pitchFamily="34" charset="0"/>
                <a:ea typeface="Segoe UI Black" panose="020B0A02040204020203" pitchFamily="34" charset="0"/>
                <a:cs typeface="Times New Roman" panose="02020603050405020304" pitchFamily="18" charset="0"/>
              </a:rPr>
              <a:t>не просит - замечайте, когда ребенку плохо, и помогайте ему в этот момент.</a:t>
            </a:r>
          </a:p>
        </p:txBody>
      </p:sp>
    </p:spTree>
    <p:extLst>
      <p:ext uri="{BB962C8B-B14F-4D97-AF65-F5344CB8AC3E}">
        <p14:creationId xmlns:p14="http://schemas.microsoft.com/office/powerpoint/2010/main" val="2104917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A0878495-8719-44BC-BE93-AB483CEE41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5374"/>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EB5E461C-3E6D-425A-BFDD-267C7B887598}"/>
              </a:ext>
            </a:extLst>
          </p:cNvPr>
          <p:cNvSpPr/>
          <p:nvPr/>
        </p:nvSpPr>
        <p:spPr>
          <a:xfrm rot="10800000" flipV="1">
            <a:off x="2364258" y="543697"/>
            <a:ext cx="7652952" cy="646331"/>
          </a:xfrm>
          <a:prstGeom prst="rect">
            <a:avLst/>
          </a:prstGeom>
        </p:spPr>
        <p:txBody>
          <a:bodyPr wrap="square">
            <a:spAutoFit/>
          </a:bodyPr>
          <a:lstStyle/>
          <a:p>
            <a:pPr lvl="0" algn="ctr" fontAlgn="base">
              <a:spcBef>
                <a:spcPct val="0"/>
              </a:spcBef>
              <a:spcAft>
                <a:spcPct val="0"/>
              </a:spcAft>
              <a:defRPr/>
            </a:pPr>
            <a:r>
              <a:rPr lang="ru-RU" b="1" dirty="0">
                <a:solidFill>
                  <a:schemeClr val="accent1">
                    <a:lumMod val="75000"/>
                  </a:schemeClr>
                </a:solidFill>
                <a:effectLst>
                  <a:outerShdw blurRad="38100" dist="38100" dir="2700000" algn="tl">
                    <a:srgbClr val="000000"/>
                  </a:outerShdw>
                </a:effectLst>
                <a:latin typeface="Comic Sans MS" pitchFamily="66" charset="0"/>
                <a:cs typeface="Arial" charset="0"/>
              </a:rPr>
              <a:t>Позвольте ребёнку приобретать жизненный опыт, пусть даже не безболезненно, но самостоятельно!</a:t>
            </a:r>
            <a:endParaRPr lang="ru-RU" dirty="0">
              <a:solidFill>
                <a:schemeClr val="accent1">
                  <a:lumMod val="75000"/>
                </a:schemeClr>
              </a:solidFill>
              <a:effectLst>
                <a:outerShdw blurRad="38100" dist="38100" dir="2700000" algn="tl">
                  <a:srgbClr val="000000"/>
                </a:outerShdw>
              </a:effectLst>
              <a:latin typeface="Comic Sans MS" pitchFamily="66" charset="0"/>
              <a:cs typeface="Arial" charset="0"/>
            </a:endParaRPr>
          </a:p>
        </p:txBody>
      </p:sp>
      <p:sp>
        <p:nvSpPr>
          <p:cNvPr id="5" name="Прямоугольник 4">
            <a:extLst>
              <a:ext uri="{FF2B5EF4-FFF2-40B4-BE49-F238E27FC236}">
                <a16:creationId xmlns:a16="http://schemas.microsoft.com/office/drawing/2014/main" id="{59DA5202-79A8-4F03-BB8E-3AC22660E7AB}"/>
              </a:ext>
            </a:extLst>
          </p:cNvPr>
          <p:cNvSpPr/>
          <p:nvPr/>
        </p:nvSpPr>
        <p:spPr>
          <a:xfrm>
            <a:off x="7339914" y="2459504"/>
            <a:ext cx="4346068" cy="2677656"/>
          </a:xfrm>
          <a:prstGeom prst="rect">
            <a:avLst/>
          </a:prstGeom>
        </p:spPr>
        <p:txBody>
          <a:bodyPr wrap="square">
            <a:spAutoFit/>
          </a:bodyPr>
          <a:lstStyle/>
          <a:p>
            <a:pPr lvl="0" algn="ctr">
              <a:defRPr/>
            </a:pPr>
            <a:r>
              <a:rPr lang="ru-RU" sz="2400" dirty="0">
                <a:solidFill>
                  <a:schemeClr val="accent1">
                    <a:lumMod val="75000"/>
                  </a:schemeClr>
                </a:solidFill>
                <a:effectLst>
                  <a:outerShdw blurRad="38100" dist="38100" dir="2700000" algn="tl">
                    <a:srgbClr val="000000">
                      <a:alpha val="43137"/>
                    </a:srgbClr>
                  </a:outerShdw>
                </a:effectLst>
                <a:latin typeface="Comic Sans MS" pitchFamily="66" charset="0"/>
                <a:cs typeface="Arial" charset="0"/>
              </a:rPr>
              <a:t>Ребёнок признаёт только такой опыт, который он пережил лично. Ваш родительский опыт нередко оказывается лишённый ценности для ребёнка</a:t>
            </a:r>
            <a:r>
              <a:rPr lang="ru-RU" sz="2400" dirty="0">
                <a:solidFill>
                  <a:schemeClr val="accent1">
                    <a:lumMod val="75000"/>
                  </a:schemeClr>
                </a:solidFill>
                <a:effectLst>
                  <a:outerShdw blurRad="38100" dist="38100" dir="2700000" algn="tl">
                    <a:srgbClr val="000000">
                      <a:alpha val="43137"/>
                    </a:srgbClr>
                  </a:outerShdw>
                </a:effectLst>
                <a:cs typeface="Arial" charset="0"/>
              </a:rPr>
              <a:t>.</a:t>
            </a:r>
          </a:p>
        </p:txBody>
      </p:sp>
      <p:pic>
        <p:nvPicPr>
          <p:cNvPr id="2" name="Рисунок 1">
            <a:extLst>
              <a:ext uri="{FF2B5EF4-FFF2-40B4-BE49-F238E27FC236}">
                <a16:creationId xmlns:a16="http://schemas.microsoft.com/office/drawing/2014/main" id="{B14AF2C6-ED8D-4D08-B6CC-2EB093DF0AA9}"/>
              </a:ext>
            </a:extLst>
          </p:cNvPr>
          <p:cNvPicPr>
            <a:picLocks noChangeAspect="1"/>
          </p:cNvPicPr>
          <p:nvPr/>
        </p:nvPicPr>
        <p:blipFill>
          <a:blip r:embed="rId3"/>
          <a:stretch>
            <a:fillRect/>
          </a:stretch>
        </p:blipFill>
        <p:spPr>
          <a:xfrm>
            <a:off x="669840" y="1478351"/>
            <a:ext cx="6530030" cy="5194298"/>
          </a:xfrm>
          <a:prstGeom prst="rect">
            <a:avLst/>
          </a:prstGeom>
        </p:spPr>
      </p:pic>
    </p:spTree>
    <p:extLst>
      <p:ext uri="{BB962C8B-B14F-4D97-AF65-F5344CB8AC3E}">
        <p14:creationId xmlns:p14="http://schemas.microsoft.com/office/powerpoint/2010/main" val="448444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994787FD-219C-4D24-9FA1-B2A1FC1915F6}"/>
              </a:ext>
            </a:extLst>
          </p:cNvPr>
          <p:cNvPicPr>
            <a:picLocks noChangeAspect="1"/>
          </p:cNvPicPr>
          <p:nvPr/>
        </p:nvPicPr>
        <p:blipFill>
          <a:blip r:embed="rId2"/>
          <a:stretch>
            <a:fillRect/>
          </a:stretch>
        </p:blipFill>
        <p:spPr>
          <a:xfrm>
            <a:off x="0" y="9744"/>
            <a:ext cx="12249665" cy="7183912"/>
          </a:xfrm>
          <a:prstGeom prst="rect">
            <a:avLst/>
          </a:prstGeom>
        </p:spPr>
      </p:pic>
      <p:pic>
        <p:nvPicPr>
          <p:cNvPr id="3" name="Рисунок 2">
            <a:extLst>
              <a:ext uri="{FF2B5EF4-FFF2-40B4-BE49-F238E27FC236}">
                <a16:creationId xmlns:a16="http://schemas.microsoft.com/office/drawing/2014/main" id="{2506805A-7621-4648-AC1F-39C8E24E5760}"/>
              </a:ext>
            </a:extLst>
          </p:cNvPr>
          <p:cNvPicPr>
            <a:picLocks noChangeAspect="1"/>
          </p:cNvPicPr>
          <p:nvPr/>
        </p:nvPicPr>
        <p:blipFill>
          <a:blip r:embed="rId3"/>
          <a:stretch>
            <a:fillRect/>
          </a:stretch>
        </p:blipFill>
        <p:spPr>
          <a:xfrm>
            <a:off x="1872818" y="57665"/>
            <a:ext cx="8858256" cy="536494"/>
          </a:xfrm>
          <a:prstGeom prst="rect">
            <a:avLst/>
          </a:prstGeom>
        </p:spPr>
      </p:pic>
      <p:sp>
        <p:nvSpPr>
          <p:cNvPr id="4" name="Прямоугольник 3">
            <a:extLst>
              <a:ext uri="{FF2B5EF4-FFF2-40B4-BE49-F238E27FC236}">
                <a16:creationId xmlns:a16="http://schemas.microsoft.com/office/drawing/2014/main" id="{B527401E-A700-4567-A17F-F343512EFA95}"/>
              </a:ext>
            </a:extLst>
          </p:cNvPr>
          <p:cNvSpPr/>
          <p:nvPr/>
        </p:nvSpPr>
        <p:spPr>
          <a:xfrm>
            <a:off x="8979243" y="1145059"/>
            <a:ext cx="2561968" cy="3477875"/>
          </a:xfrm>
          <a:prstGeom prst="rect">
            <a:avLst/>
          </a:prstGeom>
        </p:spPr>
        <p:txBody>
          <a:bodyPr wrap="square">
            <a:spAutoFit/>
          </a:bodyPr>
          <a:lstStyle/>
          <a:p>
            <a:pPr lvl="0" algn="ctr">
              <a:defRPr/>
            </a:pPr>
            <a:r>
              <a:rPr lang="ru-RU" sz="2000" b="1" dirty="0">
                <a:solidFill>
                  <a:srgbClr val="7030A0"/>
                </a:solidFill>
                <a:effectLst>
                  <a:outerShdw blurRad="38100" dist="38100" dir="2700000" algn="tl">
                    <a:srgbClr val="000000">
                      <a:alpha val="43137"/>
                    </a:srgbClr>
                  </a:outerShdw>
                </a:effectLst>
                <a:latin typeface="Cambria" panose="02040503050406030204" pitchFamily="18" charset="0"/>
                <a:cs typeface="Arial" charset="0"/>
              </a:rPr>
              <a:t>Ребёнку нужно показать, что любой человек должен признавать и соблюдать известные нормы поведения в семье, в коллективе и вообще в обществе</a:t>
            </a:r>
            <a:r>
              <a:rPr lang="ru-RU" sz="2000" dirty="0">
                <a:solidFill>
                  <a:srgbClr val="7030A0"/>
                </a:solidFill>
                <a:effectLst>
                  <a:outerShdw blurRad="38100" dist="38100" dir="2700000" algn="tl">
                    <a:srgbClr val="000000">
                      <a:alpha val="43137"/>
                    </a:srgbClr>
                  </a:outerShdw>
                </a:effectLst>
                <a:latin typeface="Cambria" panose="02040503050406030204" pitchFamily="18" charset="0"/>
                <a:cs typeface="Arial" charset="0"/>
              </a:rPr>
              <a:t>.</a:t>
            </a:r>
          </a:p>
        </p:txBody>
      </p:sp>
      <p:sp>
        <p:nvSpPr>
          <p:cNvPr id="5" name="Прямоугольник 4">
            <a:extLst>
              <a:ext uri="{FF2B5EF4-FFF2-40B4-BE49-F238E27FC236}">
                <a16:creationId xmlns:a16="http://schemas.microsoft.com/office/drawing/2014/main" id="{FD528EE2-2D03-4B9C-9169-E01C8B4B8757}"/>
              </a:ext>
            </a:extLst>
          </p:cNvPr>
          <p:cNvSpPr/>
          <p:nvPr/>
        </p:nvSpPr>
        <p:spPr>
          <a:xfrm rot="10800000" flipV="1">
            <a:off x="6829168" y="5132586"/>
            <a:ext cx="4226010" cy="1754326"/>
          </a:xfrm>
          <a:prstGeom prst="rect">
            <a:avLst/>
          </a:prstGeom>
        </p:spPr>
        <p:txBody>
          <a:bodyPr wrap="square">
            <a:spAutoFit/>
          </a:bodyPr>
          <a:lstStyle/>
          <a:p>
            <a:pPr lvl="0" algn="ctr">
              <a:defRPr/>
            </a:pPr>
            <a:r>
              <a:rPr lang="ru-RU" b="1" dirty="0">
                <a:solidFill>
                  <a:srgbClr val="7030A0"/>
                </a:solidFill>
                <a:effectLst>
                  <a:outerShdw blurRad="38100" dist="38100" dir="2700000" algn="tl">
                    <a:srgbClr val="000000">
                      <a:alpha val="43137"/>
                    </a:srgbClr>
                  </a:outerShdw>
                </a:effectLst>
                <a:latin typeface="Comic Sans MS" pitchFamily="66" charset="0"/>
                <a:cs typeface="Arial" charset="0"/>
              </a:rPr>
              <a:t>Поэтому родители обязаны следить за поведением ребёнка и направлять его таким образом, чтобы его поступки не причиняли ущерба ни ему самому, ни другим.</a:t>
            </a:r>
          </a:p>
        </p:txBody>
      </p:sp>
      <p:pic>
        <p:nvPicPr>
          <p:cNvPr id="6" name="Рисунок 5" descr="image_big_25791.jpg">
            <a:extLst>
              <a:ext uri="{FF2B5EF4-FFF2-40B4-BE49-F238E27FC236}">
                <a16:creationId xmlns:a16="http://schemas.microsoft.com/office/drawing/2014/main" id="{5181DC3A-C87F-4BA0-9638-862593A1364F}"/>
              </a:ext>
            </a:extLst>
          </p:cNvPr>
          <p:cNvPicPr>
            <a:picLocks noChangeAspect="1"/>
          </p:cNvPicPr>
          <p:nvPr/>
        </p:nvPicPr>
        <p:blipFill>
          <a:blip r:embed="rId4" cstate="print"/>
          <a:srcRect l="9598" r="7533"/>
          <a:stretch>
            <a:fillRect/>
          </a:stretch>
        </p:blipFill>
        <p:spPr bwMode="auto">
          <a:xfrm>
            <a:off x="584886" y="717725"/>
            <a:ext cx="6244282" cy="4620393"/>
          </a:xfrm>
          <a:prstGeom prst="rect">
            <a:avLst/>
          </a:prstGeom>
          <a:noFill/>
          <a:ln>
            <a:noFill/>
          </a:ln>
          <a:effectLst>
            <a:softEdge rad="31750"/>
          </a:effectLst>
        </p:spPr>
      </p:pic>
    </p:spTree>
    <p:extLst>
      <p:ext uri="{BB962C8B-B14F-4D97-AF65-F5344CB8AC3E}">
        <p14:creationId xmlns:p14="http://schemas.microsoft.com/office/powerpoint/2010/main" val="2831521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90535BE2-294E-4CFC-AD86-827FD43AB25A}"/>
              </a:ext>
            </a:extLst>
          </p:cNvPr>
          <p:cNvPicPr>
            <a:picLocks noChangeAspect="1"/>
          </p:cNvPicPr>
          <p:nvPr/>
        </p:nvPicPr>
        <p:blipFill>
          <a:blip r:embed="rId2"/>
          <a:stretch>
            <a:fillRect/>
          </a:stretch>
        </p:blipFill>
        <p:spPr>
          <a:xfrm>
            <a:off x="-263610" y="0"/>
            <a:ext cx="12455610" cy="6858000"/>
          </a:xfrm>
          <a:prstGeom prst="rect">
            <a:avLst/>
          </a:prstGeom>
        </p:spPr>
      </p:pic>
      <p:sp>
        <p:nvSpPr>
          <p:cNvPr id="3" name="Прямоугольник 2">
            <a:extLst>
              <a:ext uri="{FF2B5EF4-FFF2-40B4-BE49-F238E27FC236}">
                <a16:creationId xmlns:a16="http://schemas.microsoft.com/office/drawing/2014/main" id="{A5E94C1E-BB46-44A7-92BC-E9D6C4BED9A2}"/>
              </a:ext>
            </a:extLst>
          </p:cNvPr>
          <p:cNvSpPr/>
          <p:nvPr/>
        </p:nvSpPr>
        <p:spPr>
          <a:xfrm>
            <a:off x="263611" y="313038"/>
            <a:ext cx="7125730" cy="1200329"/>
          </a:xfrm>
          <a:prstGeom prst="rect">
            <a:avLst/>
          </a:prstGeom>
        </p:spPr>
        <p:txBody>
          <a:bodyPr wrap="square">
            <a:spAutoFit/>
          </a:bodyPr>
          <a:lstStyle/>
          <a:p>
            <a:pPr lvl="0" fontAlgn="base">
              <a:spcBef>
                <a:spcPct val="0"/>
              </a:spcBef>
              <a:spcAft>
                <a:spcPct val="0"/>
              </a:spcAft>
              <a:defRPr/>
            </a:pPr>
            <a:r>
              <a:rPr lang="ru-RU" b="1" dirty="0">
                <a:solidFill>
                  <a:srgbClr val="7030A0"/>
                </a:solidFill>
                <a:effectLst>
                  <a:outerShdw blurRad="38100" dist="38100" dir="2700000" algn="tl">
                    <a:srgbClr val="000000"/>
                  </a:outerShdw>
                </a:effectLst>
                <a:latin typeface="Comic Sans MS" pitchFamily="66" charset="0"/>
                <a:cs typeface="Arial" charset="0"/>
              </a:rPr>
              <a:t>Предоставляйте ребёнку возможность таких переживаний, которые будут иметь ценность воспоминаний </a:t>
            </a:r>
            <a:br>
              <a:rPr lang="ru-RU" b="1" dirty="0">
                <a:solidFill>
                  <a:srgbClr val="7030A0"/>
                </a:solidFill>
                <a:effectLst>
                  <a:outerShdw blurRad="38100" dist="38100" dir="2700000" algn="tl">
                    <a:srgbClr val="000000"/>
                  </a:outerShdw>
                </a:effectLst>
                <a:latin typeface="Comic Sans MS" pitchFamily="66" charset="0"/>
                <a:cs typeface="Arial" charset="0"/>
              </a:rPr>
            </a:br>
            <a:r>
              <a:rPr lang="ru-RU" b="1" dirty="0">
                <a:solidFill>
                  <a:srgbClr val="7030A0"/>
                </a:solidFill>
                <a:effectLst>
                  <a:outerShdw blurRad="38100" dist="38100" dir="2700000" algn="tl">
                    <a:srgbClr val="000000"/>
                  </a:outerShdw>
                </a:effectLst>
                <a:latin typeface="Comic Sans MS" pitchFamily="66" charset="0"/>
                <a:cs typeface="Arial" charset="0"/>
              </a:rPr>
              <a:t>во взрослой жизни!</a:t>
            </a:r>
            <a:br>
              <a:rPr lang="ru-RU" dirty="0">
                <a:solidFill>
                  <a:srgbClr val="7030A0"/>
                </a:solidFill>
                <a:effectLst>
                  <a:outerShdw blurRad="38100" dist="38100" dir="2700000" algn="tl">
                    <a:srgbClr val="000000"/>
                  </a:outerShdw>
                </a:effectLst>
                <a:latin typeface="Comic Sans MS" pitchFamily="66" charset="0"/>
                <a:cs typeface="Arial" charset="0"/>
              </a:rPr>
            </a:br>
            <a:endParaRPr lang="ru-RU" dirty="0">
              <a:solidFill>
                <a:srgbClr val="7030A0"/>
              </a:solidFill>
              <a:latin typeface="Calibri" pitchFamily="34" charset="0"/>
              <a:cs typeface="Arial" charset="0"/>
            </a:endParaRPr>
          </a:p>
        </p:txBody>
      </p:sp>
      <p:pic>
        <p:nvPicPr>
          <p:cNvPr id="4" name="Рисунок 3" descr="super-detki2.jpg">
            <a:extLst>
              <a:ext uri="{FF2B5EF4-FFF2-40B4-BE49-F238E27FC236}">
                <a16:creationId xmlns:a16="http://schemas.microsoft.com/office/drawing/2014/main" id="{A701D377-0CF5-4541-A385-EECECA66BA4A}"/>
              </a:ext>
            </a:extLst>
          </p:cNvPr>
          <p:cNvPicPr>
            <a:picLocks noChangeAspect="1"/>
          </p:cNvPicPr>
          <p:nvPr/>
        </p:nvPicPr>
        <p:blipFill>
          <a:blip r:embed="rId3"/>
          <a:srcRect/>
          <a:stretch>
            <a:fillRect/>
          </a:stretch>
        </p:blipFill>
        <p:spPr bwMode="auto">
          <a:xfrm>
            <a:off x="7389342" y="313037"/>
            <a:ext cx="4407242" cy="3904735"/>
          </a:xfrm>
          <a:prstGeom prst="rect">
            <a:avLst/>
          </a:prstGeom>
          <a:noFill/>
          <a:ln w="9525">
            <a:noFill/>
            <a:miter lim="800000"/>
            <a:headEnd/>
            <a:tailEnd/>
          </a:ln>
        </p:spPr>
      </p:pic>
      <p:sp>
        <p:nvSpPr>
          <p:cNvPr id="5" name="Прямоугольник 4">
            <a:extLst>
              <a:ext uri="{FF2B5EF4-FFF2-40B4-BE49-F238E27FC236}">
                <a16:creationId xmlns:a16="http://schemas.microsoft.com/office/drawing/2014/main" id="{C7451AAF-A7EF-4425-ACE3-2B56DB5B4D08}"/>
              </a:ext>
            </a:extLst>
          </p:cNvPr>
          <p:cNvSpPr/>
          <p:nvPr/>
        </p:nvSpPr>
        <p:spPr>
          <a:xfrm rot="10800000" flipV="1">
            <a:off x="5898292" y="4804506"/>
            <a:ext cx="5593492" cy="1015663"/>
          </a:xfrm>
          <a:prstGeom prst="rect">
            <a:avLst/>
          </a:prstGeom>
        </p:spPr>
        <p:txBody>
          <a:bodyPr wrap="square">
            <a:spAutoFit/>
          </a:bodyPr>
          <a:lstStyle/>
          <a:p>
            <a:pPr lvl="0">
              <a:defRPr/>
            </a:pPr>
            <a:r>
              <a:rPr lang="ru-RU" sz="2000" b="1" i="1" dirty="0">
                <a:solidFill>
                  <a:srgbClr val="7030A0"/>
                </a:solidFill>
                <a:effectLst>
                  <a:outerShdw blurRad="38100" dist="38100" dir="2700000" algn="tl">
                    <a:srgbClr val="000000">
                      <a:alpha val="43137"/>
                    </a:srgbClr>
                  </a:outerShdw>
                </a:effectLst>
                <a:latin typeface="Comic Sans MS" pitchFamily="66" charset="0"/>
                <a:cs typeface="Arial" charset="0"/>
              </a:rPr>
              <a:t>То есть ребёнок всю свою жизнь будет вспоминать всё то, что связано с семейными традициями.</a:t>
            </a:r>
            <a:endParaRPr lang="ru-RU" sz="2000" dirty="0">
              <a:solidFill>
                <a:srgbClr val="7030A0"/>
              </a:solidFill>
              <a:cs typeface="Arial" charset="0"/>
            </a:endParaRPr>
          </a:p>
        </p:txBody>
      </p:sp>
      <p:pic>
        <p:nvPicPr>
          <p:cNvPr id="6" name="Рисунок 5" descr="yg6MbAnwuh_large.jpg">
            <a:extLst>
              <a:ext uri="{FF2B5EF4-FFF2-40B4-BE49-F238E27FC236}">
                <a16:creationId xmlns:a16="http://schemas.microsoft.com/office/drawing/2014/main" id="{7B371D18-7D2C-4751-8DA4-3E9269EC89E9}"/>
              </a:ext>
            </a:extLst>
          </p:cNvPr>
          <p:cNvPicPr>
            <a:picLocks noChangeAspect="1"/>
          </p:cNvPicPr>
          <p:nvPr/>
        </p:nvPicPr>
        <p:blipFill>
          <a:blip r:embed="rId4" cstate="print"/>
          <a:srcRect/>
          <a:stretch>
            <a:fillRect/>
          </a:stretch>
        </p:blipFill>
        <p:spPr bwMode="auto">
          <a:xfrm>
            <a:off x="395416" y="2001795"/>
            <a:ext cx="4687330" cy="4036540"/>
          </a:xfrm>
          <a:prstGeom prst="rect">
            <a:avLst/>
          </a:prstGeom>
          <a:noFill/>
          <a:ln>
            <a:noFill/>
          </a:ln>
          <a:effectLst>
            <a:softEdge rad="31750"/>
          </a:effectLst>
        </p:spPr>
      </p:pic>
    </p:spTree>
    <p:extLst>
      <p:ext uri="{BB962C8B-B14F-4D97-AF65-F5344CB8AC3E}">
        <p14:creationId xmlns:p14="http://schemas.microsoft.com/office/powerpoint/2010/main" val="94061875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1497</Words>
  <Application>Microsoft Office PowerPoint</Application>
  <PresentationFormat>Широкоэкранный</PresentationFormat>
  <Paragraphs>66</Paragraphs>
  <Slides>19</Slides>
  <Notes>0</Notes>
  <HiddenSlides>0</HiddenSlides>
  <MMClips>0</MMClips>
  <ScaleCrop>false</ScaleCrop>
  <HeadingPairs>
    <vt:vector size="6" baseType="variant">
      <vt:variant>
        <vt:lpstr>Использованные шрифты</vt:lpstr>
      </vt:variant>
      <vt:variant>
        <vt:i4>13</vt:i4>
      </vt:variant>
      <vt:variant>
        <vt:lpstr>Тема</vt:lpstr>
      </vt:variant>
      <vt:variant>
        <vt:i4>1</vt:i4>
      </vt:variant>
      <vt:variant>
        <vt:lpstr>Заголовки слайдов</vt:lpstr>
      </vt:variant>
      <vt:variant>
        <vt:i4>19</vt:i4>
      </vt:variant>
    </vt:vector>
  </HeadingPairs>
  <TitlesOfParts>
    <vt:vector size="33" baseType="lpstr">
      <vt:lpstr>Arial</vt:lpstr>
      <vt:lpstr>Bauhaus 93</vt:lpstr>
      <vt:lpstr>Calibri</vt:lpstr>
      <vt:lpstr>Calibri Light</vt:lpstr>
      <vt:lpstr>Cambria</vt:lpstr>
      <vt:lpstr>Cambria Math</vt:lpstr>
      <vt:lpstr>Comic Sans MS</vt:lpstr>
      <vt:lpstr>Constantia</vt:lpstr>
      <vt:lpstr>Franklin Gothic Medium Cond</vt:lpstr>
      <vt:lpstr>Impact</vt:lpstr>
      <vt:lpstr>Matura MT Script Capitals</vt:lpstr>
      <vt:lpstr>Segoe UI Black</vt:lpstr>
      <vt:lpstr>Times New Roman</vt:lpstr>
      <vt:lpstr>Тема Office</vt:lpstr>
      <vt:lpstr>Формирование семейных ценностей у детей дошкольного возраста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семейных ценностей у детей дошкольного возраста</dc:title>
  <dc:creator>Владелец</dc:creator>
  <cp:lastModifiedBy>Владелец</cp:lastModifiedBy>
  <cp:revision>6</cp:revision>
  <dcterms:created xsi:type="dcterms:W3CDTF">2022-03-21T13:35:32Z</dcterms:created>
  <dcterms:modified xsi:type="dcterms:W3CDTF">2022-03-22T10:16:31Z</dcterms:modified>
</cp:coreProperties>
</file>