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5" r:id="rId11"/>
    <p:sldId id="264" r:id="rId12"/>
    <p:sldId id="268" r:id="rId13"/>
    <p:sldId id="279" r:id="rId14"/>
    <p:sldId id="280" r:id="rId15"/>
    <p:sldId id="281" r:id="rId16"/>
    <p:sldId id="266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0" orient="horz" pos="2160" userDrawn="1">
          <p15:clr>
            <a:srgbClr val="A4A3A4"/>
          </p15:clr>
        </p15:guide>
        <p15:guide id="1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1140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6392C89-C3A5-4BAB-9FE1-038655B71D0F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A5A4AB0-017B-4885-B3B9-9F4DEE55B33E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E0874BE-5E8E-4CD1-83B5-5A0C1FDDC324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014C718-29CE-4B8F-AE03-DF517820D543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F2B4CE2-46F7-421B-9F05-821C42F4A621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0BC8738-517C-42CB-B407-DE84B16D17CB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FFD300E-9AE4-48D8-9EE7-FABFA03C0FE1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A6AD486-8A0A-48BC-BB0E-0C3AD185EB1F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323E79-E472-4EF1-9A24-806A517E514D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4A38F3A-853F-445C-9931-39A706539F9A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F4881A3-7102-4AA6-921F-D998449FA8D9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FF2C04E-0047-493B-AB60-E5B8C4013570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F76E41D-87F5-473D-AC74-64A1A97ED1B5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355C7E1-34CF-41AC-AD57-B73B2ADBB714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860A4D6-6860-42DB-ADDE-0D3BD7E111DD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687D96A-43F3-4F3E-9EDF-E0094B83FE6D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DAABEBE-8DAD-456D-B648-6FD1B0A55C49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A288C5D-46BD-4318-AEC2-CB298BEB02F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E7AB406-4D5F-44A9-A966-BA1D26BBE58D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2D15B16-1F6E-4F0C-977E-84D28B3D4AF5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E713ECD-0105-43FD-A7C4-9AD656AC24D4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300C390-5882-4BDC-98DD-EF71735145D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79AC4E6-1367-4F88-866A-DF717639D06C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 noEditPoints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 noEditPoints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lvl="0"/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EditPoints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 noEditPoints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 noEditPoints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 noEditPoints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 noEditPoints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 noEditPoints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</a:lvl6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 noEditPoints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 noEditPoints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 noEditPoints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 noEditPoints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 noEditPoints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Разбор задания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err="1" smtClean="0"/>
              <a:t>огэ</a:t>
            </a:r>
            <a:r>
              <a:rPr lang="ru-RU" dirty="0" smtClean="0"/>
              <a:t> по </a:t>
            </a:r>
            <a:br>
              <a:rPr lang="ru-RU" dirty="0" smtClean="0"/>
            </a:br>
            <a:r>
              <a:rPr lang="ru-RU" dirty="0" smtClean="0"/>
              <a:t>обществознанию № 5</a:t>
            </a:r>
            <a:br>
              <a:rPr lang="ru-RU" dirty="0" smtClean="0"/>
            </a:br>
            <a:r>
              <a:rPr lang="ru-RU" dirty="0" smtClean="0"/>
              <a:t>(Работа с иллюстрацией)</a:t>
            </a:r>
            <a:endParaRPr lang="ru-RU" dirty="0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827584" y="4005064"/>
            <a:ext cx="7772400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Учитель обществознание </a:t>
            </a:r>
          </a:p>
          <a:p>
            <a:r>
              <a:rPr lang="ru-RU" dirty="0" smtClean="0"/>
              <a:t>МОУ «Шабуровская СОШ»</a:t>
            </a:r>
          </a:p>
          <a:p>
            <a:r>
              <a:rPr lang="ru-RU" dirty="0" smtClean="0"/>
              <a:t>Ряпосова Светлана Александровна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>
          <a:xfrm>
            <a:off x="611560" y="4149080"/>
            <a:ext cx="8183880" cy="2459760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rgbClr val="000000"/>
                </a:solidFill>
              </a:rPr>
              <a:t>Какой фактор производства (кроме предпринимательских способностей) прежде всего может быть проиллюстрирован с помощью данной фотографии? Объясните смысл данного фактора производства (дайте определение понятия). Чем ограничено предложение данного фактора производства? Как называют доход владельца данного фактора производства?</a:t>
            </a:r>
            <a:r>
              <a:rPr lang="ru-RU" sz="1200" b="1" dirty="0">
                <a:solidFill>
                  <a:srgbClr val="000000"/>
                </a:solidFill>
              </a:rPr>
              <a:t/>
            </a:r>
            <a:br>
              <a:rPr lang="ru-RU" sz="1200" b="1" dirty="0">
                <a:solidFill>
                  <a:srgbClr val="000000"/>
                </a:solidFill>
              </a:rPr>
            </a:br>
            <a:r>
              <a:rPr lang="ru-RU" sz="1200" b="1" dirty="0">
                <a:solidFill>
                  <a:srgbClr val="000000"/>
                </a:solidFill>
              </a:rPr>
              <a:t/>
            </a:r>
            <a:br>
              <a:rPr lang="ru-RU" sz="1200" b="1" dirty="0">
                <a:solidFill>
                  <a:srgbClr val="000000"/>
                </a:solidFill>
              </a:rPr>
            </a:br>
            <a:endParaRPr lang="ru-RU" sz="1200" b="1" dirty="0">
              <a:solidFill>
                <a:srgbClr val="000000"/>
              </a:solidFill>
            </a:endParaRPr>
          </a:p>
        </p:txBody>
      </p:sp>
      <p:pic>
        <p:nvPicPr>
          <p:cNvPr id="5126" name="Picture 6" descr="C:\Users\Admin\Downloads\7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5804" y="476672"/>
            <a:ext cx="5400600" cy="3517496"/>
          </a:xfrm>
          <a:prstGeom prst="rect">
            <a:avLst/>
          </a:prstGeom>
          <a:noFill/>
        </p:spPr>
      </p:pic>
      <p:pic>
        <p:nvPicPr>
          <p:cNvPr id="4" name="Picture 6" descr="C:\Users\Admin\Downloads\7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5804" y="498489"/>
            <a:ext cx="5400600" cy="351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Пояснение:</a:t>
            </a: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>Данная фотография иллюстрирует фактор производства «</a:t>
            </a:r>
            <a:r>
              <a:rPr lang="ru-RU" b="1" dirty="0">
                <a:solidFill>
                  <a:srgbClr val="000000"/>
                </a:solidFill>
              </a:rPr>
              <a:t>труд</a:t>
            </a:r>
            <a:r>
              <a:rPr lang="ru-RU" dirty="0">
                <a:solidFill>
                  <a:srgbClr val="000000"/>
                </a:solidFill>
              </a:rPr>
              <a:t>».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>Труд как фактор производства — совокупность физических и умственных способностей людей, пригодных для создания экономических благ.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>Ограниченность труда проявляется в отсутствии необходимого количества рабочей силы, недостатке квалифицированных специалистов.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>Доход владельца данного фактора производства называют </a:t>
            </a:r>
            <a:r>
              <a:rPr lang="ru-RU" b="1" dirty="0">
                <a:solidFill>
                  <a:srgbClr val="000000"/>
                </a:solidFill>
              </a:rPr>
              <a:t>заработной платой</a:t>
            </a:r>
            <a:r>
              <a:rPr lang="ru-RU" dirty="0">
                <a:solidFill>
                  <a:srgbClr val="000000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444056" y="4293096"/>
            <a:ext cx="8183880" cy="223224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0000"/>
                </a:solidFill>
              </a:rPr>
              <a:t>Рассмотрите фотографию. Какой фактор производства (кроме капитала) прежде всего может быть проиллюстрирован с помощью данного изображения? Объясните, что включает в себя данный фактор производства. Чем ограничено предложение данного фактора производства (укажите не менее трёх ограничений)? Как называют доход владельца данного фактора производства?</a:t>
            </a:r>
            <a:r>
              <a:rPr lang="ru-RU" dirty="0"/>
              <a:t> </a:t>
            </a:r>
            <a:endParaRPr dirty="0"/>
          </a:p>
        </p:txBody>
      </p:sp>
      <p:pic>
        <p:nvPicPr>
          <p:cNvPr id="1026" name="Picture 2" descr="C:\Users\Admin\Downloads\image-17-02-23-01-1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3" t="15449" r="9767" b="7298"/>
          <a:stretch/>
        </p:blipFill>
        <p:spPr bwMode="auto">
          <a:xfrm>
            <a:off x="1619672" y="404664"/>
            <a:ext cx="5832648" cy="373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183880" cy="576064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</a:rPr>
              <a:t>В правильном ответе должны быть следующие элементы: 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</a:rPr>
              <a:t>1) земля; 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</a:rPr>
              <a:t>2) объяснение, например: все виды природных ресурсов, имеющихся на планете и пригодных для производства экономических благ; 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</a:rPr>
              <a:t>3) ограничен природным рельефом, имеющейся площадью земель определённого назначения, разведанным объёмом полезных ископаемых, водных и других ресурсов, темпами исчерпания </a:t>
            </a:r>
            <a:r>
              <a:rPr lang="ru-RU" sz="4400" dirty="0" err="1">
                <a:solidFill>
                  <a:srgbClr val="000000"/>
                </a:solidFill>
              </a:rPr>
              <a:t>невозобновимых</a:t>
            </a:r>
            <a:r>
              <a:rPr lang="ru-RU" sz="4400" dirty="0">
                <a:solidFill>
                  <a:srgbClr val="000000"/>
                </a:solidFill>
              </a:rPr>
              <a:t> и восстановления </a:t>
            </a:r>
            <a:r>
              <a:rPr lang="ru-RU" sz="4400" dirty="0" err="1">
                <a:solidFill>
                  <a:srgbClr val="000000"/>
                </a:solidFill>
              </a:rPr>
              <a:t>возобновимых</a:t>
            </a:r>
            <a:r>
              <a:rPr lang="ru-RU" sz="4400" dirty="0">
                <a:solidFill>
                  <a:srgbClr val="000000"/>
                </a:solidFill>
              </a:rPr>
              <a:t> ресурсов; 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</a:rPr>
              <a:t>4) рента.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369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325" y="530225"/>
            <a:ext cx="5325915" cy="3497357"/>
          </a:xfrm>
        </p:spPr>
      </p:pic>
      <p:sp>
        <p:nvSpPr>
          <p:cNvPr id="5" name="Прямоугольник 4"/>
          <p:cNvSpPr/>
          <p:nvPr/>
        </p:nvSpPr>
        <p:spPr>
          <a:xfrm>
            <a:off x="611560" y="4005064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Рассмотрите </a:t>
            </a:r>
            <a:r>
              <a:rPr lang="ru-RU" dirty="0" smtClean="0">
                <a:solidFill>
                  <a:srgbClr val="000000"/>
                </a:solidFill>
              </a:rPr>
              <a:t>фотографию. Какой фактор производства прежде всего может быть проиллюстрирован с помощью данного изображения? Объясните, что включает в себя данный фактор производства. Как называют доход владельца данного фактора производства? Что включает в себя такой фактор производства, как информация?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017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30352"/>
            <a:ext cx="8568952" cy="41879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Пояснение: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1) ответ на первый вопрос: труд/трудовая деятельность;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2) объяснение: деятельность людей по производству товаров и услуг путём использования их физических и интеллектуальных возможностей, профессиональных навыков и опыта;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3) Заработная плата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4)Все знания и сведения, необходимые для квалифицированной экономической деятельности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902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683568" y="62068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/>
              <a:t>ЭКОНОМИЧЕСКАЯ ДЕЯТЕЛЬНОСТЬ</a:t>
            </a:r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>
          <a:xfrm>
            <a:off x="467544" y="1988840"/>
            <a:ext cx="8399904" cy="4187952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Система методов и средств ведения хозяйства, обеспечивающая процветание государства. </a:t>
            </a:r>
          </a:p>
          <a:p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Цель — удовлетворение нужд населения, обеспечение высокого уровня жизни.</a:t>
            </a:r>
            <a:r>
              <a:rPr lang="ru-RU" dirty="0"/>
              <a:t> </a:t>
            </a:r>
          </a:p>
        </p:txBody>
      </p:sp>
      <p:sp>
        <p:nvSpPr>
          <p:cNvPr id="5" name="Прямоугольник со скругленными углами 4"/>
          <p:cNvSpPr/>
          <p:nvPr/>
        </p:nvSpPr>
        <p:spPr>
          <a:xfrm>
            <a:off x="323528" y="5085186"/>
            <a:ext cx="2232248" cy="7533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ПРОИЗВОДСТВО</a:t>
            </a:r>
            <a:endParaRPr lang="en-US" dirty="0"/>
          </a:p>
        </p:txBody>
      </p:sp>
      <p:sp>
        <p:nvSpPr>
          <p:cNvPr id="6" name="Прямоугольник со скругленными углами 4"/>
          <p:cNvSpPr/>
          <p:nvPr/>
        </p:nvSpPr>
        <p:spPr>
          <a:xfrm>
            <a:off x="2771800" y="5085186"/>
            <a:ext cx="2304256" cy="7533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РАСПРЕДЕЛЕНИЕ</a:t>
            </a:r>
            <a:endParaRPr lang="en-US"/>
          </a:p>
        </p:txBody>
      </p:sp>
      <p:sp>
        <p:nvSpPr>
          <p:cNvPr id="7" name="Прямоугольник со скругленными углами 4"/>
          <p:cNvSpPr/>
          <p:nvPr/>
        </p:nvSpPr>
        <p:spPr>
          <a:xfrm>
            <a:off x="5292080" y="5085184"/>
            <a:ext cx="1296144" cy="7533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ОБМЕН</a:t>
            </a:r>
            <a:endParaRPr lang="en-US"/>
          </a:p>
        </p:txBody>
      </p:sp>
      <p:sp>
        <p:nvSpPr>
          <p:cNvPr id="8" name="Прямоугольник со скругленными углами 4"/>
          <p:cNvSpPr/>
          <p:nvPr/>
        </p:nvSpPr>
        <p:spPr>
          <a:xfrm>
            <a:off x="6732240" y="5085186"/>
            <a:ext cx="2016224" cy="7533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ПОТРЕБЛЕНИЕ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480061" y="0"/>
            <a:ext cx="8183880" cy="1051560"/>
          </a:xfrm>
        </p:spPr>
        <p:txBody>
          <a:bodyPr/>
          <a:lstStyle/>
          <a:p>
            <a:pPr algn="ctr"/>
            <a:r>
              <a:rPr lang="ru-RU" dirty="0"/>
              <a:t>ПРОИЗВОДСТВО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395536" y="1124744"/>
            <a:ext cx="8183880" cy="4187952"/>
          </a:xfrm>
        </p:spPr>
        <p:txBody>
          <a:bodyPr>
            <a:normAutofit fontScale="92500" lnSpcReduction="10000"/>
          </a:bodyPr>
          <a:lstStyle/>
          <a:p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Производство —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это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процесс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изготовления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материальных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благ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необходимых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для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удовлетворения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потребностей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населения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. К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данному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виду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относится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также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предоставление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разного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рода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услуг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. 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сельское хозяйство;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охота и рыболовство;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добыча полезных ископаемых;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строительство;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транспортная система;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финансовая деятельность;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образование;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здравоохранение;</a:t>
            </a:r>
          </a:p>
          <a:p>
            <a:r>
              <a:rPr lang="ru-RU" sz="1800" dirty="0">
                <a:solidFill>
                  <a:schemeClr val="tx2">
                    <a:lumMod val="10000"/>
                  </a:schemeClr>
                </a:solidFill>
              </a:rPr>
              <a:t>предприятия, предоставляющие коммунальные услуги.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395536" y="116632"/>
            <a:ext cx="8183880" cy="1051560"/>
          </a:xfrm>
        </p:spPr>
        <p:txBody>
          <a:bodyPr/>
          <a:lstStyle/>
          <a:p>
            <a:pPr algn="ctr"/>
            <a:r>
              <a:rPr lang="ru-RU"/>
              <a:t>РАСПРЕДЕЛЕНИЕ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39552" y="1335024"/>
            <a:ext cx="8183880" cy="4187952"/>
          </a:xfrm>
        </p:spPr>
        <p:txBody>
          <a:bodyPr/>
          <a:lstStyle/>
          <a:p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Товары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услуги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полученные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в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результате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производства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необходимо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распределить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среди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населения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с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учётом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потребностей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Примером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может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быть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снабжение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регионов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электроэнергией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газом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строительство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транспортных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развязок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предоставление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бесплатных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лекарств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699792" y="4077071"/>
            <a:ext cx="3672408" cy="244588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539552" y="116632"/>
            <a:ext cx="8183880" cy="1051560"/>
          </a:xfrm>
        </p:spPr>
        <p:txBody>
          <a:bodyPr/>
          <a:lstStyle/>
          <a:p>
            <a:pPr algn="ctr"/>
            <a:r>
              <a:rPr lang="ru-RU"/>
              <a:t>ОБМЕН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467544" y="1988841"/>
            <a:ext cx="8183880" cy="4187952"/>
          </a:xfrm>
        </p:spPr>
        <p:txBody>
          <a:bodyPr/>
          <a:lstStyle/>
          <a:p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П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роцесс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в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ходе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которого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участники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экономической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деятельности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обмениваются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благами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либо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приобретают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товар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или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услугу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за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деньги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Ярким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примером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является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поход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в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магазин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Потребитель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покупает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предметы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быта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продукты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питания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заработанные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им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400" dirty="0" err="1">
                <a:solidFill>
                  <a:schemeClr val="tx2">
                    <a:lumMod val="10000"/>
                  </a:schemeClr>
                </a:solidFill>
              </a:rPr>
              <a:t>средства</a:t>
            </a:r>
            <a:r>
              <a:rPr sz="2400" dirty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endParaRPr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3568" y="548680"/>
            <a:ext cx="1917322" cy="14379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323528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Факторы производства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6731" y="1186533"/>
            <a:ext cx="7056784" cy="1162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ЭКОНОМИЧЕСКИЕРЕСУРСЫ, КОТОРЫЕ УЧАСТВУЮТ В ПРОИЗВОДСТВЕННОМ ПРОЦЕССЕ ТОВАРОВ И УСЛУГ</a:t>
            </a:r>
            <a:endParaRPr lang="ru-RU" sz="2400" dirty="0"/>
          </a:p>
        </p:txBody>
      </p:sp>
      <p:sp>
        <p:nvSpPr>
          <p:cNvPr id="5" name="Заголовок 1"/>
          <p:cNvSpPr txBox="1"/>
          <p:nvPr/>
        </p:nvSpPr>
        <p:spPr>
          <a:xfrm>
            <a:off x="349495" y="1916832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Виды ресурсов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77014" y="2996952"/>
            <a:ext cx="3664421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МАТЕРИАЛЬНЫЕ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3686330"/>
            <a:ext cx="41044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ПРИРОДНЫЕ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69448" y="4725144"/>
            <a:ext cx="34795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ТРУДОВЫЕ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2334" y="5294582"/>
            <a:ext cx="367240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ФИНАНСОВЫЕ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6883" y="3356992"/>
            <a:ext cx="3168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0000"/>
                </a:solidFill>
              </a:rPr>
              <a:t>Все рукотворные средства производства, то есть созданные человеком (техника, оборудование, станки, здания и </a:t>
            </a:r>
            <a:r>
              <a:rPr lang="ru-RU" sz="1100" b="1" dirty="0" err="1">
                <a:solidFill>
                  <a:srgbClr val="000000"/>
                </a:solidFill>
              </a:rPr>
              <a:t>др</a:t>
            </a:r>
            <a:r>
              <a:rPr lang="ru-RU" sz="1100" b="1" dirty="0">
                <a:solidFill>
                  <a:srgbClr val="000000"/>
                </a:solidFill>
              </a:rPr>
              <a:t>)</a:t>
            </a:r>
          </a:p>
        </p:txBody>
      </p:sp>
      <p:pic>
        <p:nvPicPr>
          <p:cNvPr id="1026" name="Picture 2" descr="C:\Users\Admin\Downloads\машин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4221088"/>
            <a:ext cx="541834" cy="385304"/>
          </a:xfrm>
          <a:prstGeom prst="rect">
            <a:avLst/>
          </a:prstGeom>
          <a:noFill/>
        </p:spPr>
      </p:pic>
      <p:pic>
        <p:nvPicPr>
          <p:cNvPr id="1027" name="Picture 3" descr="C:\Users\Admin\Downloads\260296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982" y="4077446"/>
            <a:ext cx="515403" cy="515403"/>
          </a:xfrm>
          <a:prstGeom prst="rect">
            <a:avLst/>
          </a:prstGeom>
          <a:noFill/>
        </p:spPr>
      </p:pic>
      <p:pic>
        <p:nvPicPr>
          <p:cNvPr id="1028" name="Picture 4" descr="C:\Users\Admin\Downloads\стан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8626" y="4154801"/>
            <a:ext cx="501195" cy="43410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707904" y="4126433"/>
            <a:ext cx="5004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</a:rPr>
              <a:t>вещества и силы природы (земля, её недра ,леса, вода, воздух и </a:t>
            </a:r>
            <a:r>
              <a:rPr lang="ru-RU" sz="1200" b="1" dirty="0" err="1">
                <a:solidFill>
                  <a:srgbClr val="000000"/>
                </a:solidFill>
              </a:rPr>
              <a:t>др</a:t>
            </a:r>
            <a:endParaRPr lang="ru-RU" sz="1200" b="1" dirty="0">
              <a:solidFill>
                <a:srgbClr val="000000"/>
              </a:solidFill>
            </a:endParaRPr>
          </a:p>
        </p:txBody>
      </p:sp>
      <p:pic>
        <p:nvPicPr>
          <p:cNvPr id="1029" name="Picture 5" descr="C:\Users\Admin\Downloads\Emojione_1F333.sv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49347" y="4472920"/>
            <a:ext cx="622746" cy="622746"/>
          </a:xfrm>
          <a:prstGeom prst="rect">
            <a:avLst/>
          </a:prstGeom>
          <a:noFill/>
        </p:spPr>
      </p:pic>
      <p:pic>
        <p:nvPicPr>
          <p:cNvPr id="1030" name="Picture 6" descr="C:\Users\Admin\Downloads\sheaf-of-rice-icon-noto-emoji-animals-nature-iconset-google-24063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6136" y="4567876"/>
            <a:ext cx="527790" cy="527790"/>
          </a:xfrm>
          <a:prstGeom prst="rect">
            <a:avLst/>
          </a:prstGeom>
          <a:noFill/>
        </p:spPr>
      </p:pic>
      <p:pic>
        <p:nvPicPr>
          <p:cNvPr id="1031" name="Picture 7" descr="C:\Users\Admin\Downloads\maxresdefault_liv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69030" y="4648826"/>
            <a:ext cx="911424" cy="51267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1103" y="5210955"/>
            <a:ext cx="37799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0000"/>
                </a:solidFill>
              </a:rPr>
              <a:t>население трудоспособного возраста</a:t>
            </a:r>
          </a:p>
        </p:txBody>
      </p:sp>
      <p:pic>
        <p:nvPicPr>
          <p:cNvPr id="1032" name="Picture 8" descr="C:\Users\Admin\Downloads\1200px-Emoji_u1f477_200d_2640.svg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25951" y="5471617"/>
            <a:ext cx="585582" cy="585582"/>
          </a:xfrm>
          <a:prstGeom prst="rect">
            <a:avLst/>
          </a:prstGeom>
          <a:noFill/>
        </p:spPr>
      </p:pic>
      <p:pic>
        <p:nvPicPr>
          <p:cNvPr id="1033" name="Picture 9" descr="C:\Users\Admin\Downloads\emoji_u1f468_200d_1f3ed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05995" y="5488870"/>
            <a:ext cx="622746" cy="62274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652334" y="5800243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100" b="1" dirty="0">
                <a:solidFill>
                  <a:srgbClr val="000000"/>
                </a:solidFill>
              </a:rPr>
              <a:t>денежные средства которые общество выделяет на организацию производства</a:t>
            </a:r>
          </a:p>
        </p:txBody>
      </p:sp>
      <p:pic>
        <p:nvPicPr>
          <p:cNvPr id="1034" name="Picture 10" descr="C:\Users\Admin\Downloads\Hf213e1f9c3a34043a235ec03e6ab71634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99890" y="6205516"/>
            <a:ext cx="514684" cy="515476"/>
          </a:xfrm>
          <a:prstGeom prst="rect">
            <a:avLst/>
          </a:prstGeom>
          <a:noFill/>
        </p:spPr>
      </p:pic>
      <p:pic>
        <p:nvPicPr>
          <p:cNvPr id="1035" name="Picture 11" descr="C:\Users\Admin\Downloads\_6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96136" y="6111616"/>
            <a:ext cx="703276" cy="703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467544" y="116632"/>
            <a:ext cx="8183880" cy="1051560"/>
          </a:xfrm>
        </p:spPr>
        <p:txBody>
          <a:bodyPr/>
          <a:lstStyle/>
          <a:p>
            <a:pPr algn="ctr"/>
            <a:r>
              <a:rPr lang="ru-RU"/>
              <a:t>ПОТРЕБЛЕНИЕ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467544" y="1412776"/>
            <a:ext cx="8183880" cy="4187952"/>
          </a:xfrm>
        </p:spPr>
        <p:txBody>
          <a:bodyPr/>
          <a:lstStyle/>
          <a:p>
            <a:endParaRPr/>
          </a:p>
          <a:p>
            <a:endParaRPr/>
          </a:p>
          <a:p>
            <a:endParaRPr/>
          </a:p>
        </p:txBody>
      </p:sp>
      <p:sp>
        <p:nvSpPr>
          <p:cNvPr id="4" name="Текст. поле 3"/>
          <p:cNvSpPr txBox="1"/>
          <p:nvPr/>
        </p:nvSpPr>
        <p:spPr>
          <a:xfrm>
            <a:off x="899592" y="1412776"/>
            <a:ext cx="6400800" cy="945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И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</a:rPr>
              <a:t>спользование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</a:rPr>
              <a:t>людьми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</a:rPr>
              <a:t>приобретённых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</a:rPr>
              <a:t>товаров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lang="en-US" sz="2800" dirty="0" err="1" smtClean="0">
                <a:solidFill>
                  <a:schemeClr val="tx2">
                    <a:lumMod val="10000"/>
                  </a:schemeClr>
                </a:solidFill>
              </a:rPr>
              <a:t>услуг</a:t>
            </a:r>
            <a:r>
              <a:rPr lang="en-US" sz="28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63688" y="2924944"/>
            <a:ext cx="4860031" cy="24300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02920" y="3717032"/>
            <a:ext cx="8183880" cy="1001272"/>
          </a:xfrm>
        </p:spPr>
        <p:txBody>
          <a:bodyPr>
            <a:normAutofit fontScale="77500" lnSpcReduction="20000"/>
          </a:bodyPr>
          <a:lstStyle/>
          <a:p>
            <a:pPr marL="0" marR="0" indent="238125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Какой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вид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экономической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деятельности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осуществляет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изображенная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на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иллюстрации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женщина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?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Используя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обществоведческие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знания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,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факты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социальной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жизни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и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личный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социальный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опыт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,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сформулируйте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два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правила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рационального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осуществления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этой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деятельности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и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кратко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поясните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каждое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из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правил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.</a:t>
            </a:r>
          </a:p>
          <a:p>
            <a:pPr marL="0" marR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dirty="0">
              <a:solidFill>
                <a:srgbClr val="000000"/>
              </a:solidFill>
              <a:latin typeface="verdana" charset="0"/>
              <a:ea typeface="+mn-ea"/>
              <a:cs typeface="+mn-cs"/>
            </a:endParaRPr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07704" y="548680"/>
            <a:ext cx="4762500" cy="30003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02920" y="530352"/>
            <a:ext cx="8183880" cy="5706960"/>
          </a:xfrm>
        </p:spPr>
        <p:txBody>
          <a:bodyPr/>
          <a:lstStyle/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В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правильном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ответе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должны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быть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следующие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элементы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1)  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ответ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вопрос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производство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продуктов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питания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/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хозяйственно-производственную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/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деятельность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производителя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т. п.;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Может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быть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дан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другой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ответ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вопрос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искажающий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сущности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изображённого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фотографии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.)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2)  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два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правила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с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пояснениями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допустим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—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производить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товары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надлежащего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качества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иначе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вероятность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того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что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потребители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откажутся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покупки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данной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продукции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весьма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высока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Это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может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привести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к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закрытия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производства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);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—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нарушать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технологии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производства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санитарных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норм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иначе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проверяющие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органы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Прокуратура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Роспотребнадзор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т. д.)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могут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приостановить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или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закрыть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производство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наложить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него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высокие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штрафы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).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611560" y="3645024"/>
            <a:ext cx="8183880" cy="2891809"/>
          </a:xfrm>
        </p:spPr>
        <p:txBody>
          <a:bodyPr/>
          <a:lstStyle/>
          <a:p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Какой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вид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экономической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деятельности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осуществляют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члены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семьи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?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Используя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обществоведческие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знания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,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факты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социальной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жизни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и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личный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социальный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опыт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,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сформулируйте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два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правила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рационального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осуществления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этой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деятельности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и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кратко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поясните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каждое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из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18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правил</a:t>
            </a:r>
            <a:r>
              <a:rPr lang="en-US" sz="18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.</a:t>
            </a:r>
            <a:endParaRPr sz="1800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79711" y="404664"/>
            <a:ext cx="4877715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02920" y="530352"/>
            <a:ext cx="8183880" cy="4986880"/>
          </a:xfrm>
        </p:spPr>
        <p:txBody>
          <a:bodyPr/>
          <a:lstStyle/>
          <a:p>
            <a:pPr marL="0" indent="0">
              <a:buNone/>
            </a:pP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Пояснение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1.  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Ответ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вопрос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покупку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продуктов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питания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/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хозяйственно-бытовую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/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деятельность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потребителя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т.п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 .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2)  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Два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правила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с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пояснениями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—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заранее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спланировать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записать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всё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что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хотите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купить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  —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составить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список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иначе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вероятность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купить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что-нибудь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лишнее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сильно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возрастает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Кроме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того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в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суматохе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можно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забыть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купить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что-то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действительно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необходимое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);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—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брать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товар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уровне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глаз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а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полках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выше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или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ниже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нередко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все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товары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размещённые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уровне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глаз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покупателя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дороже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чем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аналогичные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товары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лежащие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нижних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или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верхних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полках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Прежде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чем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сделать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выбор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целесообразно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внимательно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рассмотреть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все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полки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с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нужным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продуктом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сравнить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цены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).</a:t>
            </a:r>
            <a:endParaRPr sz="36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467544" y="3501008"/>
            <a:ext cx="8183880" cy="2531769"/>
          </a:xfrm>
        </p:spPr>
        <p:txBody>
          <a:bodyPr/>
          <a:lstStyle/>
          <a:p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Какой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вид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экономической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деятельности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осуществляет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изображенная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на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иллюстрации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семья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?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Используя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обществоведческие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знания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,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факты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социальной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жизни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и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личный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социальный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опыт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,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сформулируйте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два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правила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рационального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осуществления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этой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деятельности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и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кратко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поясните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каждое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из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правил</a:t>
            </a:r>
            <a:r>
              <a:rPr lang="en-US" sz="2000" b="0" i="0" u="none" strike="noStrike" dirty="0">
                <a:solidFill>
                  <a:srgbClr val="000000"/>
                </a:solidFill>
                <a:latin typeface="verdana" charset="0"/>
                <a:ea typeface="+mn-ea"/>
                <a:cs typeface="+mn-cs"/>
              </a:rPr>
              <a:t>.</a:t>
            </a:r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95736" y="260648"/>
            <a:ext cx="4751966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Пояснение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В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правильном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ответе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должны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быть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следующие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элементы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1)  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ответ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вопрос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потребление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продуктов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питания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/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деятельность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потребителя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т. п.;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Может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быть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дан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другой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ответ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вопрос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искажающий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сущности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изображённого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фотографии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.)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2)  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два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правила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с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пояснениями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допустим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—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потреблять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продукты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надлежащего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качества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если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экономить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качественных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продуктах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в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последствии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у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членов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семьи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могут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развиться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различные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заболевания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);</a:t>
            </a:r>
          </a:p>
          <a:p>
            <a:pPr marL="0" indent="0">
              <a:buNone/>
            </a:pP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соотносить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свои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доходы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и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стоимость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потребляемых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благ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необоснованно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высокие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траты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товары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потребления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могут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привести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к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тому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что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семья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будет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вынуждена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брать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кредиты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, с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которыми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не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сможет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sz="2000" dirty="0" err="1">
                <a:solidFill>
                  <a:schemeClr val="tx2">
                    <a:lumMod val="10000"/>
                  </a:schemeClr>
                </a:solidFill>
              </a:rPr>
              <a:t>расплатиться</a:t>
            </a:r>
            <a:r>
              <a:rPr sz="2000" dirty="0">
                <a:solidFill>
                  <a:schemeClr val="tx2">
                    <a:lumMod val="10000"/>
                  </a:schemeClr>
                </a:solidFill>
              </a:rPr>
              <a:t>).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Спасибо за внимание, </a:t>
            </a:r>
            <a:br>
              <a:rPr lang="ru-RU" dirty="0" smtClean="0"/>
            </a:br>
            <a:r>
              <a:rPr lang="ru-RU" dirty="0" smtClean="0"/>
              <a:t>удачи в сдачи ОГЭ!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29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>
          <a:xfrm>
            <a:off x="323528" y="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/>
              <a:t>Факторы производства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436699"/>
            <a:ext cx="604867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Предпринимательские способности</a:t>
            </a:r>
            <a:endParaRPr lang="ru-RU" sz="3200" dirty="0"/>
          </a:p>
        </p:txBody>
      </p:sp>
      <p:sp>
        <p:nvSpPr>
          <p:cNvPr id="6" name="Объект 5"/>
          <p:cNvSpPr>
            <a:spLocks noGrp="1" noEditPoints="1"/>
          </p:cNvSpPr>
          <p:nvPr>
            <p:ph idx="1"/>
          </p:nvPr>
        </p:nvSpPr>
        <p:spPr>
          <a:xfrm>
            <a:off x="1475656" y="2708920"/>
            <a:ext cx="604867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ru-RU" sz="3200" dirty="0" smtClean="0"/>
              <a:t>Капитал</a:t>
            </a:r>
            <a:endParaRPr lang="ru-RU" sz="3200" dirty="0"/>
          </a:p>
        </p:txBody>
      </p:sp>
      <p:sp>
        <p:nvSpPr>
          <p:cNvPr id="8" name="Объект 5"/>
          <p:cNvSpPr txBox="1"/>
          <p:nvPr/>
        </p:nvSpPr>
        <p:spPr>
          <a:xfrm>
            <a:off x="1496996" y="4725144"/>
            <a:ext cx="602733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/>
              <a:t>Земля</a:t>
            </a:r>
            <a:endParaRPr lang="ru-RU" sz="3200" dirty="0"/>
          </a:p>
        </p:txBody>
      </p:sp>
      <p:sp>
        <p:nvSpPr>
          <p:cNvPr id="9" name="Объект 5"/>
          <p:cNvSpPr txBox="1"/>
          <p:nvPr/>
        </p:nvSpPr>
        <p:spPr>
          <a:xfrm>
            <a:off x="1486326" y="3717032"/>
            <a:ext cx="604867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rtlCol="0" anchor="ctr">
            <a:prstTxWarp prst="textNoShape">
              <a:avLst/>
            </a:prstTxWarp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/>
              <a:t>Труд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395536" y="40466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ПРЕДПРИНИМАТЕЛЬСКИЕ СПОСОБНОСТИ</a:t>
            </a:r>
            <a:endParaRPr lang="ru-RU" dirty="0"/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>
          <a:xfrm>
            <a:off x="323528" y="1484784"/>
            <a:ext cx="8183880" cy="45479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0000"/>
                </a:solidFill>
              </a:rPr>
              <a:t>с</a:t>
            </a:r>
            <a:r>
              <a:rPr lang="ru-RU" sz="2400" dirty="0" smtClean="0">
                <a:solidFill>
                  <a:srgbClr val="000000"/>
                </a:solidFill>
              </a:rPr>
              <a:t>пособности, которые необходимы для эффективной экономической деятельности.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Умение брать ответственность на себя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Принимать решения и отвечать за них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Рисковать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Использовать инновации и др.</a:t>
            </a: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2050" name="Picture 2" descr="C:\Users\Admin\Downloads\0_Ckg5RFDkanc358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968" y="4146539"/>
            <a:ext cx="4077386" cy="27114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395536" y="-27384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КАПИТАЛ</a:t>
            </a:r>
            <a:endParaRPr lang="ru-RU" dirty="0"/>
          </a:p>
        </p:txBody>
      </p:sp>
      <p:sp>
        <p:nvSpPr>
          <p:cNvPr id="4" name="Объект 2"/>
          <p:cNvSpPr>
            <a:spLocks noGrp="1" noEditPoints="1"/>
          </p:cNvSpPr>
          <p:nvPr>
            <p:ph idx="1"/>
          </p:nvPr>
        </p:nvSpPr>
        <p:spPr>
          <a:xfrm>
            <a:off x="323528" y="980728"/>
            <a:ext cx="8183880" cy="50520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Это средства производства; денежные средства, материальные ценности, участвующие в производстве, а также всё искусственное, что на них приобретено.</a:t>
            </a:r>
          </a:p>
          <a:p>
            <a:pPr algn="r"/>
            <a:r>
              <a:rPr lang="ru-RU" sz="2400" dirty="0">
                <a:solidFill>
                  <a:srgbClr val="000000"/>
                </a:solidFill>
              </a:rPr>
              <a:t>з</a:t>
            </a:r>
            <a:r>
              <a:rPr lang="ru-RU" sz="2400" dirty="0" smtClean="0">
                <a:solidFill>
                  <a:srgbClr val="000000"/>
                </a:solidFill>
              </a:rPr>
              <a:t>дания</a:t>
            </a:r>
          </a:p>
          <a:p>
            <a:pPr algn="r"/>
            <a:r>
              <a:rPr lang="ru-RU" sz="2400" dirty="0">
                <a:solidFill>
                  <a:srgbClr val="000000"/>
                </a:solidFill>
              </a:rPr>
              <a:t>с</a:t>
            </a:r>
            <a:r>
              <a:rPr lang="ru-RU" sz="2400" dirty="0" smtClean="0">
                <a:solidFill>
                  <a:srgbClr val="000000"/>
                </a:solidFill>
              </a:rPr>
              <a:t>ооружения</a:t>
            </a:r>
          </a:p>
          <a:p>
            <a:pPr algn="r"/>
            <a:r>
              <a:rPr lang="ru-RU" sz="2400" dirty="0" smtClean="0">
                <a:solidFill>
                  <a:srgbClr val="000000"/>
                </a:solidFill>
              </a:rPr>
              <a:t>станки</a:t>
            </a:r>
          </a:p>
          <a:p>
            <a:pPr algn="r"/>
            <a:r>
              <a:rPr lang="ru-RU" sz="2400" dirty="0" smtClean="0">
                <a:solidFill>
                  <a:srgbClr val="000000"/>
                </a:solidFill>
              </a:rPr>
              <a:t>сырье</a:t>
            </a:r>
          </a:p>
          <a:p>
            <a:pPr algn="r"/>
            <a:r>
              <a:rPr lang="ru-RU" sz="2400" dirty="0" smtClean="0">
                <a:solidFill>
                  <a:srgbClr val="000000"/>
                </a:solidFill>
              </a:rPr>
              <a:t>транспортные средства</a:t>
            </a:r>
          </a:p>
        </p:txBody>
      </p:sp>
      <p:pic>
        <p:nvPicPr>
          <p:cNvPr id="3074" name="Picture 2" descr="C:\Users\Admin\Downloads\Ustavnyj-kapit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3284983"/>
            <a:ext cx="4248472" cy="2832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323528" y="404664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ТРУД</a:t>
            </a:r>
            <a:endParaRPr lang="ru-RU" dirty="0"/>
          </a:p>
        </p:txBody>
      </p:sp>
      <p:sp>
        <p:nvSpPr>
          <p:cNvPr id="4" name="Объект 2"/>
          <p:cNvSpPr>
            <a:spLocks noGrp="1" noEditPoints="1"/>
          </p:cNvSpPr>
          <p:nvPr>
            <p:ph idx="1"/>
          </p:nvPr>
        </p:nvSpPr>
        <p:spPr>
          <a:xfrm>
            <a:off x="323528" y="1484784"/>
            <a:ext cx="8183880" cy="45479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Это физические и умственные способности человека-рабочая сила.</a:t>
            </a:r>
          </a:p>
          <a:p>
            <a:pPr marL="0" indent="0">
              <a:buNone/>
            </a:pPr>
            <a:r>
              <a:rPr lang="ru-RU" sz="2400" u="sng" dirty="0" smtClean="0">
                <a:solidFill>
                  <a:srgbClr val="000000"/>
                </a:solidFill>
              </a:rPr>
              <a:t>Выделяют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Интенсивность труда (напряжение труда, степень расхода труда, физические и душевные силы за единицу времени)</a:t>
            </a:r>
          </a:p>
          <a:p>
            <a:pPr marL="0" indent="0">
              <a:buNone/>
            </a:pPr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Производительность труда (результат труд, </a:t>
            </a:r>
            <a:r>
              <a:rPr lang="ru-RU" sz="2400" dirty="0" err="1" smtClean="0">
                <a:solidFill>
                  <a:srgbClr val="000000"/>
                </a:solidFill>
              </a:rPr>
              <a:t>колличество</a:t>
            </a:r>
            <a:r>
              <a:rPr lang="ru-RU" sz="2400" dirty="0" smtClean="0">
                <a:solidFill>
                  <a:srgbClr val="000000"/>
                </a:solidFill>
              </a:rPr>
              <a:t> продукции произведенное за единицу времени)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395536" y="404664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Земля</a:t>
            </a:r>
            <a:endParaRPr lang="ru-RU" dirty="0"/>
          </a:p>
        </p:txBody>
      </p:sp>
      <p:sp>
        <p:nvSpPr>
          <p:cNvPr id="4" name="Объект 2"/>
          <p:cNvSpPr>
            <a:spLocks noGrp="1" noEditPoints="1"/>
          </p:cNvSpPr>
          <p:nvPr>
            <p:ph idx="1"/>
          </p:nvPr>
        </p:nvSpPr>
        <p:spPr>
          <a:xfrm>
            <a:off x="323528" y="1484784"/>
            <a:ext cx="8183880" cy="45479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</a:rPr>
              <a:t>Все виды природных ресурсов. Площадь на которой осуществляется производство (леса, недра, полезные ископаемые и </a:t>
            </a:r>
            <a:r>
              <a:rPr lang="ru-RU" sz="2400" dirty="0" err="1" smtClean="0">
                <a:solidFill>
                  <a:srgbClr val="000000"/>
                </a:solidFill>
              </a:rPr>
              <a:t>т.д</a:t>
            </a:r>
            <a:r>
              <a:rPr lang="ru-RU" sz="2400" dirty="0" smtClean="0">
                <a:solidFill>
                  <a:srgbClr val="000000"/>
                </a:solidFill>
              </a:rPr>
              <a:t>)</a:t>
            </a:r>
          </a:p>
        </p:txBody>
      </p:sp>
      <p:pic>
        <p:nvPicPr>
          <p:cNvPr id="4098" name="Picture 2" descr="C:\Users\Admin\Downloads\png-clipart-tree-and-river-suspension-island-tree-river.png"/>
          <p:cNvPicPr>
            <a:picLocks noChangeAspect="1" noChangeArrowheads="1"/>
          </p:cNvPicPr>
          <p:nvPr/>
        </p:nvPicPr>
        <p:blipFill>
          <a:blip r:embed="rId3"/>
          <a:srcRect l="10350" t="16423" r="8906" b="13909"/>
          <a:stretch/>
        </p:blipFill>
        <p:spPr bwMode="auto">
          <a:xfrm>
            <a:off x="2411760" y="2790230"/>
            <a:ext cx="3960439" cy="3041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683567" y="476672"/>
            <a:ext cx="8183880" cy="1051560"/>
          </a:xfrm>
        </p:spPr>
        <p:txBody>
          <a:bodyPr/>
          <a:lstStyle/>
          <a:p>
            <a:pPr algn="ctr"/>
            <a:r>
              <a:rPr lang="ru-RU"/>
              <a:t>ИНФОРМАЦИЯ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39552" y="1628800"/>
            <a:ext cx="8183880" cy="26757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>
                <a:solidFill>
                  <a:schemeClr val="tx2">
                    <a:lumMod val="10000"/>
                  </a:schemeClr>
                </a:solidFill>
              </a:rPr>
              <a:t>Сведения, знания, способствующие успешной экономической деятельности</a:t>
            </a:r>
          </a:p>
          <a:p>
            <a:pPr marL="0" indent="0">
              <a:buNone/>
            </a:pPr>
            <a:endParaRPr lang="ru-RU">
              <a:solidFill>
                <a:schemeClr val="tx2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ru-RU" i="1">
                <a:solidFill>
                  <a:schemeClr val="tx2">
                    <a:lumMod val="10000"/>
                  </a:schemeClr>
                </a:solidFill>
              </a:rPr>
              <a:t>Особенности:</a:t>
            </a:r>
          </a:p>
          <a:p>
            <a:pPr marL="0" indent="0">
              <a:buNone/>
            </a:pPr>
            <a:r>
              <a:rPr lang="ru-RU" i="1">
                <a:solidFill>
                  <a:schemeClr val="tx2">
                    <a:lumMod val="10000"/>
                  </a:schemeClr>
                </a:solidFill>
              </a:rPr>
              <a:t>1. Ресурс ее использования не ограничен </a:t>
            </a:r>
          </a:p>
          <a:p>
            <a:pPr marL="0" indent="0">
              <a:buNone/>
            </a:pPr>
            <a:r>
              <a:rPr lang="ru-RU" i="1">
                <a:solidFill>
                  <a:schemeClr val="tx2">
                    <a:lumMod val="10000"/>
                  </a:schemeClr>
                </a:solidFill>
              </a:rPr>
              <a:t>2. быстро передается благодаря интернету </a:t>
            </a:r>
          </a:p>
          <a:p>
            <a:pPr marL="0" indent="0">
              <a:buNone/>
            </a:pPr>
            <a:r>
              <a:rPr lang="ru-RU" i="1">
                <a:solidFill>
                  <a:schemeClr val="tx2">
                    <a:lumMod val="10000"/>
                  </a:schemeClr>
                </a:solidFill>
              </a:rPr>
              <a:t>3. легко тиражируется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395536" y="116632"/>
            <a:ext cx="8183880" cy="792088"/>
          </a:xfrm>
        </p:spPr>
        <p:txBody>
          <a:bodyPr/>
          <a:lstStyle/>
          <a:p>
            <a:pPr algn="ctr"/>
            <a:r>
              <a:rPr lang="ru-RU" dirty="0" smtClean="0"/>
              <a:t>Задание 5</a:t>
            </a:r>
            <a:endParaRPr lang="ru-RU" dirty="0"/>
          </a:p>
        </p:txBody>
      </p:sp>
      <p:sp>
        <p:nvSpPr>
          <p:cNvPr id="4" name="Объект 2"/>
          <p:cNvSpPr>
            <a:spLocks noGrp="1" noEditPoints="1"/>
          </p:cNvSpPr>
          <p:nvPr>
            <p:ph idx="1"/>
          </p:nvPr>
        </p:nvSpPr>
        <p:spPr>
          <a:xfrm>
            <a:off x="395536" y="836712"/>
            <a:ext cx="8183880" cy="45479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Проверяет умение анализировать изображение и давать развёрнутый ответ на вопрос. В задание проверяются теоретические знания.</a:t>
            </a:r>
            <a:endParaRPr lang="ru-RU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Состоит из:</a:t>
            </a:r>
          </a:p>
          <a:p>
            <a:r>
              <a:rPr lang="ru-RU" sz="2000" dirty="0" smtClean="0">
                <a:solidFill>
                  <a:srgbClr val="000000"/>
                </a:solidFill>
              </a:rPr>
              <a:t>Изображения</a:t>
            </a:r>
          </a:p>
          <a:p>
            <a:r>
              <a:rPr lang="ru-RU" sz="2000" dirty="0" smtClean="0">
                <a:solidFill>
                  <a:srgbClr val="000000"/>
                </a:solidFill>
              </a:rPr>
              <a:t>Вопроса о социальном явлении на изображении</a:t>
            </a:r>
          </a:p>
          <a:p>
            <a:r>
              <a:rPr lang="ru-RU" sz="2000" dirty="0" smtClean="0">
                <a:solidFill>
                  <a:srgbClr val="000000"/>
                </a:solidFill>
              </a:rPr>
              <a:t>Вопроса формата «назовите и поясните».</a:t>
            </a:r>
          </a:p>
          <a:p>
            <a:endParaRPr lang="ru-RU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rgbClr val="0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204234"/>
              </p:ext>
            </p:extLst>
          </p:nvPr>
        </p:nvGraphicFramePr>
        <p:xfrm>
          <a:off x="395536" y="3356992"/>
          <a:ext cx="8280920" cy="3227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576064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</a:rPr>
                        <a:t>Даны правильные ответы на три вопроса, приведено объяснение (всего 4 элемента)</a:t>
                      </a:r>
                      <a:endParaRPr lang="ru-RU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0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0000"/>
                          </a:solidFill>
                        </a:rPr>
                        <a:t>Дан правильный ответ на первый вопрос,</a:t>
                      </a:r>
                      <a:r>
                        <a:rPr lang="ru-RU" baseline="0" dirty="0" smtClean="0">
                          <a:solidFill>
                            <a:srgbClr val="000000"/>
                          </a:solidFill>
                        </a:rPr>
                        <a:t> приведены только 2 других элемента</a:t>
                      </a:r>
                      <a:endParaRPr lang="ru-RU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0000"/>
                          </a:solidFill>
                        </a:rPr>
                        <a:t>Дан правильный ответ на 1 +1</a:t>
                      </a:r>
                      <a:r>
                        <a:rPr lang="ru-RU" baseline="0" dirty="0" smtClean="0">
                          <a:solidFill>
                            <a:srgbClr val="000000"/>
                          </a:solidFill>
                        </a:rPr>
                        <a:t> элемент или только правильный ответ на первый вопрос</a:t>
                      </a:r>
                      <a:endParaRPr lang="ru-RU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1">
      <a:dk1>
        <a:srgbClr val="A2E3FE"/>
      </a:dk1>
      <a:lt1>
        <a:sysClr val="window" lastClr="FFFFFF"/>
      </a:lt1>
      <a:dk2>
        <a:srgbClr val="D0F1FE"/>
      </a:dk2>
      <a:lt2>
        <a:srgbClr val="87BAFF"/>
      </a:lt2>
      <a:accent1>
        <a:srgbClr val="002676"/>
      </a:accent1>
      <a:accent2>
        <a:srgbClr val="2B71FF"/>
      </a:accent2>
      <a:accent3>
        <a:srgbClr val="87BAFF"/>
      </a:accent3>
      <a:accent4>
        <a:srgbClr val="87BAFF"/>
      </a:accent4>
      <a:accent5>
        <a:srgbClr val="005BD3"/>
      </a:accent5>
      <a:accent6>
        <a:srgbClr val="00349E"/>
      </a:accent6>
      <a:hlink>
        <a:srgbClr val="17BBFD"/>
      </a:hlink>
      <a:folHlink>
        <a:srgbClr val="F2F2F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276</TotalTime>
  <Words>842</Words>
  <Application>Microsoft Office PowerPoint</Application>
  <PresentationFormat>Экран (4:3)</PresentationFormat>
  <Paragraphs>147</Paragraphs>
  <Slides>27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Аспект</vt:lpstr>
      <vt:lpstr>Разбор задания  огэ по  обществознанию № 5 (Работа с иллюстрацией)</vt:lpstr>
      <vt:lpstr>Факторы производства</vt:lpstr>
      <vt:lpstr>Презентация PowerPoint</vt:lpstr>
      <vt:lpstr>ПРЕДПРИНИМАТЕЛЬСКИЕ СПОСОБНОСТИ</vt:lpstr>
      <vt:lpstr>КАПИТАЛ</vt:lpstr>
      <vt:lpstr>ТРУД</vt:lpstr>
      <vt:lpstr>Земля</vt:lpstr>
      <vt:lpstr>ИНФОРМАЦИЯ</vt:lpstr>
      <vt:lpstr>Задание 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ЭКОНОМИЧЕСКАЯ ДЕЯТЕЛЬНОСТЬ</vt:lpstr>
      <vt:lpstr>ПРОИЗВОДСТВО</vt:lpstr>
      <vt:lpstr>РАСПРЕДЕЛЕНИЕ</vt:lpstr>
      <vt:lpstr>ОБМЕН</vt:lpstr>
      <vt:lpstr>ПОТРЕБЛЕНИЕ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внимание,  удачи в сдачи ОГЭ!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Разбор задания  огэ по  обществознанию № 5 (Работа с июллюстрацией)</dc:title>
  <dc:creator>Admin</dc:creator>
  <cp:lastModifiedBy>Admin</cp:lastModifiedBy>
  <cp:revision>20</cp:revision>
  <dcterms:created xsi:type="dcterms:W3CDTF">2023-02-06T08:33:00Z</dcterms:created>
  <dcterms:modified xsi:type="dcterms:W3CDTF">2023-02-17T10:14:43Z</dcterms:modified>
</cp:coreProperties>
</file>