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73" r:id="rId4"/>
    <p:sldId id="274" r:id="rId5"/>
    <p:sldId id="275" r:id="rId6"/>
    <p:sldId id="276" r:id="rId7"/>
    <p:sldId id="277" r:id="rId8"/>
    <p:sldId id="269" r:id="rId9"/>
    <p:sldId id="265" r:id="rId10"/>
    <p:sldId id="259" r:id="rId11"/>
    <p:sldId id="266" r:id="rId12"/>
    <p:sldId id="263" r:id="rId13"/>
    <p:sldId id="257" r:id="rId14"/>
    <p:sldId id="260" r:id="rId15"/>
    <p:sldId id="261" r:id="rId16"/>
    <p:sldId id="262" r:id="rId17"/>
    <p:sldId id="264" r:id="rId18"/>
    <p:sldId id="258" r:id="rId19"/>
    <p:sldId id="267" r:id="rId20"/>
    <p:sldId id="268" r:id="rId21"/>
    <p:sldId id="270" r:id="rId22"/>
    <p:sldId id="271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3" end="7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5000"/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61A45-5D12-47B9-9CBD-9DBB760886E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3F0E9-85F6-42A7-AF46-7187E55DE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84;&#1077;&#1090;&#1086;&#1076;.%20&#1088;&#1072;&#1079;&#1088;&#1072;&#1073;&#1086;&#1090;&#1082;&#1072;\MERGE_VID_output_XNFynoAa_OMML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video" Target="file:///C:\Users\user\Desktop\&#1084;&#1077;&#1090;&#1086;&#1076;.%20&#1088;&#1072;&#1079;&#1088;&#1072;&#1073;&#1086;&#1090;&#1082;&#1072;\&#1060;&#1091;&#1090;&#1072;&#1078;%20&#1089;&#1074;&#1077;&#1095;&#1072;%20&#1089;&#1082;&#1072;&#1095;&#1072;&#1090;&#1100;%20&#1073;&#1077;&#1089;&#1087;&#1083;&#1072;&#1090;&#1085;&#1086;(2)%20(online-video-cutter.com).mp4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jpeg"/><Relationship Id="rId2" Type="http://schemas.openxmlformats.org/officeDocument/2006/relationships/video" Target="file:///C:\Users\user\Desktop\&#1084;&#1077;&#1090;&#1086;&#1076;.%20&#1088;&#1072;&#1079;&#1088;&#1072;&#1073;&#1086;&#1090;&#1082;&#1072;\&#1060;&#1091;&#1090;&#1072;&#1078;%20&#1089;&#1074;&#1077;&#1095;&#1072;%20&#1089;&#1082;&#1072;&#1095;&#1072;&#1090;&#1100;%20&#1073;&#1077;&#1089;&#1087;&#1083;&#1072;&#1090;&#1085;&#1086;(2)%20(online-video-cutter.com).mp4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video" Target="file:///C:\Users\user\Desktop\&#1084;&#1077;&#1090;&#1086;&#1076;.%20&#1088;&#1072;&#1079;&#1088;&#1072;&#1073;&#1086;&#1090;&#1082;&#1072;\&#1060;&#1091;&#1090;&#1072;&#1078;%20&#1089;&#1074;&#1077;&#1095;&#1072;%20&#1089;&#1082;&#1072;&#1095;&#1072;&#1090;&#1100;%20&#1073;&#1077;&#1089;&#1087;&#1083;&#1072;&#1090;&#1085;&#1086;(2)%20(online-video-cutter.com).mp4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video" Target="file:///C:\Users\user\Desktop\&#1084;&#1077;&#1090;&#1086;&#1076;.%20&#1088;&#1072;&#1079;&#1088;&#1072;&#1073;&#1086;&#1090;&#1082;&#1072;\&#1060;&#1091;&#1090;&#1072;&#1078;%20&#1089;&#1074;&#1077;&#1095;&#1072;%20&#1089;&#1082;&#1072;&#1095;&#1072;&#1090;&#1100;%20&#1073;&#1077;&#1089;&#1087;&#1083;&#1072;&#1090;&#1085;&#1086;(2)%20(online-video-cutter.com).mp4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video" Target="file:///C:\Users\user\Desktop\&#1084;&#1077;&#1090;&#1086;&#1076;.%20&#1088;&#1072;&#1079;&#1088;&#1072;&#1073;&#1086;&#1090;&#1082;&#1072;\&#1060;&#1091;&#1090;&#1072;&#1078;%20&#1089;&#1074;&#1077;&#1095;&#1072;%20&#1089;&#1082;&#1072;&#1095;&#1072;&#1090;&#1100;%20&#1073;&#1077;&#1089;&#1087;&#1083;&#1072;&#1090;&#1085;&#1086;(2)%20(online-video-cutter.com).mp4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ERGE_VID_output_XNFynoAa_OMM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357166"/>
            <a:ext cx="4400552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Сухопаров Василий Иванович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643050"/>
            <a:ext cx="5715040" cy="2214578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2400" dirty="0"/>
              <a:t>Директор средней школы №1 в 1940-1941 г.г.  С февраля 1942 года в Действующей Армии. Воевал на Карельском фронте. Агитатор полка, гвардии капитан. </a:t>
            </a:r>
            <a:endParaRPr lang="ru-RU" sz="2400" dirty="0" smtClean="0"/>
          </a:p>
          <a:p>
            <a:pPr algn="ctr">
              <a:buNone/>
            </a:pPr>
            <a:r>
              <a:rPr lang="ru-RU" sz="2400" b="1" dirty="0" smtClean="0"/>
              <a:t>Погиб  </a:t>
            </a:r>
            <a:r>
              <a:rPr lang="ru-RU" sz="2400" b="1" dirty="0"/>
              <a:t>4 июля 1944 года в бою за финский город Салми. </a:t>
            </a:r>
            <a:r>
              <a:rPr lang="ru-RU" sz="2400" b="1" dirty="0" smtClean="0"/>
              <a:t>Награжден </a:t>
            </a:r>
            <a:r>
              <a:rPr lang="ru-RU" sz="2400" b="1" dirty="0"/>
              <a:t>орденом Отечественной войны 1-й степени </a:t>
            </a:r>
            <a:r>
              <a:rPr lang="ru-RU" sz="2400" b="1" dirty="0" smtClean="0"/>
              <a:t>(посмертно</a:t>
            </a:r>
            <a:r>
              <a:rPr lang="ru-RU" sz="2400" b="1" dirty="0"/>
              <a:t>).</a:t>
            </a:r>
            <a:endParaRPr lang="ru-RU" sz="2400" dirty="0"/>
          </a:p>
        </p:txBody>
      </p:sp>
      <p:pic>
        <p:nvPicPr>
          <p:cNvPr id="4098" name="Picture 2" descr="Сухопаров Василий Иванович 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2392661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Order of the Patriotic War (1st class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85727"/>
            <a:ext cx="1214446" cy="1278815"/>
          </a:xfrm>
          <a:prstGeom prst="rect">
            <a:avLst/>
          </a:prstGeom>
          <a:noFill/>
        </p:spPr>
      </p:pic>
      <p:pic>
        <p:nvPicPr>
          <p:cNvPr id="4101" name="Picture 5" descr="C:\Users\user\Desktop\метод. разработка\сухопаров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804429"/>
            <a:ext cx="7429552" cy="3053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357166"/>
            <a:ext cx="4572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Костин Василий Иванович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785926"/>
            <a:ext cx="4857784" cy="192882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Директор средней школы №1 в 1958-59 г.г. После окончания пехотного училища с декабря 1941 года воюет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Волховском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фронте. В октябре 1942 ранен. В результате ранения ампутирована нога. В феврале 1943 года майор Костин по инвалидности комиссован из армии. Награжден орденом Красной Звезды, медалями «За Отвагу», «За оборону Ленинграда», «За победу над Германией». Заслуженный учитель школы РСФСР (1957г.).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2872767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Группа 15"/>
          <p:cNvGrpSpPr/>
          <p:nvPr/>
        </p:nvGrpSpPr>
        <p:grpSpPr>
          <a:xfrm>
            <a:off x="214282" y="4572008"/>
            <a:ext cx="4000528" cy="1928850"/>
            <a:chOff x="1500166" y="4714884"/>
            <a:chExt cx="4000528" cy="192885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500166" y="4714884"/>
              <a:ext cx="4000528" cy="192885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5" descr="https://4.downloader.disk.yandex.ru/preview/3f938acbac77eedb4b69d10deece53cf4b3cd46322f689e6f91b0f1f8d3fa200/5e320f89/Je_H4hOeoE-lbD7_59SkFUfw3qu6I1D4J_70_lA0pKQuC5TezeVQiA0O9BBbLsHbAkoQDonlaykXvUP9hWUxYg%3D%3D?uid=0&amp;filename=35.png&amp;disposition=inline&amp;hash=&amp;limit=0&amp;content_type=image%2Fpng&amp;owner_uid=0&amp;tknv=v2&amp;size=1249x5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71604" y="4929198"/>
              <a:ext cx="1428760" cy="1368903"/>
            </a:xfrm>
            <a:prstGeom prst="rect">
              <a:avLst/>
            </a:prstGeom>
            <a:noFill/>
          </p:spPr>
        </p:pic>
        <p:pic>
          <p:nvPicPr>
            <p:cNvPr id="12" name="Picture 6" descr="Medal for Valor USS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74806" y="4843474"/>
              <a:ext cx="897641" cy="1620020"/>
            </a:xfrm>
            <a:prstGeom prst="rect">
              <a:avLst/>
            </a:prstGeom>
            <a:noFill/>
          </p:spPr>
        </p:pic>
        <p:pic>
          <p:nvPicPr>
            <p:cNvPr id="13" name="Picture 8" descr="Medal Defense of Leningrad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86248" y="4857760"/>
              <a:ext cx="935595" cy="162002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02" y="428604"/>
            <a:ext cx="5072098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Опросичев</a:t>
            </a:r>
            <a:r>
              <a:rPr lang="ru-RU" dirty="0" smtClean="0"/>
              <a:t> Константин Дмитриевич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2143116"/>
            <a:ext cx="4357718" cy="192882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Директор средней школы №1 в 1959-1960 г.г. До этого 11 лет работал преподавателем русского языка и литературы в старших классах. Прошел войну. Награжден орденом Отечественной войны 2-й степени, медалью «За Отвагу».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Order Of The Patriotic War (2nd Class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85728"/>
            <a:ext cx="1466289" cy="1482318"/>
          </a:xfrm>
          <a:prstGeom prst="rect">
            <a:avLst/>
          </a:prstGeom>
          <a:noFill/>
        </p:spPr>
      </p:pic>
      <p:pic>
        <p:nvPicPr>
          <p:cNvPr id="1030" name="Picture 6" descr="Medal for Valor USS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214554"/>
            <a:ext cx="897641" cy="1647020"/>
          </a:xfrm>
          <a:prstGeom prst="rect">
            <a:avLst/>
          </a:prstGeom>
          <a:noFill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52"/>
            <a:ext cx="3507564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user\Desktop\метод. разработка\опросичев.jpg"/>
          <p:cNvPicPr>
            <a:picLocks noChangeAspect="1" noChangeArrowheads="1"/>
          </p:cNvPicPr>
          <p:nvPr/>
        </p:nvPicPr>
        <p:blipFill>
          <a:blip r:embed="rId5" cstate="print"/>
          <a:srcRect l="9161" r="5343"/>
          <a:stretch>
            <a:fillRect/>
          </a:stretch>
        </p:blipFill>
        <p:spPr bwMode="auto">
          <a:xfrm>
            <a:off x="214282" y="4643446"/>
            <a:ext cx="8747550" cy="1674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274638"/>
            <a:ext cx="4400552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Стеклов Николай Петрович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600201"/>
            <a:ext cx="4643470" cy="1971675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Преподаватель физкультуры и музыкального воспитания с 1935-го по 1942-й годы в средней школе №1. Добровольцем в 1942 году ушел на фронт. Воевал в пехоте,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рядовой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Стеклов Николай Петрович 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7"/>
            <a:ext cx="4143404" cy="3295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4357694"/>
            <a:ext cx="8715436" cy="224676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С 27 августа 1942 года ударные группировки Ленинградского и </a:t>
            </a:r>
            <a:r>
              <a:rPr lang="ru-RU" sz="2000" dirty="0" err="1" smtClean="0">
                <a:latin typeface="Monotype Corsiva" pitchFamily="66" charset="0"/>
                <a:cs typeface="Times New Roman" pitchFamily="18" charset="0"/>
              </a:rPr>
              <a:t>Волховского</a:t>
            </a:r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 фронтов, наступая навстречу друг другу, вели упорные бои на </a:t>
            </a:r>
            <a:r>
              <a:rPr lang="ru-RU" sz="2000" dirty="0" err="1" smtClean="0">
                <a:latin typeface="Monotype Corsiva" pitchFamily="66" charset="0"/>
                <a:cs typeface="Times New Roman" pitchFamily="18" charset="0"/>
              </a:rPr>
              <a:t>синявинском</a:t>
            </a:r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 направлении с целью прорыва блокады Ленинграда.</a:t>
            </a:r>
          </a:p>
          <a:p>
            <a:pPr algn="just"/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В этот день батальону 141-го стрелкового полка было приказано провести разведку боем…Личный состав подразделения проявил исключительное мужество и стойкость, задача была выполнена. К сожалению Николай Петрович в этом бою был тяжело ранен… Умер в госпитале 30 ноября 1942 года.</a:t>
            </a:r>
            <a:endParaRPr lang="ru-RU" sz="2000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274638"/>
            <a:ext cx="4400552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Соснин Павел Кириллович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785926"/>
            <a:ext cx="5715040" cy="2357454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Учитель физкультуры в средней школе №1 в 40-50-е годы. В РККА с 1940 по 1945 г.г.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Защищал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Ленинград. Получил тяжелое ранение, но вернулся в строй.  С 1943 по 1945 г.г. командир взвода отдельного полка резерва при Главном Управлении связи Красной Армии в Москве. Награжден орденом Красной Звезды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Погиб в 1970 г., спасая тонущую девочку.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Соснин Павел Кириллович 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2622355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4357694"/>
            <a:ext cx="8715436" cy="193899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24 апреля 1943 года в одном из тяжелых боев Павел Кириллович был контужен. Не приходящего в сознание, его направляют в госпиталь. Продолжительное время он не говорил, не слышал, потерял память, принимал пищу с помощью медсестры. Но молодой организм, хорошее госпитальное лечение восстановили здоровье нашего земляка. До окончания войны командовал взводом отдельного полка резерва при Главном Управлении связи Красной Армии в городе Москве.</a:t>
            </a:r>
            <a:endParaRPr lang="ru-RU" sz="20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8437" name="Picture 5" descr="https://4.downloader.disk.yandex.ru/preview/3f938acbac77eedb4b69d10deece53cf4b3cd46322f689e6f91b0f1f8d3fa200/5e320f89/Je_H4hOeoE-lbD7_59SkFUfw3qu6I1D4J_70_lA0pKQuC5TezeVQiA0O9BBbLsHbAkoQDonlaykXvUP9hWUxYg%3D%3D?uid=0&amp;filename=35.png&amp;disposition=inline&amp;hash=&amp;limit=0&amp;content_type=image%2Fpng&amp;owner_uid=0&amp;tknv=v2&amp;size=1249x5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85728"/>
            <a:ext cx="1428760" cy="1368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274638"/>
            <a:ext cx="4400552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Рубцов Василий Николаевич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1714488"/>
            <a:ext cx="5286412" cy="242889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Учитель физкультуры в средней школе №1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Учитель истории средней школы №1 с 1945 года.  Воевал на Балтийском Флоте, командуя отделением саперов в 260 бригаде морской пехоты. После тяжелого ранения в 1943 году, (в результате ранения был удален правый глаз), добился возвращения в строй. Награжден орденом Красной Звезды.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4357694"/>
            <a:ext cx="8715436" cy="224676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В представлении к награждению его непосредственный начальник капитан Сегаль писал: «За личное участие в боевых операциях, где имел ранение, совершенные подвиги по обороне Родины, краснофлотца Рубцова Василия Николаевича представляю к правительственной награде – медали «За отвагу».</a:t>
            </a:r>
          </a:p>
          <a:p>
            <a:pPr algn="just"/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Командующий Балтийским флотом адмирал В.Ф. </a:t>
            </a:r>
            <a:r>
              <a:rPr lang="ru-RU" sz="2000" dirty="0" err="1" smtClean="0">
                <a:latin typeface="Monotype Corsiva" pitchFamily="66" charset="0"/>
                <a:cs typeface="Times New Roman" pitchFamily="18" charset="0"/>
              </a:rPr>
              <a:t>Трубуц</a:t>
            </a:r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, изучив представление к награждению, в графе «Решение старшего начальника» …наградить орденом </a:t>
            </a:r>
            <a:r>
              <a:rPr lang="ru-RU" sz="2000" smtClean="0">
                <a:latin typeface="Monotype Corsiva" pitchFamily="66" charset="0"/>
                <a:cs typeface="Times New Roman" pitchFamily="18" charset="0"/>
              </a:rPr>
              <a:t>Красной звезды».</a:t>
            </a:r>
            <a:endParaRPr lang="ru-RU" sz="20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8437" name="Picture 5" descr="https://4.downloader.disk.yandex.ru/preview/3f938acbac77eedb4b69d10deece53cf4b3cd46322f689e6f91b0f1f8d3fa200/5e320f89/Je_H4hOeoE-lbD7_59SkFUfw3qu6I1D4J_70_lA0pKQuC5TezeVQiA0O9BBbLsHbAkoQDonlaykXvUP9hWUxYg%3D%3D?uid=0&amp;filename=35.png&amp;disposition=inline&amp;hash=&amp;limit=0&amp;content_type=image%2Fpng&amp;owner_uid=0&amp;tknv=v2&amp;size=1249x5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85728"/>
            <a:ext cx="1428760" cy="1368903"/>
          </a:xfrm>
          <a:prstGeom prst="rect">
            <a:avLst/>
          </a:prstGeom>
          <a:noFill/>
        </p:spPr>
      </p:pic>
      <p:pic>
        <p:nvPicPr>
          <p:cNvPr id="19458" name="Picture 2" descr="Рубцов Василий Николаевич 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822691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274638"/>
            <a:ext cx="48291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Румянцев Вячеслав Федорович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1714488"/>
            <a:ext cx="5429288" cy="285752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трудового обучения средней школы №1 с 1961 по середину 80-х годов. Защищал Ленинград, освобождал Польшу, Венгрию, Австрию. Войну закончил в Германии. Гвардии сержант, артиллерист, (воевал на легендарных «Катюшах»). Награжден орденом Отечественной войны 2-й степени, медалями «За Отвагу», «За оборону Ленинграда», «За взятие Праги», «За взятие Берлина».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2840201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4" name="Группа 13"/>
          <p:cNvGrpSpPr/>
          <p:nvPr/>
        </p:nvGrpSpPr>
        <p:grpSpPr>
          <a:xfrm>
            <a:off x="1500166" y="4714884"/>
            <a:ext cx="6000792" cy="1928850"/>
            <a:chOff x="285720" y="4572008"/>
            <a:chExt cx="6143668" cy="214314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85720" y="4572008"/>
              <a:ext cx="6143668" cy="214314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8" name="Picture 4" descr="Order Of The Patriotic War (2nd Class)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158" y="4786322"/>
              <a:ext cx="1501201" cy="1620000"/>
            </a:xfrm>
            <a:prstGeom prst="rect">
              <a:avLst/>
            </a:prstGeom>
            <a:noFill/>
          </p:spPr>
        </p:pic>
        <p:pic>
          <p:nvPicPr>
            <p:cNvPr id="1030" name="Picture 6" descr="Medal for Valor USS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00232" y="4714884"/>
              <a:ext cx="919013" cy="1800000"/>
            </a:xfrm>
            <a:prstGeom prst="rect">
              <a:avLst/>
            </a:prstGeom>
            <a:noFill/>
          </p:spPr>
        </p:pic>
        <p:pic>
          <p:nvPicPr>
            <p:cNvPr id="1032" name="Picture 8" descr="Medal Defense of Leningrad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00364" y="4714884"/>
              <a:ext cx="957871" cy="1800000"/>
            </a:xfrm>
            <a:prstGeom prst="rect">
              <a:avLst/>
            </a:prstGeom>
            <a:noFill/>
          </p:spPr>
        </p:pic>
        <p:pic>
          <p:nvPicPr>
            <p:cNvPr id="1034" name="Picture 10" descr="https://bidspirit-images.global.ssl.fastly.net/helios/cloned-images/122992/10/a_ignore_q_80_w_1000_c_limit_10.jpg"/>
            <p:cNvPicPr>
              <a:picLocks noChangeAspect="1" noChangeArrowheads="1"/>
            </p:cNvPicPr>
            <p:nvPr/>
          </p:nvPicPr>
          <p:blipFill>
            <a:blip r:embed="rId6" cstate="print"/>
            <a:srcRect l="16240" t="3969" r="13385" b="4749"/>
            <a:stretch>
              <a:fillRect/>
            </a:stretch>
          </p:blipFill>
          <p:spPr bwMode="auto">
            <a:xfrm>
              <a:off x="5214942" y="4676416"/>
              <a:ext cx="1071570" cy="1895855"/>
            </a:xfrm>
            <a:prstGeom prst="rect">
              <a:avLst/>
            </a:prstGeom>
            <a:noFill/>
          </p:spPr>
        </p:pic>
        <p:pic>
          <p:nvPicPr>
            <p:cNvPr id="1036" name="Picture 12" descr="Медаль «За взятие Берлина»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14744" y="4714884"/>
              <a:ext cx="1800000" cy="1800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357166"/>
            <a:ext cx="4572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Митрофанов Василий Александрович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1785926"/>
            <a:ext cx="5500726" cy="192882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 средней школы №1 в 1940-1941г.г. Участник 1-й мировой и Гражданской войны. С июня 1941-го года на фронте. В августе 41-го ранен. В 1942-м вернулся в строй. Воевал на Карельском фронте. Награжден орденом Красной Звезды..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2867637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https://4.downloader.disk.yandex.ru/preview/3f938acbac77eedb4b69d10deece53cf4b3cd46322f689e6f91b0f1f8d3fa200/5e320f89/Je_H4hOeoE-lbD7_59SkFUfw3qu6I1D4J_70_lA0pKQuC5TezeVQiA0O9BBbLsHbAkoQDonlaykXvUP9hWUxYg%3D%3D?uid=0&amp;filename=35.png&amp;disposition=inline&amp;hash=&amp;limit=0&amp;content_type=image%2Fpng&amp;owner_uid=0&amp;tknv=v2&amp;size=1249x5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85728"/>
            <a:ext cx="1428760" cy="1368903"/>
          </a:xfrm>
          <a:prstGeom prst="rect">
            <a:avLst/>
          </a:prstGeom>
          <a:noFill/>
        </p:spPr>
      </p:pic>
      <p:pic>
        <p:nvPicPr>
          <p:cNvPr id="21507" name="Picture 3" descr="C:\Users\user\Desktop\метод. разработка\Митрофан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214818"/>
            <a:ext cx="8501154" cy="2476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50505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00562" y="214290"/>
            <a:ext cx="4286248" cy="1143000"/>
          </a:xfrm>
          <a:prstGeom prst="rect">
            <a:avLst/>
          </a:prstGeom>
        </p:spPr>
        <p:txBody>
          <a:bodyPr>
            <a:normAutofit fontScale="825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4000" b="1" dirty="0" smtClean="0"/>
              <a:t>Медников Александр Павлович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0" y="1285860"/>
            <a:ext cx="4143404" cy="27146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истории в средней школе №1 с 1934 года. Воевал в артиллерии, капитан. Награжден орденом Красной Звезды, медалями «За Отвагу», «За победу над Германией»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786050" y="214290"/>
            <a:ext cx="1500198" cy="3286148"/>
            <a:chOff x="3000364" y="428604"/>
            <a:chExt cx="1500198" cy="328614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000364" y="428604"/>
              <a:ext cx="1500198" cy="3286148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5" descr="https://4.downloader.disk.yandex.ru/preview/3f938acbac77eedb4b69d10deece53cf4b3cd46322f689e6f91b0f1f8d3fa200/5e320f89/Je_H4hOeoE-lbD7_59SkFUfw3qu6I1D4J_70_lA0pKQuC5TezeVQiA0O9BBbLsHbAkoQDonlaykXvUP9hWUxYg%3D%3D?uid=0&amp;filename=35.png&amp;disposition=inline&amp;hash=&amp;limit=0&amp;content_type=image%2Fpng&amp;owner_uid=0&amp;tknv=v2&amp;size=1249x5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1802" y="428604"/>
              <a:ext cx="1428760" cy="1368903"/>
            </a:xfrm>
            <a:prstGeom prst="rect">
              <a:avLst/>
            </a:prstGeom>
            <a:noFill/>
          </p:spPr>
        </p:pic>
        <p:pic>
          <p:nvPicPr>
            <p:cNvPr id="8" name="Picture 6" descr="Medal for Valor USS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1928802"/>
              <a:ext cx="897641" cy="1620020"/>
            </a:xfrm>
            <a:prstGeom prst="rect">
              <a:avLst/>
            </a:prstGeom>
            <a:noFill/>
          </p:spPr>
        </p:pic>
      </p:grpSp>
      <p:sp>
        <p:nvSpPr>
          <p:cNvPr id="11" name="TextBox 10"/>
          <p:cNvSpPr txBox="1"/>
          <p:nvPr/>
        </p:nvSpPr>
        <p:spPr>
          <a:xfrm>
            <a:off x="285720" y="4357694"/>
            <a:ext cx="8501122" cy="224676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Monotype Corsiva" pitchFamily="66" charset="0"/>
              </a:rPr>
              <a:t>Капитан Медников энергичный, волевой кадровый офицер…имеющий высокую военную подготовку и хороший опыт по мобилизации личного состава на исполнение боевых задач. Участвуя в боях на Сталинградском фронте непосредственно на передовой проявил самоотверженность, храбрость и стойкость: когда вышел из строя весь офицерский состав он 12 совмещал несколько командных должностей. В условиях тяжелых его батарея за этот период уничтожила 8 немецких танков и более роты гитлеровцев…</a:t>
            </a:r>
            <a:endParaRPr lang="ru-RU" sz="2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2563144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143372" y="357166"/>
            <a:ext cx="428624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3600" b="1" dirty="0" err="1" smtClean="0"/>
              <a:t>Колодин</a:t>
            </a:r>
            <a:r>
              <a:rPr lang="ru-RU" sz="3600" b="1" dirty="0" smtClean="0"/>
              <a:t> Василий Васильевич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714744" y="1500174"/>
            <a:ext cx="5000660" cy="27146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истории в средней школе №1 в начале 40-х годов. Воевал на Закавказском фронте. </a:t>
            </a:r>
          </a:p>
          <a:p>
            <a:pPr marL="342900" lvl="0" indent="-342900" algn="ctr"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Погиб в боях под Краснодаром 30 января 1943 года.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Вспоминая – помним…</a:t>
            </a:r>
            <a:endParaRPr lang="ru-RU" sz="60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2499751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143372" y="357166"/>
            <a:ext cx="428624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3600" b="1" dirty="0" smtClean="0"/>
              <a:t>Кожин Роман Иванович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714744" y="1500174"/>
            <a:ext cx="5000660" cy="271464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Преподаватель военного дела в 1939-41г.г.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1941-го по 1945-й годы в Действующей армии. Лейтенант. Воевал на Ленинградском фронте. Был ранен.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90975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143372" y="214290"/>
            <a:ext cx="428624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3600" b="1" dirty="0" smtClean="0"/>
              <a:t>Золотов Павел Васильевич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29058" y="1357298"/>
            <a:ext cx="5072098" cy="271464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Учитель физики средней школы №1 с 1939 по 1941 годы. После окончания военного училища в 1942 году получил назначение на Ленинградский фронт. Офицер-артиллерист. С боями прошел Карелию, Венгрию, Австрию, Чехословакию. Награжден орденами Отечественной войны 2-й степени, Красной звезды, медалями.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Order Of The Patriotic War (2nd Class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42852"/>
            <a:ext cx="1466289" cy="1482318"/>
          </a:xfrm>
          <a:prstGeom prst="rect">
            <a:avLst/>
          </a:prstGeom>
          <a:noFill/>
        </p:spPr>
      </p:pic>
      <p:pic>
        <p:nvPicPr>
          <p:cNvPr id="6" name="Picture 5" descr="https://4.downloader.disk.yandex.ru/preview/3f938acbac77eedb4b69d10deece53cf4b3cd46322f689e6f91b0f1f8d3fa200/5e320f89/Je_H4hOeoE-lbD7_59SkFUfw3qu6I1D4J_70_lA0pKQuC5TezeVQiA0O9BBbLsHbAkoQDonlaykXvUP9hWUxYg%3D%3D?uid=0&amp;filename=35.png&amp;disposition=inline&amp;hash=&amp;limit=0&amp;content_type=image%2Fpng&amp;owner_uid=0&amp;tknv=v2&amp;size=1249x5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643050"/>
            <a:ext cx="1428760" cy="1368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49419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143372" y="214290"/>
            <a:ext cx="428624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3600" b="1" dirty="0" err="1" smtClean="0"/>
              <a:t>Балагаев</a:t>
            </a:r>
            <a:r>
              <a:rPr lang="ru-RU" sz="3600" b="1" dirty="0" smtClean="0"/>
              <a:t> Иван Петрович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29058" y="1357298"/>
            <a:ext cx="5072098" cy="271464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Преподаватель военного дела и физкультуры в средней школе №1 в 40е-50-е годы. Защищал Ленинград, освобождал Белоруссию, Польшу. Трижды ранен, но после излечения каждый раз возвращался на фронт. Награжден двумя орденами Отечественной войны 1-й степени, двумя орденами Красной Звезды, медалями</a:t>
            </a:r>
            <a:r>
              <a:rPr lang="ru-RU" sz="2000" dirty="0" smtClean="0"/>
              <a:t>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Order of the Patriotic War (1st class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0"/>
            <a:ext cx="1367517" cy="1440000"/>
          </a:xfrm>
          <a:prstGeom prst="rect">
            <a:avLst/>
          </a:prstGeom>
          <a:noFill/>
        </p:spPr>
      </p:pic>
      <p:pic>
        <p:nvPicPr>
          <p:cNvPr id="7" name="Picture 5" descr="https://4.downloader.disk.yandex.ru/preview/3f938acbac77eedb4b69d10deece53cf4b3cd46322f689e6f91b0f1f8d3fa200/5e320f89/Je_H4hOeoE-lbD7_59SkFUfw3qu6I1D4J_70_lA0pKQuC5TezeVQiA0O9BBbLsHbAkoQDonlaykXvUP9hWUxYg%3D%3D?uid=0&amp;filename=35.png&amp;disposition=inline&amp;hash=&amp;limit=0&amp;content_type=image%2Fpng&amp;owner_uid=0&amp;tknv=v2&amp;size=1249x5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571612"/>
            <a:ext cx="1502966" cy="1440000"/>
          </a:xfrm>
          <a:prstGeom prst="rect">
            <a:avLst/>
          </a:prstGeom>
          <a:noFill/>
        </p:spPr>
      </p:pic>
      <p:pic>
        <p:nvPicPr>
          <p:cNvPr id="28679" name="Picture 7" descr="C:\Users\user\Desktop\метод. разработка\балагаев.jpg"/>
          <p:cNvPicPr>
            <a:picLocks noChangeAspect="1" noChangeArrowheads="1"/>
          </p:cNvPicPr>
          <p:nvPr/>
        </p:nvPicPr>
        <p:blipFill>
          <a:blip r:embed="rId5" cstate="print"/>
          <a:srcRect t="56370" b="12509"/>
          <a:stretch>
            <a:fillRect/>
          </a:stretch>
        </p:blipFill>
        <p:spPr bwMode="auto">
          <a:xfrm>
            <a:off x="1214414" y="4067729"/>
            <a:ext cx="6357982" cy="2790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00200"/>
            <a:ext cx="8643966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Помните через века, через года, помните,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О тех, кто уже не придет никогда, помните,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В горле сдержите стоны, горькие стоны.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Памяти павших, будьте достойны,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						вечно </a:t>
            </a:r>
            <a:r>
              <a:rPr lang="ru-RU" dirty="0" smtClean="0">
                <a:latin typeface="Monotype Corsiva" pitchFamily="66" charset="0"/>
              </a:rPr>
              <a:t>достойны!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Покуда сердца стучаться, помните,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Какою ценой завоевано счастье, пожалуйста, помните.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Песню свою, отправляя в полет, помните!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О тех, кто уже никогда не споет, помните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утаж свеча скачать бесплатно(2) (online-video-cutter.com)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2285984" y="4848806"/>
            <a:ext cx="3571900" cy="200919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616126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4820" y="0"/>
            <a:ext cx="2839180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0"/>
            <a:ext cx="3507564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79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утаж свеча скачать бесплатно(2) (online-video-cutter.com)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2357422" y="4768439"/>
            <a:ext cx="3714776" cy="2089561"/>
          </a:xfrm>
          <a:prstGeom prst="rect">
            <a:avLst/>
          </a:prstGeom>
        </p:spPr>
      </p:pic>
      <p:pic>
        <p:nvPicPr>
          <p:cNvPr id="5" name="Picture 2" descr="Сухопаров Василий Иванович 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679159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71233" y="0"/>
            <a:ext cx="2872767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Стеклов Николай Петрович 001"/>
          <p:cNvPicPr>
            <a:picLocks noChangeAspect="1" noChangeArrowheads="1"/>
          </p:cNvPicPr>
          <p:nvPr/>
        </p:nvPicPr>
        <p:blipFill>
          <a:blip r:embed="rId7" cstate="print"/>
          <a:srcRect r="24138"/>
          <a:stretch>
            <a:fillRect/>
          </a:stretch>
        </p:blipFill>
        <p:spPr bwMode="auto">
          <a:xfrm>
            <a:off x="2643174" y="142852"/>
            <a:ext cx="3543410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7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утаж свеча скачать бесплатно(2) (online-video-cutter.com)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2428860" y="4808622"/>
            <a:ext cx="3643338" cy="2049378"/>
          </a:xfrm>
          <a:prstGeom prst="rect">
            <a:avLst/>
          </a:prstGeom>
        </p:spPr>
      </p:pic>
      <p:pic>
        <p:nvPicPr>
          <p:cNvPr id="7" name="Picture 2" descr="Соснин Павел Кириллович 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622355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Рубцов Василий Николаевич 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1309" y="0"/>
            <a:ext cx="2822691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0"/>
            <a:ext cx="2840201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76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утаж свеча скачать бесплатно(2) (online-video-cutter.com)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2428860" y="4728255"/>
            <a:ext cx="3786214" cy="2129745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867637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495" y="0"/>
            <a:ext cx="2750505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0"/>
            <a:ext cx="2563144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82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утаж свеча скачать бесплатно(2) (online-video-cutter.com)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1643042" y="4004945"/>
            <a:ext cx="5072098" cy="2853055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499751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53025" y="0"/>
            <a:ext cx="2690975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0"/>
            <a:ext cx="2549419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96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16126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143372" y="214290"/>
            <a:ext cx="428624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3600" b="1" dirty="0" smtClean="0"/>
              <a:t>Зверев Александр Николаевич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643306" y="1357298"/>
            <a:ext cx="5072098" cy="271464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Директор средней школы №1 в 1935-1939 г.г. В апреле 1942 года добровольцем ушел на фронт. С боями прошел Кубань, Крым. Освобождал Белоруссию, Прибалтику, Польшу. Войну закончил в Берлине. Военный шифровальщик. Награжден медалью «За боевые заслуги», медалями.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Медаль «За боевые заслуги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14290"/>
            <a:ext cx="1620000" cy="1620000"/>
          </a:xfrm>
          <a:prstGeom prst="rect">
            <a:avLst/>
          </a:prstGeom>
          <a:noFill/>
        </p:spPr>
      </p:pic>
      <p:pic>
        <p:nvPicPr>
          <p:cNvPr id="3077" name="Picture 5" descr="C:\Users\user\Desktop\метод. разработка\звере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4143380"/>
            <a:ext cx="5819055" cy="2714620"/>
          </a:xfrm>
          <a:prstGeom prst="rect">
            <a:avLst/>
          </a:prstGeom>
          <a:noFill/>
        </p:spPr>
      </p:pic>
    </p:spTree>
  </p:cSld>
  <p:clrMapOvr>
    <a:masterClrMapping/>
  </p:clrMapOvr>
  <p:transition advTm="2094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785794"/>
            <a:ext cx="4572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Митин Александр Максимович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256"/>
            <a:ext cx="8643998" cy="192882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Директор средней школы №1 в 1939-1940 г.г. В годы войны работал в отделе агитации и пропаганды ЦК ВКП(б). В составе фронтовых бригад постоянно выезжал в Действующую Армию на фронт.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2839180" cy="399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1058</Words>
  <Application>Microsoft Office PowerPoint</Application>
  <PresentationFormat>Экран (4:3)</PresentationFormat>
  <Paragraphs>50</Paragraphs>
  <Slides>23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Вспоминая – помним…</vt:lpstr>
      <vt:lpstr>Слайд 3</vt:lpstr>
      <vt:lpstr>Слайд 4</vt:lpstr>
      <vt:lpstr>Слайд 5</vt:lpstr>
      <vt:lpstr>Слайд 6</vt:lpstr>
      <vt:lpstr>Слайд 7</vt:lpstr>
      <vt:lpstr>Слайд 8</vt:lpstr>
      <vt:lpstr>Митин Александр Максимович</vt:lpstr>
      <vt:lpstr>Сухопаров Василий Иванович</vt:lpstr>
      <vt:lpstr>Костин Василий Иванович</vt:lpstr>
      <vt:lpstr>Опросичев Константин Дмитриевич</vt:lpstr>
      <vt:lpstr>Стеклов Николай Петрович</vt:lpstr>
      <vt:lpstr>Соснин Павел Кириллович</vt:lpstr>
      <vt:lpstr>Рубцов Василий Николаевич</vt:lpstr>
      <vt:lpstr>Румянцев Вячеслав Федорович</vt:lpstr>
      <vt:lpstr>Митрофанов Василий Александрович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48</cp:revision>
  <dcterms:created xsi:type="dcterms:W3CDTF">2020-01-29T17:12:22Z</dcterms:created>
  <dcterms:modified xsi:type="dcterms:W3CDTF">2020-02-03T19:29:57Z</dcterms:modified>
</cp:coreProperties>
</file>