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380" r:id="rId4"/>
    <p:sldId id="259" r:id="rId5"/>
    <p:sldId id="266" r:id="rId6"/>
    <p:sldId id="343" r:id="rId7"/>
    <p:sldId id="260" r:id="rId8"/>
    <p:sldId id="267" r:id="rId9"/>
    <p:sldId id="268" r:id="rId10"/>
    <p:sldId id="344" r:id="rId11"/>
    <p:sldId id="269" r:id="rId12"/>
    <p:sldId id="274" r:id="rId13"/>
    <p:sldId id="270" r:id="rId14"/>
    <p:sldId id="275" r:id="rId15"/>
    <p:sldId id="263" r:id="rId16"/>
    <p:sldId id="345" r:id="rId17"/>
    <p:sldId id="277" r:id="rId18"/>
    <p:sldId id="271" r:id="rId19"/>
    <p:sldId id="278" r:id="rId20"/>
    <p:sldId id="279" r:id="rId21"/>
    <p:sldId id="346" r:id="rId22"/>
    <p:sldId id="280" r:id="rId23"/>
    <p:sldId id="347" r:id="rId24"/>
    <p:sldId id="281" r:id="rId25"/>
    <p:sldId id="285" r:id="rId26"/>
    <p:sldId id="282" r:id="rId27"/>
    <p:sldId id="286" r:id="rId28"/>
    <p:sldId id="381" r:id="rId29"/>
    <p:sldId id="382" r:id="rId30"/>
    <p:sldId id="287" r:id="rId31"/>
    <p:sldId id="288" r:id="rId32"/>
    <p:sldId id="348" r:id="rId33"/>
    <p:sldId id="291" r:id="rId34"/>
    <p:sldId id="349" r:id="rId35"/>
    <p:sldId id="292" r:id="rId36"/>
    <p:sldId id="350" r:id="rId37"/>
    <p:sldId id="294" r:id="rId38"/>
    <p:sldId id="351" r:id="rId39"/>
    <p:sldId id="293" r:id="rId40"/>
    <p:sldId id="352" r:id="rId41"/>
    <p:sldId id="383" r:id="rId42"/>
    <p:sldId id="384" r:id="rId43"/>
    <p:sldId id="299" r:id="rId44"/>
    <p:sldId id="300" r:id="rId45"/>
    <p:sldId id="301" r:id="rId46"/>
    <p:sldId id="302" r:id="rId47"/>
    <p:sldId id="306" r:id="rId48"/>
    <p:sldId id="305" r:id="rId49"/>
    <p:sldId id="307" r:id="rId50"/>
    <p:sldId id="308" r:id="rId51"/>
    <p:sldId id="309" r:id="rId52"/>
    <p:sldId id="303" r:id="rId53"/>
    <p:sldId id="310" r:id="rId54"/>
    <p:sldId id="385" r:id="rId55"/>
    <p:sldId id="386" r:id="rId56"/>
    <p:sldId id="311" r:id="rId57"/>
    <p:sldId id="312" r:id="rId58"/>
    <p:sldId id="353" r:id="rId59"/>
    <p:sldId id="314" r:id="rId60"/>
    <p:sldId id="354" r:id="rId61"/>
    <p:sldId id="315" r:id="rId62"/>
    <p:sldId id="355" r:id="rId63"/>
    <p:sldId id="316" r:id="rId64"/>
    <p:sldId id="356" r:id="rId65"/>
    <p:sldId id="317" r:id="rId66"/>
    <p:sldId id="322" r:id="rId67"/>
    <p:sldId id="387" r:id="rId68"/>
    <p:sldId id="388" r:id="rId69"/>
    <p:sldId id="323" r:id="rId70"/>
    <p:sldId id="318" r:id="rId71"/>
    <p:sldId id="357" r:id="rId72"/>
    <p:sldId id="325" r:id="rId73"/>
    <p:sldId id="358" r:id="rId74"/>
    <p:sldId id="326" r:id="rId75"/>
    <p:sldId id="359" r:id="rId76"/>
    <p:sldId id="327" r:id="rId77"/>
    <p:sldId id="389" r:id="rId78"/>
    <p:sldId id="328" r:id="rId79"/>
    <p:sldId id="361" r:id="rId80"/>
    <p:sldId id="329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90" r:id="rId94"/>
    <p:sldId id="391" r:id="rId95"/>
    <p:sldId id="335" r:id="rId96"/>
    <p:sldId id="336" r:id="rId97"/>
    <p:sldId id="374" r:id="rId98"/>
    <p:sldId id="339" r:id="rId99"/>
    <p:sldId id="340" r:id="rId100"/>
    <p:sldId id="338" r:id="rId101"/>
    <p:sldId id="376" r:id="rId102"/>
    <p:sldId id="377" r:id="rId103"/>
    <p:sldId id="378" r:id="rId104"/>
    <p:sldId id="392" r:id="rId105"/>
    <p:sldId id="393" r:id="rId106"/>
    <p:sldId id="375" r:id="rId107"/>
    <p:sldId id="379" r:id="rId108"/>
    <p:sldId id="342" r:id="rId10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FF"/>
    <a:srgbClr val="FFCCCC"/>
    <a:srgbClr val="006600"/>
    <a:srgbClr val="CCFFCC"/>
    <a:srgbClr val="99FFCC"/>
    <a:srgbClr val="333399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4660"/>
  </p:normalViewPr>
  <p:slideViewPr>
    <p:cSldViewPr snapToGrid="0">
      <p:cViewPr varScale="1">
        <p:scale>
          <a:sx n="72" d="100"/>
          <a:sy n="72" d="100"/>
        </p:scale>
        <p:origin x="60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55319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6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284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25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6959665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6046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5825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22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79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65640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23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AEBDFFE-D283-4C06-9CE1-DAA8C206EF32}" type="datetimeFigureOut">
              <a:rPr lang="ru-RU" smtClean="0"/>
              <a:t>11.08.2023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46A662D-BA26-4635-82D7-7EF0DC7D0EA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33130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46.xml"/><Relationship Id="rId18" Type="http://schemas.openxmlformats.org/officeDocument/2006/relationships/slide" Target="slide9.xml"/><Relationship Id="rId26" Type="http://schemas.openxmlformats.org/officeDocument/2006/relationships/slide" Target="slide11.xml"/><Relationship Id="rId39" Type="http://schemas.openxmlformats.org/officeDocument/2006/relationships/slide" Target="slide65.xml"/><Relationship Id="rId21" Type="http://schemas.openxmlformats.org/officeDocument/2006/relationships/slide" Target="slide48.xml"/><Relationship Id="rId34" Type="http://schemas.openxmlformats.org/officeDocument/2006/relationships/slide" Target="slide13.xml"/><Relationship Id="rId42" Type="http://schemas.openxmlformats.org/officeDocument/2006/relationships/slide" Target="slide15.xml"/><Relationship Id="rId47" Type="http://schemas.openxmlformats.org/officeDocument/2006/relationships/slide" Target="slide93.xml"/><Relationship Id="rId7" Type="http://schemas.openxmlformats.org/officeDocument/2006/relationships/slide" Target="slide57.xml"/><Relationship Id="rId2" Type="http://schemas.openxmlformats.org/officeDocument/2006/relationships/slide" Target="slide5.xml"/><Relationship Id="rId16" Type="http://schemas.openxmlformats.org/officeDocument/2006/relationships/slide" Target="slide72.xml"/><Relationship Id="rId29" Type="http://schemas.openxmlformats.org/officeDocument/2006/relationships/slide" Target="slide50.xml"/><Relationship Id="rId11" Type="http://schemas.openxmlformats.org/officeDocument/2006/relationships/slide" Target="slide20.xml"/><Relationship Id="rId24" Type="http://schemas.openxmlformats.org/officeDocument/2006/relationships/slide" Target="slide74.xml"/><Relationship Id="rId32" Type="http://schemas.openxmlformats.org/officeDocument/2006/relationships/slide" Target="slide76.xml"/><Relationship Id="rId37" Type="http://schemas.openxmlformats.org/officeDocument/2006/relationships/slide" Target="slide52.xml"/><Relationship Id="rId40" Type="http://schemas.openxmlformats.org/officeDocument/2006/relationships/slide" Target="slide80.xml"/><Relationship Id="rId45" Type="http://schemas.openxmlformats.org/officeDocument/2006/relationships/slide" Target="slide54.xml"/><Relationship Id="rId5" Type="http://schemas.openxmlformats.org/officeDocument/2006/relationships/slide" Target="slide44.xml"/><Relationship Id="rId15" Type="http://schemas.openxmlformats.org/officeDocument/2006/relationships/slide" Target="slide59.xml"/><Relationship Id="rId23" Type="http://schemas.openxmlformats.org/officeDocument/2006/relationships/slide" Target="slide61.xml"/><Relationship Id="rId28" Type="http://schemas.openxmlformats.org/officeDocument/2006/relationships/slide" Target="slide37.xml"/><Relationship Id="rId36" Type="http://schemas.openxmlformats.org/officeDocument/2006/relationships/slide" Target="slide39.xml"/><Relationship Id="rId49" Type="http://schemas.openxmlformats.org/officeDocument/2006/relationships/slide" Target="slide108.xml"/><Relationship Id="rId10" Type="http://schemas.openxmlformats.org/officeDocument/2006/relationships/slide" Target="slide7.xml"/><Relationship Id="rId19" Type="http://schemas.openxmlformats.org/officeDocument/2006/relationships/slide" Target="slide22.xml"/><Relationship Id="rId31" Type="http://schemas.openxmlformats.org/officeDocument/2006/relationships/slide" Target="slide63.xml"/><Relationship Id="rId44" Type="http://schemas.openxmlformats.org/officeDocument/2006/relationships/slide" Target="slide41.xml"/><Relationship Id="rId4" Type="http://schemas.openxmlformats.org/officeDocument/2006/relationships/slide" Target="slide31.xml"/><Relationship Id="rId9" Type="http://schemas.openxmlformats.org/officeDocument/2006/relationships/slide" Target="slide83.xml"/><Relationship Id="rId14" Type="http://schemas.openxmlformats.org/officeDocument/2006/relationships/slide" Target="slide98.xml"/><Relationship Id="rId22" Type="http://schemas.openxmlformats.org/officeDocument/2006/relationships/slide" Target="slide100.xml"/><Relationship Id="rId27" Type="http://schemas.openxmlformats.org/officeDocument/2006/relationships/slide" Target="slide24.xml"/><Relationship Id="rId30" Type="http://schemas.openxmlformats.org/officeDocument/2006/relationships/slide" Target="slide102.xml"/><Relationship Id="rId35" Type="http://schemas.openxmlformats.org/officeDocument/2006/relationships/slide" Target="slide26.xml"/><Relationship Id="rId43" Type="http://schemas.openxmlformats.org/officeDocument/2006/relationships/slide" Target="slide28.xml"/><Relationship Id="rId48" Type="http://schemas.openxmlformats.org/officeDocument/2006/relationships/slide" Target="slide104.xml"/><Relationship Id="rId8" Type="http://schemas.openxmlformats.org/officeDocument/2006/relationships/slide" Target="slide70.xml"/><Relationship Id="rId3" Type="http://schemas.openxmlformats.org/officeDocument/2006/relationships/slide" Target="slide18.xml"/><Relationship Id="rId12" Type="http://schemas.openxmlformats.org/officeDocument/2006/relationships/slide" Target="slide33.xml"/><Relationship Id="rId17" Type="http://schemas.openxmlformats.org/officeDocument/2006/relationships/slide" Target="slide85.xml"/><Relationship Id="rId25" Type="http://schemas.openxmlformats.org/officeDocument/2006/relationships/slide" Target="slide87.xml"/><Relationship Id="rId33" Type="http://schemas.openxmlformats.org/officeDocument/2006/relationships/slide" Target="slide89.xml"/><Relationship Id="rId38" Type="http://schemas.openxmlformats.org/officeDocument/2006/relationships/slide" Target="slide106.xml"/><Relationship Id="rId46" Type="http://schemas.openxmlformats.org/officeDocument/2006/relationships/slide" Target="slide67.xml"/><Relationship Id="rId20" Type="http://schemas.openxmlformats.org/officeDocument/2006/relationships/slide" Target="slide35.xml"/><Relationship Id="rId41" Type="http://schemas.openxmlformats.org/officeDocument/2006/relationships/slide" Target="slide9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8ED257-6AA5-4B22-94D6-192E13E21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230" y="470514"/>
            <a:ext cx="10318418" cy="3925995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9600" b="1" cap="none" spc="0" dirty="0" err="1">
                <a:latin typeface="Arial" panose="020B0604020202020204" pitchFamily="34" charset="0"/>
                <a:cs typeface="Arial" panose="020B0604020202020204" pitchFamily="34" charset="0"/>
              </a:rPr>
              <a:t>Числопанорама</a:t>
            </a:r>
            <a:br>
              <a:rPr lang="ru-RU" sz="9600" b="1" cap="none" spc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latin typeface="Arial" panose="020B0604020202020204" pitchFamily="34" charset="0"/>
                <a:cs typeface="Arial" panose="020B0604020202020204" pitchFamily="34" charset="0"/>
              </a:rPr>
              <a:t>«Кто ближе. Профессии»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E20EAA5-0413-452F-9ACB-E6778D4A2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873" y="1702788"/>
            <a:ext cx="3093127" cy="515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TS - Dynamite ins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94073" y="5777886"/>
            <a:ext cx="609600" cy="609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5EFF58-4CEB-4564-AC59-B081D57B989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292170" y="5113068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8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6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886" y="382384"/>
            <a:ext cx="10943771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3.	Каков рекорд по количеству красных карточек, показанных арбитром в одном футбольном матче?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6DFFE419-AA04-4376-ACA6-A3ACCF42A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3028" y="3766459"/>
            <a:ext cx="9760857" cy="28498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8" name="Управляющая кнопка: &quot;На главную&quot;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212BBC0-7BF1-423B-92B7-5D067DF73C6D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BA5A9C-8A00-4E2D-8F41-9E7C9EC88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600" b="1" cap="none" dirty="0">
                <a:latin typeface="Arial" panose="020B0604020202020204" pitchFamily="34" charset="0"/>
                <a:cs typeface="Arial" panose="020B0604020202020204" pitchFamily="34" charset="0"/>
              </a:rPr>
              <a:t>45. Вопрос от конструктора LEGO. Сколько деталей в самом большом наборе LEGO на 2023 год?</a:t>
            </a:r>
            <a:endParaRPr lang="ru-RU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061791C1-5770-4B6D-A5C8-2DF5730979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D926CC-AA9B-49DB-BC16-019392056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0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600" b="1" cap="none" dirty="0">
                <a:latin typeface="Arial" panose="020B0604020202020204" pitchFamily="34" charset="0"/>
                <a:cs typeface="Arial" panose="020B0604020202020204" pitchFamily="34" charset="0"/>
              </a:rPr>
              <a:t>45. Вопрос от конструктора LEGO. Сколько деталей в самом большом наборе LEGO на 2023 год?</a:t>
            </a:r>
            <a:endParaRPr lang="ru-RU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4B06F2C9-B208-427B-AED7-77F23F997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92131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11695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D7176CA-41F4-49F4-A0A4-6F21CE16233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D258BB-87AB-47FD-AE00-D63DD506D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8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200" b="1" cap="none" dirty="0">
                <a:latin typeface="Arial" panose="020B0604020202020204" pitchFamily="34" charset="0"/>
                <a:cs typeface="Arial" panose="020B0604020202020204" pitchFamily="34" charset="0"/>
              </a:rPr>
              <a:t>46. Вопрос от повара. Сколько метров имеет самый длинный хот-дог в мире?</a:t>
            </a:r>
            <a:endParaRPr lang="ru-RU" sz="6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061791C1-5770-4B6D-A5C8-2DF5730979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5B4332-F737-480A-A26D-E1CFB3FD09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8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200" b="1" cap="none" dirty="0">
                <a:latin typeface="Arial" panose="020B0604020202020204" pitchFamily="34" charset="0"/>
                <a:cs typeface="Arial" panose="020B0604020202020204" pitchFamily="34" charset="0"/>
              </a:rPr>
              <a:t>46. Вопрос от повара. Сколько метров имеет самый длинный хот-дог в мире?</a:t>
            </a:r>
            <a:endParaRPr lang="ru-RU" sz="6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FBB4D7EA-B06E-4A70-8808-F67C39816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203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2DA316B-DFDF-448B-A31B-B9D7829D2E48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B2AECB-6A3E-4477-81B9-11DB05842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3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618" y="382384"/>
            <a:ext cx="11222182" cy="3046616"/>
          </a:xfrm>
        </p:spPr>
        <p:txBody>
          <a:bodyPr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4800" b="1" cap="none" dirty="0">
                <a:latin typeface="Arial" panose="020B0604020202020204" pitchFamily="34" charset="0"/>
                <a:cs typeface="Arial" panose="020B0604020202020204" pitchFamily="34" charset="0"/>
              </a:rPr>
              <a:t>47. Вопрос от статистика – специалиста по сбору и обработке числовых данных. Сколько человек в 2023 году набрали 100 баллов по ЕГЭ по двум предметам? ?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061791C1-5770-4B6D-A5C8-2DF5730979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075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53D576-E222-4828-9297-CA88404BA5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9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618" y="382384"/>
            <a:ext cx="11222182" cy="3046616"/>
          </a:xfrm>
        </p:spPr>
        <p:txBody>
          <a:bodyPr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4800" b="1" cap="none" dirty="0">
                <a:latin typeface="Arial" panose="020B0604020202020204" pitchFamily="34" charset="0"/>
                <a:cs typeface="Arial" panose="020B0604020202020204" pitchFamily="34" charset="0"/>
              </a:rPr>
              <a:t>47. Вопрос от статистика – специалиста по сбору и обработке числовых данных. Сколько человек в 2023 году набрали 100 баллов по ЕГЭ по двум предметам? 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FBB4D7EA-B06E-4A70-8808-F67C39816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7854" y="3842327"/>
            <a:ext cx="9679709" cy="26508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456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2DA316B-DFDF-448B-A31B-B9D7829D2E48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9C4679-D137-42D1-872F-63EE121D75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7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429" y="251755"/>
            <a:ext cx="10987313" cy="30466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48. Вопрос от краеведа – специалист по изучению населенного пункт, региона, страны. </a:t>
            </a:r>
            <a:r>
              <a:rPr lang="ru-RU" sz="5200" b="1" cap="non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лет в 2023 году исполняется Смоленску?</a:t>
            </a:r>
            <a:endParaRPr lang="ru-RU" sz="5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061791C1-5770-4B6D-A5C8-2DF5730979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D7AB1E-AD75-465E-82BA-69AEB3B8D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9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429" y="251755"/>
            <a:ext cx="10987313" cy="30466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48. Вопрос от краеведа – специалист по изучению населенного пункт, региона, страны. </a:t>
            </a:r>
            <a:r>
              <a:rPr lang="ru-RU" sz="5200" b="1" cap="non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лет в 2023 году исполняется Смоленску?</a:t>
            </a:r>
            <a:endParaRPr lang="ru-RU" sz="5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913DA892-1216-4AED-B481-C1558B334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17BF69C-DE1A-4E1F-9A89-D3C4E585C09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D8CF11-4C9F-43B9-BE52-8505694C4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5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8ED257-6AA5-4B22-94D6-192E13E21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230" y="470514"/>
            <a:ext cx="10318418" cy="3540289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9600" b="1" cap="none" spc="0" dirty="0">
                <a:latin typeface="Arial" panose="020B0604020202020204" pitchFamily="34" charset="0"/>
                <a:cs typeface="Arial" panose="020B0604020202020204" pitchFamily="34" charset="0"/>
              </a:rPr>
              <a:t>Подведение итогов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E20EAA5-0413-452F-9ACB-E6778D4A2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481" y="-76200"/>
            <a:ext cx="416052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9F9E5C1C-B4CC-4566-9BB1-C4051F45E0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098" y="1378636"/>
            <a:ext cx="5845022" cy="554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B38B53-4651-4A94-BB59-C7BA07B628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403006" y="5039177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44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82384"/>
            <a:ext cx="11353800" cy="27418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4.	Сколько всего будет игроков, если объединить футбольную, бейсбольную команды и команду по регби?</a:t>
            </a:r>
            <a:endParaRPr lang="ru-RU" sz="5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2559167A-4CD0-401D-9073-66C0B0F3FF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46A21D-219E-417B-9885-BD73187C6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1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82384"/>
            <a:ext cx="11353800" cy="27418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4.	Сколько всего будет игроков, если объединить футбольную, бейсбольную команды и команду по регби?</a:t>
            </a:r>
            <a:endParaRPr lang="ru-RU" sz="5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7003616F-0C55-4CAA-A92C-8E5A7F5B8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429000"/>
            <a:ext cx="10178322" cy="31546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sp>
        <p:nvSpPr>
          <p:cNvPr id="5" name="Управляющая кнопка: &quot;На главную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740BD8-620A-4252-9FD9-4A0AD0A6247A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192EAE-803A-4224-8858-ACA7F6837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5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5.	Из скольких спортсменов состояла Олимпийская сборная команда России </a:t>
            </a:r>
            <a:b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в Сочи в 2014 году?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70A0DF42-2C57-41B6-84F1-2EAE1185B01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D8A0EC-08BD-47EB-A66E-A210A66DBE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8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5.	Из скольких спортсменов состояла Олимпийская сборная команда России </a:t>
            </a:r>
            <a:b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в Сочи в 2014 году?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FACA57E9-FB88-4318-8FD8-1CF854759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223</a:t>
            </a:r>
          </a:p>
        </p:txBody>
      </p:sp>
      <p:sp>
        <p:nvSpPr>
          <p:cNvPr id="5" name="Управляющая кнопка: &quot;На главную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1BAF66E-5B5D-4358-96DF-6EE226693F35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C4255A-DA69-46FD-ACCE-A8210DAA68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51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688320" cy="27418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6.	Какую дистанцию в метрах должен пробежать легкоатлет в марафоне – самом длинном забеге? 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F632931F-D71C-4EFD-80A3-A31D579BD2A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27C6F6-FF2C-446A-AC91-FD88A8DC6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46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688320" cy="27418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6.	Какую дистанцию в метрах должен пробежать легкоатлет в марафоне – самом длинном забеге? 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9A6F30B6-6CCE-49BA-887F-A37DEC3F4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2056" y="3429000"/>
            <a:ext cx="8901217" cy="31546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42195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2CC68D1-2433-4B6D-83A2-DC7F21A7BD6F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55CEF3-A15B-49FA-BD49-4EEAF18B0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1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9865" y="452451"/>
            <a:ext cx="8187071" cy="3990240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sz="9600" b="1" cap="none" spc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9600" b="1" cap="none" spc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«Музыка»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4650B08-39B9-48E0-9399-BD5F66FE7A3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95291E-0236-46EC-BDC5-249D64CA4D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143078" y="4863686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22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7.	Сколько раз певец Майкл Джексон попадал в книгу рекордов Гиннесса?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BB73EC7-C37F-4B61-AE47-F0A4C70C3C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D676AB-6E09-4D2D-A7A5-D17B3AA13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6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7.	Сколько раз певец Майкл Джексон попадал в книгу рекордов Гиннесса?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6AB7379-6DEC-4B97-BA00-0AC8920E5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5" name="Управляющая кнопка: &quot;На главную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665F835-776C-4B77-8CC0-1C0351BD605A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617F28-7A6A-4E20-9FB5-995B2190F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5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A3C8E42F-2989-4E5F-9404-30BF638C0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29631" y="1466669"/>
            <a:ext cx="8717872" cy="3407171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Дайте ответ, наиболее близкий </a:t>
            </a:r>
            <a:b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к правильному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419586-DCC7-43DA-BD9F-E76F8A4F6C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055132" y="4873840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579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8.	Любой музыкант-профессионал знает сколько тональностей в музыке. А вы знаете?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E0746F3-DDC5-44D0-8BDE-C1B05522EDD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C45AE0-8502-499B-AF28-4CB5D21EF3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6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8.	Любой музыкант-профессионал знает сколько тональностей в музыке. А вы знаете?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FD9E899A-2A68-4370-86BA-E8A270C8C7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16396E7-718B-43D0-A6EE-FA08A810C980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C3C254-B7CE-47F5-87F6-AF8D46B9B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9.	Сколько на сцене соберется музыкантов, если объединить трио, септет и квинтет?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A3C13BD9-F25B-438D-B409-0D69C7E32C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370F35-C2F7-449C-A801-907918815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4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9.	Сколько на сцене соберется музыкантов, если объединить трио, септет и квинтет?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464C0B8D-D584-4EDB-8366-30B6B9929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C754B86-82EC-49A2-89E5-3A49453868B9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F36816-C416-4BFD-AEE8-0F53766E4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1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10. Сколько струн у арфы? </a:t>
            </a:r>
            <a:endParaRPr lang="ru-R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4B2681D7-974E-4C9B-BD2C-C038111478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786" y="3562206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70E64F-BF09-46BB-AB34-69F9D6317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4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10. Сколько струн у арфы? </a:t>
            </a:r>
            <a:endParaRPr lang="ru-R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588CFAE2-59B6-49AC-9D87-324292DC7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</a:p>
        </p:txBody>
      </p:sp>
      <p:sp>
        <p:nvSpPr>
          <p:cNvPr id="5" name="Управляющая кнопка: &quot;На главную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311713F-9FCB-4240-BEAD-63D1BEC2F90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B30CE6F-2F73-49EB-AC93-CEB2344A8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17" y="2247207"/>
            <a:ext cx="4336473" cy="433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0E91E5-5405-40BF-B7CF-5E908B5C51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4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11.Певец </a:t>
            </a:r>
            <a:r>
              <a:rPr lang="ru-RU" sz="49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Eminem</a:t>
            </a:r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 вошел в книгу рекордов Гиннеса за самое больше количество слов в песне. Сколько же слов в песне "</a:t>
            </a:r>
            <a:r>
              <a:rPr lang="ru-RU" sz="49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Rap</a:t>
            </a:r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9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God</a:t>
            </a:r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"?</a:t>
            </a:r>
            <a:endParaRPr lang="ru-RU" sz="4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3BF9C76-0F7C-4406-88FF-25F2859BD2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0B17A0-C210-4942-820A-F904D809C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2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11.Певец </a:t>
            </a:r>
            <a:r>
              <a:rPr lang="ru-RU" sz="49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Eminem</a:t>
            </a:r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 вошел в книгу рекордов Гиннеса за самое больше количество слов в песне. Сколько же слов в песне "</a:t>
            </a:r>
            <a:r>
              <a:rPr lang="ru-RU" sz="49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Rap</a:t>
            </a:r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9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God</a:t>
            </a:r>
            <a:r>
              <a:rPr lang="ru-RU" sz="4900" b="1" cap="none" dirty="0">
                <a:latin typeface="Arial" panose="020B0604020202020204" pitchFamily="34" charset="0"/>
                <a:cs typeface="Arial" panose="020B0604020202020204" pitchFamily="34" charset="0"/>
              </a:rPr>
              <a:t>"?</a:t>
            </a:r>
            <a:endParaRPr lang="ru-RU" sz="4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01F17EFB-7FB6-411F-946C-303907F07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1560</a:t>
            </a:r>
          </a:p>
        </p:txBody>
      </p:sp>
      <p:sp>
        <p:nvSpPr>
          <p:cNvPr id="5" name="Управляющая кнопка: &quot;На главную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70CC510-C8E2-48CC-BE12-B5B853D9E7B9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2EBE0C-6647-4AE5-B45D-4A50E13EF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9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12. 6 дирижёров руководили самым большим оркестром, вошедшим в 2021 г. в книгу рекордов Гиннеса. А сколько было музыкантов в нем?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3BF9C76-0F7C-4406-88FF-25F2859BD2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786" y="4176237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7C51BA-6D77-4598-A869-7FCFFAB2C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0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12. 6 дирижёров руководили самым большим оркестром, вошедшим в 2021 г. в Книгу рекордов Гиннеса. А сколько было музыкантов в нем?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1F17EFB-7FB6-411F-946C-303907F07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592" y="3788230"/>
            <a:ext cx="9333063" cy="2743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12098</a:t>
            </a:r>
          </a:p>
        </p:txBody>
      </p:sp>
      <p:sp>
        <p:nvSpPr>
          <p:cNvPr id="6" name="Управляющая кнопка: &quot;На главную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70CC510-C8E2-48CC-BE12-B5B853D9E7B9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ABBF92-8377-4AC7-AD89-D3D63EDCF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5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8E2D9EF-FDC6-4E0F-A107-0CE913B8CBBD}"/>
              </a:ext>
            </a:extLst>
          </p:cNvPr>
          <p:cNvSpPr txBox="1"/>
          <p:nvPr/>
        </p:nvSpPr>
        <p:spPr>
          <a:xfrm>
            <a:off x="406399" y="464457"/>
            <a:ext cx="6647543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tabLst>
                <a:tab pos="270510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Спорт ……………………………..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270510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Музыка ………………………….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270510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Природа …………………………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270510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Вопросы от математиков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270510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География и космос ………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270510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Литература и языки ………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270510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Медицина ……………………..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269875" algn="l"/>
                <a:tab pos="5559425" algn="l"/>
              </a:tabLs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Напоследок ……………………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ru-RU" sz="3600" dirty="0"/>
          </a:p>
        </p:txBody>
      </p:sp>
      <p:sp>
        <p:nvSpPr>
          <p:cNvPr id="15" name="TextBox 14">
            <a:hlinkClick r:id="rId2" action="ppaction://hlinksldjump"/>
            <a:extLst>
              <a:ext uri="{FF2B5EF4-FFF2-40B4-BE49-F238E27FC236}">
                <a16:creationId xmlns:a16="http://schemas.microsoft.com/office/drawing/2014/main" id="{FB5460E3-AA56-4024-9174-9CD7F0141AD4}"/>
              </a:ext>
            </a:extLst>
          </p:cNvPr>
          <p:cNvSpPr txBox="1"/>
          <p:nvPr/>
        </p:nvSpPr>
        <p:spPr>
          <a:xfrm>
            <a:off x="6096000" y="19933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FF7E1719-D9C3-4DC9-94C9-AF1BFEFE53CE}"/>
              </a:ext>
            </a:extLst>
          </p:cNvPr>
          <p:cNvSpPr txBox="1"/>
          <p:nvPr/>
        </p:nvSpPr>
        <p:spPr>
          <a:xfrm>
            <a:off x="6096000" y="101682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3" name="TextBox 22">
            <a:hlinkClick r:id="rId4" action="ppaction://hlinksldjump"/>
            <a:extLst>
              <a:ext uri="{FF2B5EF4-FFF2-40B4-BE49-F238E27FC236}">
                <a16:creationId xmlns:a16="http://schemas.microsoft.com/office/drawing/2014/main" id="{0046BAF1-6EB8-440F-B77C-BA090200EF45}"/>
              </a:ext>
            </a:extLst>
          </p:cNvPr>
          <p:cNvSpPr txBox="1"/>
          <p:nvPr/>
        </p:nvSpPr>
        <p:spPr>
          <a:xfrm>
            <a:off x="6096000" y="1834311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4" name="TextBox 23">
            <a:hlinkClick r:id="rId5" action="ppaction://hlinksldjump"/>
            <a:extLst>
              <a:ext uri="{FF2B5EF4-FFF2-40B4-BE49-F238E27FC236}">
                <a16:creationId xmlns:a16="http://schemas.microsoft.com/office/drawing/2014/main" id="{35E94F07-755A-4F11-B903-04DCFC5ECBD0}"/>
              </a:ext>
            </a:extLst>
          </p:cNvPr>
          <p:cNvSpPr txBox="1"/>
          <p:nvPr/>
        </p:nvSpPr>
        <p:spPr>
          <a:xfrm>
            <a:off x="6096000" y="2651799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5" name="TextBox 24">
            <a:hlinkClick r:id="rId6" action="ppaction://hlinksldjump"/>
            <a:extLst>
              <a:ext uri="{FF2B5EF4-FFF2-40B4-BE49-F238E27FC236}">
                <a16:creationId xmlns:a16="http://schemas.microsoft.com/office/drawing/2014/main" id="{1EE2A49A-50FE-490D-856B-55C9CC3BE805}"/>
              </a:ext>
            </a:extLst>
          </p:cNvPr>
          <p:cNvSpPr txBox="1"/>
          <p:nvPr/>
        </p:nvSpPr>
        <p:spPr>
          <a:xfrm>
            <a:off x="6096000" y="5921750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" name="TextBox 25">
            <a:hlinkClick r:id="rId7" action="ppaction://hlinksldjump"/>
            <a:extLst>
              <a:ext uri="{FF2B5EF4-FFF2-40B4-BE49-F238E27FC236}">
                <a16:creationId xmlns:a16="http://schemas.microsoft.com/office/drawing/2014/main" id="{BDF9114D-A26C-463D-8C20-2BA9BB3CFA49}"/>
              </a:ext>
            </a:extLst>
          </p:cNvPr>
          <p:cNvSpPr txBox="1"/>
          <p:nvPr/>
        </p:nvSpPr>
        <p:spPr>
          <a:xfrm>
            <a:off x="6096000" y="3469287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7" name="TextBox 26">
            <a:hlinkClick r:id="rId8" action="ppaction://hlinksldjump"/>
            <a:extLst>
              <a:ext uri="{FF2B5EF4-FFF2-40B4-BE49-F238E27FC236}">
                <a16:creationId xmlns:a16="http://schemas.microsoft.com/office/drawing/2014/main" id="{B73BC068-7BFD-4B31-9374-77179869CDCE}"/>
              </a:ext>
            </a:extLst>
          </p:cNvPr>
          <p:cNvSpPr txBox="1"/>
          <p:nvPr/>
        </p:nvSpPr>
        <p:spPr>
          <a:xfrm>
            <a:off x="6096000" y="428677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9" name="TextBox 28">
            <a:hlinkClick r:id="rId9" action="ppaction://hlinksldjump"/>
            <a:extLst>
              <a:ext uri="{FF2B5EF4-FFF2-40B4-BE49-F238E27FC236}">
                <a16:creationId xmlns:a16="http://schemas.microsoft.com/office/drawing/2014/main" id="{ABC8D765-56FB-4E47-9A1C-EFD9FA5C9A22}"/>
              </a:ext>
            </a:extLst>
          </p:cNvPr>
          <p:cNvSpPr txBox="1"/>
          <p:nvPr/>
        </p:nvSpPr>
        <p:spPr>
          <a:xfrm>
            <a:off x="6096000" y="510426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2" name="TextBox 31">
            <a:hlinkClick r:id="rId10" action="ppaction://hlinksldjump"/>
            <a:extLst>
              <a:ext uri="{FF2B5EF4-FFF2-40B4-BE49-F238E27FC236}">
                <a16:creationId xmlns:a16="http://schemas.microsoft.com/office/drawing/2014/main" id="{206BF3AC-D7FD-4167-8B43-EB0310955B45}"/>
              </a:ext>
            </a:extLst>
          </p:cNvPr>
          <p:cNvSpPr txBox="1"/>
          <p:nvPr/>
        </p:nvSpPr>
        <p:spPr>
          <a:xfrm>
            <a:off x="7053942" y="19933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3" name="TextBox 32">
            <a:hlinkClick r:id="rId11" action="ppaction://hlinksldjump"/>
            <a:extLst>
              <a:ext uri="{FF2B5EF4-FFF2-40B4-BE49-F238E27FC236}">
                <a16:creationId xmlns:a16="http://schemas.microsoft.com/office/drawing/2014/main" id="{AD265084-6AF8-4FC3-8040-2BD053F73859}"/>
              </a:ext>
            </a:extLst>
          </p:cNvPr>
          <p:cNvSpPr txBox="1"/>
          <p:nvPr/>
        </p:nvSpPr>
        <p:spPr>
          <a:xfrm>
            <a:off x="7053942" y="101682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4" name="TextBox 33">
            <a:hlinkClick r:id="rId12" action="ppaction://hlinksldjump"/>
            <a:extLst>
              <a:ext uri="{FF2B5EF4-FFF2-40B4-BE49-F238E27FC236}">
                <a16:creationId xmlns:a16="http://schemas.microsoft.com/office/drawing/2014/main" id="{C1C34C40-97CA-4DCE-9C55-ADC08F471E98}"/>
              </a:ext>
            </a:extLst>
          </p:cNvPr>
          <p:cNvSpPr txBox="1"/>
          <p:nvPr/>
        </p:nvSpPr>
        <p:spPr>
          <a:xfrm>
            <a:off x="7053942" y="1834311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5" name="TextBox 34">
            <a:hlinkClick r:id="rId13" action="ppaction://hlinksldjump"/>
            <a:extLst>
              <a:ext uri="{FF2B5EF4-FFF2-40B4-BE49-F238E27FC236}">
                <a16:creationId xmlns:a16="http://schemas.microsoft.com/office/drawing/2014/main" id="{D0C19C15-DECF-4D8F-A5C9-B808252CB9A4}"/>
              </a:ext>
            </a:extLst>
          </p:cNvPr>
          <p:cNvSpPr txBox="1"/>
          <p:nvPr/>
        </p:nvSpPr>
        <p:spPr>
          <a:xfrm>
            <a:off x="7053942" y="2651799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B5F8D362-4DB7-489A-926F-0A6D2689D9C0}"/>
              </a:ext>
            </a:extLst>
          </p:cNvPr>
          <p:cNvSpPr txBox="1"/>
          <p:nvPr/>
        </p:nvSpPr>
        <p:spPr>
          <a:xfrm>
            <a:off x="7053942" y="5921750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267306A2-59D7-4646-B8C4-CAEBE2F0C57F}"/>
              </a:ext>
            </a:extLst>
          </p:cNvPr>
          <p:cNvSpPr txBox="1"/>
          <p:nvPr/>
        </p:nvSpPr>
        <p:spPr>
          <a:xfrm>
            <a:off x="7053942" y="3469287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8" name="TextBox 37">
            <a:hlinkClick r:id="rId16" action="ppaction://hlinksldjump"/>
            <a:extLst>
              <a:ext uri="{FF2B5EF4-FFF2-40B4-BE49-F238E27FC236}">
                <a16:creationId xmlns:a16="http://schemas.microsoft.com/office/drawing/2014/main" id="{C2681374-197D-49D3-9FDF-E5B7BDBF063B}"/>
              </a:ext>
            </a:extLst>
          </p:cNvPr>
          <p:cNvSpPr txBox="1"/>
          <p:nvPr/>
        </p:nvSpPr>
        <p:spPr>
          <a:xfrm>
            <a:off x="7053942" y="428677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9" name="TextBox 38">
            <a:hlinkClick r:id="rId17" action="ppaction://hlinksldjump"/>
            <a:extLst>
              <a:ext uri="{FF2B5EF4-FFF2-40B4-BE49-F238E27FC236}">
                <a16:creationId xmlns:a16="http://schemas.microsoft.com/office/drawing/2014/main" id="{5AE157D8-6143-4423-B667-75636A4860A3}"/>
              </a:ext>
            </a:extLst>
          </p:cNvPr>
          <p:cNvSpPr txBox="1"/>
          <p:nvPr/>
        </p:nvSpPr>
        <p:spPr>
          <a:xfrm>
            <a:off x="7053942" y="510426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0" name="TextBox 49">
            <a:hlinkClick r:id="rId18" action="ppaction://hlinksldjump"/>
            <a:extLst>
              <a:ext uri="{FF2B5EF4-FFF2-40B4-BE49-F238E27FC236}">
                <a16:creationId xmlns:a16="http://schemas.microsoft.com/office/drawing/2014/main" id="{FB87B442-E479-417A-881C-284D96DE936C}"/>
              </a:ext>
            </a:extLst>
          </p:cNvPr>
          <p:cNvSpPr txBox="1"/>
          <p:nvPr/>
        </p:nvSpPr>
        <p:spPr>
          <a:xfrm>
            <a:off x="8011884" y="19933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1" name="TextBox 50">
            <a:hlinkClick r:id="rId19" action="ppaction://hlinksldjump"/>
            <a:extLst>
              <a:ext uri="{FF2B5EF4-FFF2-40B4-BE49-F238E27FC236}">
                <a16:creationId xmlns:a16="http://schemas.microsoft.com/office/drawing/2014/main" id="{F509737E-337C-4AE0-9C6B-1E82C881BC94}"/>
              </a:ext>
            </a:extLst>
          </p:cNvPr>
          <p:cNvSpPr txBox="1"/>
          <p:nvPr/>
        </p:nvSpPr>
        <p:spPr>
          <a:xfrm>
            <a:off x="8011884" y="101682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2" name="TextBox 51">
            <a:hlinkClick r:id="rId20" action="ppaction://hlinksldjump"/>
            <a:extLst>
              <a:ext uri="{FF2B5EF4-FFF2-40B4-BE49-F238E27FC236}">
                <a16:creationId xmlns:a16="http://schemas.microsoft.com/office/drawing/2014/main" id="{4D6B154D-6531-46E4-ACFC-F01C8818C234}"/>
              </a:ext>
            </a:extLst>
          </p:cNvPr>
          <p:cNvSpPr txBox="1"/>
          <p:nvPr/>
        </p:nvSpPr>
        <p:spPr>
          <a:xfrm>
            <a:off x="8011884" y="1834311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3" name="TextBox 52">
            <a:hlinkClick r:id="rId21" action="ppaction://hlinksldjump"/>
            <a:extLst>
              <a:ext uri="{FF2B5EF4-FFF2-40B4-BE49-F238E27FC236}">
                <a16:creationId xmlns:a16="http://schemas.microsoft.com/office/drawing/2014/main" id="{2FCCDB35-4024-4232-BDF6-D62B6C2DD3FB}"/>
              </a:ext>
            </a:extLst>
          </p:cNvPr>
          <p:cNvSpPr txBox="1"/>
          <p:nvPr/>
        </p:nvSpPr>
        <p:spPr>
          <a:xfrm>
            <a:off x="8011884" y="2651799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4" name="TextBox 53">
            <a:hlinkClick r:id="rId22" action="ppaction://hlinksldjump"/>
            <a:extLst>
              <a:ext uri="{FF2B5EF4-FFF2-40B4-BE49-F238E27FC236}">
                <a16:creationId xmlns:a16="http://schemas.microsoft.com/office/drawing/2014/main" id="{675B6B78-5DD6-465A-98A3-E182319C3F54}"/>
              </a:ext>
            </a:extLst>
          </p:cNvPr>
          <p:cNvSpPr txBox="1"/>
          <p:nvPr/>
        </p:nvSpPr>
        <p:spPr>
          <a:xfrm>
            <a:off x="8011884" y="5921750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5" name="TextBox 54">
            <a:hlinkClick r:id="rId23" action="ppaction://hlinksldjump"/>
            <a:extLst>
              <a:ext uri="{FF2B5EF4-FFF2-40B4-BE49-F238E27FC236}">
                <a16:creationId xmlns:a16="http://schemas.microsoft.com/office/drawing/2014/main" id="{2AB040C7-C2BC-465A-B2F8-52293BDD2D8A}"/>
              </a:ext>
            </a:extLst>
          </p:cNvPr>
          <p:cNvSpPr txBox="1"/>
          <p:nvPr/>
        </p:nvSpPr>
        <p:spPr>
          <a:xfrm>
            <a:off x="8011884" y="3469287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6" name="TextBox 55">
            <a:hlinkClick r:id="rId24" action="ppaction://hlinksldjump"/>
            <a:extLst>
              <a:ext uri="{FF2B5EF4-FFF2-40B4-BE49-F238E27FC236}">
                <a16:creationId xmlns:a16="http://schemas.microsoft.com/office/drawing/2014/main" id="{10D1D7E6-7CF8-4D31-8C02-1F7BC832E8A7}"/>
              </a:ext>
            </a:extLst>
          </p:cNvPr>
          <p:cNvSpPr txBox="1"/>
          <p:nvPr/>
        </p:nvSpPr>
        <p:spPr>
          <a:xfrm>
            <a:off x="8011884" y="428677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7" name="TextBox 56">
            <a:hlinkClick r:id="rId25" action="ppaction://hlinksldjump"/>
            <a:extLst>
              <a:ext uri="{FF2B5EF4-FFF2-40B4-BE49-F238E27FC236}">
                <a16:creationId xmlns:a16="http://schemas.microsoft.com/office/drawing/2014/main" id="{5CEBE9C0-D031-4FA5-849A-9225C0EE5628}"/>
              </a:ext>
            </a:extLst>
          </p:cNvPr>
          <p:cNvSpPr txBox="1"/>
          <p:nvPr/>
        </p:nvSpPr>
        <p:spPr>
          <a:xfrm>
            <a:off x="8011884" y="510426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9" name="TextBox 58">
            <a:hlinkClick r:id="rId26" action="ppaction://hlinksldjump"/>
            <a:extLst>
              <a:ext uri="{FF2B5EF4-FFF2-40B4-BE49-F238E27FC236}">
                <a16:creationId xmlns:a16="http://schemas.microsoft.com/office/drawing/2014/main" id="{5E664DC9-F6F7-4676-A69A-1CCAA4939CC2}"/>
              </a:ext>
            </a:extLst>
          </p:cNvPr>
          <p:cNvSpPr txBox="1"/>
          <p:nvPr/>
        </p:nvSpPr>
        <p:spPr>
          <a:xfrm>
            <a:off x="8969826" y="213849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0" name="TextBox 59">
            <a:hlinkClick r:id="rId27" action="ppaction://hlinksldjump"/>
            <a:extLst>
              <a:ext uri="{FF2B5EF4-FFF2-40B4-BE49-F238E27FC236}">
                <a16:creationId xmlns:a16="http://schemas.microsoft.com/office/drawing/2014/main" id="{A9E11963-80DA-40C4-9A61-A116E7161ED5}"/>
              </a:ext>
            </a:extLst>
          </p:cNvPr>
          <p:cNvSpPr txBox="1"/>
          <p:nvPr/>
        </p:nvSpPr>
        <p:spPr>
          <a:xfrm>
            <a:off x="8969826" y="1031337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1" name="TextBox 60">
            <a:hlinkClick r:id="rId28" action="ppaction://hlinksldjump"/>
            <a:extLst>
              <a:ext uri="{FF2B5EF4-FFF2-40B4-BE49-F238E27FC236}">
                <a16:creationId xmlns:a16="http://schemas.microsoft.com/office/drawing/2014/main" id="{9CB16B30-00B6-4BD9-90FE-BD79C9E97A41}"/>
              </a:ext>
            </a:extLst>
          </p:cNvPr>
          <p:cNvSpPr txBox="1"/>
          <p:nvPr/>
        </p:nvSpPr>
        <p:spPr>
          <a:xfrm>
            <a:off x="8969826" y="184882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2" name="TextBox 61">
            <a:hlinkClick r:id="rId29" action="ppaction://hlinksldjump"/>
            <a:extLst>
              <a:ext uri="{FF2B5EF4-FFF2-40B4-BE49-F238E27FC236}">
                <a16:creationId xmlns:a16="http://schemas.microsoft.com/office/drawing/2014/main" id="{9335EF61-1250-4CC2-8D4B-111660FD3688}"/>
              </a:ext>
            </a:extLst>
          </p:cNvPr>
          <p:cNvSpPr txBox="1"/>
          <p:nvPr/>
        </p:nvSpPr>
        <p:spPr>
          <a:xfrm>
            <a:off x="8969826" y="266631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3" name="TextBox 62">
            <a:hlinkClick r:id="rId30" action="ppaction://hlinksldjump"/>
            <a:extLst>
              <a:ext uri="{FF2B5EF4-FFF2-40B4-BE49-F238E27FC236}">
                <a16:creationId xmlns:a16="http://schemas.microsoft.com/office/drawing/2014/main" id="{8BEF775E-314B-4652-871B-A1A53E24256E}"/>
              </a:ext>
            </a:extLst>
          </p:cNvPr>
          <p:cNvSpPr txBox="1"/>
          <p:nvPr/>
        </p:nvSpPr>
        <p:spPr>
          <a:xfrm>
            <a:off x="8969826" y="5936264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4" name="TextBox 63">
            <a:hlinkClick r:id="rId31" action="ppaction://hlinksldjump"/>
            <a:extLst>
              <a:ext uri="{FF2B5EF4-FFF2-40B4-BE49-F238E27FC236}">
                <a16:creationId xmlns:a16="http://schemas.microsoft.com/office/drawing/2014/main" id="{5975A46F-82D4-40AC-9B28-8B91506310F0}"/>
              </a:ext>
            </a:extLst>
          </p:cNvPr>
          <p:cNvSpPr txBox="1"/>
          <p:nvPr/>
        </p:nvSpPr>
        <p:spPr>
          <a:xfrm>
            <a:off x="8969826" y="3483801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5" name="TextBox 64">
            <a:hlinkClick r:id="rId32" action="ppaction://hlinksldjump"/>
            <a:extLst>
              <a:ext uri="{FF2B5EF4-FFF2-40B4-BE49-F238E27FC236}">
                <a16:creationId xmlns:a16="http://schemas.microsoft.com/office/drawing/2014/main" id="{3760B7A4-0B9E-4988-A557-3658B0BEF36A}"/>
              </a:ext>
            </a:extLst>
          </p:cNvPr>
          <p:cNvSpPr txBox="1"/>
          <p:nvPr/>
        </p:nvSpPr>
        <p:spPr>
          <a:xfrm>
            <a:off x="8969826" y="4301289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6" name="TextBox 65">
            <a:hlinkClick r:id="rId33" action="ppaction://hlinksldjump"/>
            <a:extLst>
              <a:ext uri="{FF2B5EF4-FFF2-40B4-BE49-F238E27FC236}">
                <a16:creationId xmlns:a16="http://schemas.microsoft.com/office/drawing/2014/main" id="{7BEB5B7B-9123-4616-A616-BBD027476BCF}"/>
              </a:ext>
            </a:extLst>
          </p:cNvPr>
          <p:cNvSpPr txBox="1"/>
          <p:nvPr/>
        </p:nvSpPr>
        <p:spPr>
          <a:xfrm>
            <a:off x="8969826" y="5118777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8" name="TextBox 67">
            <a:hlinkClick r:id="rId34" action="ppaction://hlinksldjump"/>
            <a:extLst>
              <a:ext uri="{FF2B5EF4-FFF2-40B4-BE49-F238E27FC236}">
                <a16:creationId xmlns:a16="http://schemas.microsoft.com/office/drawing/2014/main" id="{5CBBF10E-B610-49B8-A7D1-47FD96BC4745}"/>
              </a:ext>
            </a:extLst>
          </p:cNvPr>
          <p:cNvSpPr txBox="1"/>
          <p:nvPr/>
        </p:nvSpPr>
        <p:spPr>
          <a:xfrm>
            <a:off x="9927768" y="213849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9" name="TextBox 68">
            <a:hlinkClick r:id="rId35" action="ppaction://hlinksldjump"/>
            <a:extLst>
              <a:ext uri="{FF2B5EF4-FFF2-40B4-BE49-F238E27FC236}">
                <a16:creationId xmlns:a16="http://schemas.microsoft.com/office/drawing/2014/main" id="{41B4CDB8-3FCC-4F6F-8708-F326D257CEFB}"/>
              </a:ext>
            </a:extLst>
          </p:cNvPr>
          <p:cNvSpPr txBox="1"/>
          <p:nvPr/>
        </p:nvSpPr>
        <p:spPr>
          <a:xfrm>
            <a:off x="9927768" y="1031337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0" name="TextBox 69">
            <a:hlinkClick r:id="rId36" action="ppaction://hlinksldjump"/>
            <a:extLst>
              <a:ext uri="{FF2B5EF4-FFF2-40B4-BE49-F238E27FC236}">
                <a16:creationId xmlns:a16="http://schemas.microsoft.com/office/drawing/2014/main" id="{BB4F2FC3-796E-452E-90A1-70D004A187F3}"/>
              </a:ext>
            </a:extLst>
          </p:cNvPr>
          <p:cNvSpPr txBox="1"/>
          <p:nvPr/>
        </p:nvSpPr>
        <p:spPr>
          <a:xfrm>
            <a:off x="9927768" y="184882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1" name="TextBox 70">
            <a:hlinkClick r:id="rId37" action="ppaction://hlinksldjump"/>
            <a:extLst>
              <a:ext uri="{FF2B5EF4-FFF2-40B4-BE49-F238E27FC236}">
                <a16:creationId xmlns:a16="http://schemas.microsoft.com/office/drawing/2014/main" id="{9A09A65E-07EE-43F9-B5C3-984B76E3428C}"/>
              </a:ext>
            </a:extLst>
          </p:cNvPr>
          <p:cNvSpPr txBox="1"/>
          <p:nvPr/>
        </p:nvSpPr>
        <p:spPr>
          <a:xfrm>
            <a:off x="9927768" y="266631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2" name="TextBox 71">
            <a:hlinkClick r:id="rId38" action="ppaction://hlinksldjump"/>
            <a:extLst>
              <a:ext uri="{FF2B5EF4-FFF2-40B4-BE49-F238E27FC236}">
                <a16:creationId xmlns:a16="http://schemas.microsoft.com/office/drawing/2014/main" id="{1E237C38-EE15-41FB-8638-86BF5E3C6A7D}"/>
              </a:ext>
            </a:extLst>
          </p:cNvPr>
          <p:cNvSpPr txBox="1"/>
          <p:nvPr/>
        </p:nvSpPr>
        <p:spPr>
          <a:xfrm>
            <a:off x="9927768" y="5936264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3" name="TextBox 72">
            <a:hlinkClick r:id="rId39" action="ppaction://hlinksldjump"/>
            <a:extLst>
              <a:ext uri="{FF2B5EF4-FFF2-40B4-BE49-F238E27FC236}">
                <a16:creationId xmlns:a16="http://schemas.microsoft.com/office/drawing/2014/main" id="{D1EDABE2-F116-4DB3-AF26-277CA680D3A2}"/>
              </a:ext>
            </a:extLst>
          </p:cNvPr>
          <p:cNvSpPr txBox="1"/>
          <p:nvPr/>
        </p:nvSpPr>
        <p:spPr>
          <a:xfrm>
            <a:off x="9927768" y="3483801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4" name="TextBox 73">
            <a:hlinkClick r:id="rId40" action="ppaction://hlinksldjump"/>
            <a:extLst>
              <a:ext uri="{FF2B5EF4-FFF2-40B4-BE49-F238E27FC236}">
                <a16:creationId xmlns:a16="http://schemas.microsoft.com/office/drawing/2014/main" id="{21BB11EE-C3EF-4E8E-BC37-62BF23B87902}"/>
              </a:ext>
            </a:extLst>
          </p:cNvPr>
          <p:cNvSpPr txBox="1"/>
          <p:nvPr/>
        </p:nvSpPr>
        <p:spPr>
          <a:xfrm>
            <a:off x="9927768" y="4301289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5" name="TextBox 74">
            <a:hlinkClick r:id="rId41" action="ppaction://hlinksldjump"/>
            <a:extLst>
              <a:ext uri="{FF2B5EF4-FFF2-40B4-BE49-F238E27FC236}">
                <a16:creationId xmlns:a16="http://schemas.microsoft.com/office/drawing/2014/main" id="{BE2D9F2F-19D3-467E-9A03-3B6DC4A1848D}"/>
              </a:ext>
            </a:extLst>
          </p:cNvPr>
          <p:cNvSpPr txBox="1"/>
          <p:nvPr/>
        </p:nvSpPr>
        <p:spPr>
          <a:xfrm>
            <a:off x="9927768" y="5118777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7" name="TextBox 76">
            <a:hlinkClick r:id="rId42" action="ppaction://hlinksldjump"/>
            <a:extLst>
              <a:ext uri="{FF2B5EF4-FFF2-40B4-BE49-F238E27FC236}">
                <a16:creationId xmlns:a16="http://schemas.microsoft.com/office/drawing/2014/main" id="{9E3DB19C-704F-416F-8B67-38D48BF6F9A3}"/>
              </a:ext>
            </a:extLst>
          </p:cNvPr>
          <p:cNvSpPr txBox="1"/>
          <p:nvPr/>
        </p:nvSpPr>
        <p:spPr>
          <a:xfrm>
            <a:off x="10885710" y="19933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83" name="TextBox 82">
            <a:hlinkClick r:id="rId40" action="ppaction://hlinksldjump"/>
            <a:extLst>
              <a:ext uri="{FF2B5EF4-FFF2-40B4-BE49-F238E27FC236}">
                <a16:creationId xmlns:a16="http://schemas.microsoft.com/office/drawing/2014/main" id="{9F8DDCC2-2D91-4A5B-A254-AF43E9ABD9B4}"/>
              </a:ext>
            </a:extLst>
          </p:cNvPr>
          <p:cNvSpPr txBox="1"/>
          <p:nvPr/>
        </p:nvSpPr>
        <p:spPr>
          <a:xfrm>
            <a:off x="10885710" y="428677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332508" y="6605131"/>
            <a:ext cx="2013528" cy="2283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>
            <a:hlinkClick r:id="rId43" action="ppaction://hlinksldjump"/>
            <a:extLst>
              <a:ext uri="{FF2B5EF4-FFF2-40B4-BE49-F238E27FC236}">
                <a16:creationId xmlns:a16="http://schemas.microsoft.com/office/drawing/2014/main" id="{9E3DB19C-704F-416F-8B67-38D48BF6F9A3}"/>
              </a:ext>
            </a:extLst>
          </p:cNvPr>
          <p:cNvSpPr txBox="1"/>
          <p:nvPr/>
        </p:nvSpPr>
        <p:spPr>
          <a:xfrm>
            <a:off x="10885710" y="101682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8" name="TextBox 47">
            <a:hlinkClick r:id="rId44" action="ppaction://hlinksldjump"/>
            <a:extLst>
              <a:ext uri="{FF2B5EF4-FFF2-40B4-BE49-F238E27FC236}">
                <a16:creationId xmlns:a16="http://schemas.microsoft.com/office/drawing/2014/main" id="{9F8DDCC2-2D91-4A5B-A254-AF43E9ABD9B4}"/>
              </a:ext>
            </a:extLst>
          </p:cNvPr>
          <p:cNvSpPr txBox="1"/>
          <p:nvPr/>
        </p:nvSpPr>
        <p:spPr>
          <a:xfrm>
            <a:off x="10885710" y="1848825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9" name="TextBox 48">
            <a:hlinkClick r:id="rId45" action="ppaction://hlinksldjump"/>
            <a:extLst>
              <a:ext uri="{FF2B5EF4-FFF2-40B4-BE49-F238E27FC236}">
                <a16:creationId xmlns:a16="http://schemas.microsoft.com/office/drawing/2014/main" id="{9F8DDCC2-2D91-4A5B-A254-AF43E9ABD9B4}"/>
              </a:ext>
            </a:extLst>
          </p:cNvPr>
          <p:cNvSpPr txBox="1"/>
          <p:nvPr/>
        </p:nvSpPr>
        <p:spPr>
          <a:xfrm>
            <a:off x="10885710" y="267961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8" name="TextBox 57">
            <a:hlinkClick r:id="rId46" action="ppaction://hlinksldjump"/>
            <a:extLst>
              <a:ext uri="{FF2B5EF4-FFF2-40B4-BE49-F238E27FC236}">
                <a16:creationId xmlns:a16="http://schemas.microsoft.com/office/drawing/2014/main" id="{9F8DDCC2-2D91-4A5B-A254-AF43E9ABD9B4}"/>
              </a:ext>
            </a:extLst>
          </p:cNvPr>
          <p:cNvSpPr txBox="1"/>
          <p:nvPr/>
        </p:nvSpPr>
        <p:spPr>
          <a:xfrm>
            <a:off x="10885710" y="3483801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7" name="TextBox 66">
            <a:hlinkClick r:id="rId47" action="ppaction://hlinksldjump"/>
            <a:extLst>
              <a:ext uri="{FF2B5EF4-FFF2-40B4-BE49-F238E27FC236}">
                <a16:creationId xmlns:a16="http://schemas.microsoft.com/office/drawing/2014/main" id="{9F8DDCC2-2D91-4A5B-A254-AF43E9ABD9B4}"/>
              </a:ext>
            </a:extLst>
          </p:cNvPr>
          <p:cNvSpPr txBox="1"/>
          <p:nvPr/>
        </p:nvSpPr>
        <p:spPr>
          <a:xfrm>
            <a:off x="10885710" y="511005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76" name="TextBox 75">
            <a:hlinkClick r:id="rId48" action="ppaction://hlinksldjump"/>
            <a:extLst>
              <a:ext uri="{FF2B5EF4-FFF2-40B4-BE49-F238E27FC236}">
                <a16:creationId xmlns:a16="http://schemas.microsoft.com/office/drawing/2014/main" id="{9F8DDCC2-2D91-4A5B-A254-AF43E9ABD9B4}"/>
              </a:ext>
            </a:extLst>
          </p:cNvPr>
          <p:cNvSpPr txBox="1"/>
          <p:nvPr/>
        </p:nvSpPr>
        <p:spPr>
          <a:xfrm>
            <a:off x="10885710" y="5924133"/>
            <a:ext cx="62411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" name="Управляющая кнопка: &quot;Пустой&quot; 1">
            <a:hlinkClick r:id="rId49" action="ppaction://hlinksldjump" highlightClick="1"/>
            <a:extLst>
              <a:ext uri="{FF2B5EF4-FFF2-40B4-BE49-F238E27FC236}">
                <a16:creationId xmlns:a16="http://schemas.microsoft.com/office/drawing/2014/main" id="{B6150222-27B8-4F9E-B732-E5DABCD4A12A}"/>
              </a:ext>
            </a:extLst>
          </p:cNvPr>
          <p:cNvSpPr/>
          <p:nvPr/>
        </p:nvSpPr>
        <p:spPr>
          <a:xfrm>
            <a:off x="11675443" y="6437039"/>
            <a:ext cx="516557" cy="414222"/>
          </a:xfrm>
          <a:prstGeom prst="actionButtonBlank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Итог</a:t>
            </a:r>
          </a:p>
        </p:txBody>
      </p:sp>
    </p:spTree>
    <p:extLst>
      <p:ext uri="{BB962C8B-B14F-4D97-AF65-F5344CB8AC3E}">
        <p14:creationId xmlns:p14="http://schemas.microsoft.com/office/powerpoint/2010/main" val="424076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7" grpId="0" animBg="1"/>
      <p:bldP spid="83" grpId="0" animBg="1"/>
      <p:bldP spid="47" grpId="0" animBg="1"/>
      <p:bldP spid="48" grpId="0" animBg="1"/>
      <p:bldP spid="49" grpId="0" animBg="1"/>
      <p:bldP spid="58" grpId="0" animBg="1"/>
      <p:bldP spid="67" grpId="0" animBg="1"/>
      <p:bldP spid="7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9865" y="452451"/>
            <a:ext cx="8187071" cy="3953294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sz="9600" b="1" cap="none" spc="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9600" b="1" cap="none" spc="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«Природа»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959CF0A-7FEF-4924-BA4C-7F7A84B7054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BC62D9-EB54-4699-8DE2-EB089D9CD7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143078" y="4863686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414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03" y="469469"/>
            <a:ext cx="10846526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13. Вопрос от энтомолога – ученого, изучающего насекомых. Сколько глаз у обыкновенной мухи?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F2530650-209F-49F2-8A09-04C95283B1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5DE507-4050-4552-AC89-40ECE2892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48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03" y="469469"/>
            <a:ext cx="10846526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13. Вопрос от энтомолога – ученого, изучающего насекомых. Сколько глаз у обыкновенной мухи?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7473706-F776-45B0-96BE-81E67F432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2597CEA-1DD0-4EE1-94CC-4F0AB38603FD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9D5C5A6-710E-4898-8D7F-74B18D055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7D0"/>
              </a:clrFrom>
              <a:clrTo>
                <a:srgbClr val="FFF7D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204" y="4080710"/>
            <a:ext cx="4039446" cy="25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2055C6-8874-47FD-B360-CB6954E573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14. Вопрос от птицевода, занимающегося разведением и содержанием птиц на фермах. Сколько суток курица высиживает цыплят?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17AEC0E9-DF57-4A81-9A10-B2BD9CBD773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447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78F117-EA4F-4082-9698-F860C19C7E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0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14. Вопрос от птицевода, занимающегося разведением и содержанием птиц на фермах. Сколько суток курица высиживает цыплят?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892FD9DB-9834-454F-BCB0-16CE86E54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7885" y="3841863"/>
            <a:ext cx="9688286" cy="274181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A2B2040-4F55-4071-AAC4-7ACD54FBBBF6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EFAE7E-43D1-4DCC-AFC2-7E21C7FFBB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0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600" b="1" cap="none" dirty="0">
                <a:latin typeface="Arial" panose="020B0604020202020204" pitchFamily="34" charset="0"/>
                <a:cs typeface="Arial" panose="020B0604020202020204" pitchFamily="34" charset="0"/>
              </a:rPr>
              <a:t>15. Вопрос от орнитолога – ученого, изучающего птиц. На сколько градусов могут поворачивать голову совы?</a:t>
            </a:r>
            <a:endParaRPr lang="ru-RU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CD6206F8-25AE-4742-AA24-A864FD6624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74A4AA-E991-4997-BDF5-04F91ABB6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2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600" b="1" cap="none" dirty="0">
                <a:latin typeface="Arial" panose="020B0604020202020204" pitchFamily="34" charset="0"/>
                <a:cs typeface="Arial" panose="020B0604020202020204" pitchFamily="34" charset="0"/>
              </a:rPr>
              <a:t>15. Вопрос от орнитолога – ученого, изучающего птиц. На сколько градусов могут поворачивать голову совы?</a:t>
            </a:r>
            <a:endParaRPr lang="ru-RU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11F6E21-758D-41E2-BB8C-555994EC6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5620F0-46C6-41A0-BDAF-18B97B843E10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B32A36-E873-4223-9181-9C39927CE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16. Вопрос от лесничего – специалиста по защите и использованию леса.  Сколько миллионов гектар площадь лесов России?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DCD35147-7D58-4C0A-996A-601E6DB44C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990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0A954A-1C39-49C2-8E16-C4D7171D8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7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16. Вопрос от лесничего – специалиста по защите и использованию леса.  Сколько миллионов гектар площадь лесов России?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CA07D95-A551-4294-96F5-21FE61E5C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543" y="3841863"/>
            <a:ext cx="9390743" cy="27418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809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27724DD-C397-4E06-8A4B-F4C0E8F58B68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FDFB52-5599-4E6C-9421-4014B3FED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9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9" y="382384"/>
            <a:ext cx="10974251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17. Вопрос от ученого-химика. Сколько элементов содержит периодическая таблица Менделеева на сегодняшний день?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F30F52A2-E7D0-4014-96E3-CEE85DD640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703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AAEDEB-7DBA-4FC8-B655-F15A70972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9865" y="452451"/>
            <a:ext cx="8187071" cy="4073367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sz="9600" b="1" cap="none" spc="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9600" b="1" cap="none" spc="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«Спорт»</a:t>
            </a:r>
          </a:p>
        </p:txBody>
      </p:sp>
      <p:sp>
        <p:nvSpPr>
          <p:cNvPr id="5" name="Управляющая кнопка: &quot;На главную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8C0E498-9BB7-4CF1-9F2C-9B42B6F196B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84F297-C08C-47F4-8387-3990435B5A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143078" y="4863686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588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9" y="382384"/>
            <a:ext cx="10974251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17. Вопрос от ученого-химика. Сколько элементов содержит периодическая таблица Менделеева на сегодняшний день?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145F6CF2-21DF-4B7B-89D8-4357D0BCE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0371" y="3889828"/>
            <a:ext cx="9151257" cy="27954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87FD589-FB19-4688-BF9F-D74AB51F8518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4C1D22-5862-4BA0-A651-B9F38B642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2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9" y="382384"/>
            <a:ext cx="10974251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18. Вопрос от эколога. Сколько лет разлагается обычная пластиковая бутылка из-под воды из PET пластика?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F30F52A2-E7D0-4014-96E3-CEE85DD640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703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DCB6B7-C1CB-469C-B7E6-2392AFB594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9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9" y="382384"/>
            <a:ext cx="10974251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18. Вопрос от эколога. Сколько лет разлагается обычная пластиковая бутылка из-под воды из PET пластика?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145F6CF2-21DF-4B7B-89D8-4357D0BCE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0125" y="3982191"/>
            <a:ext cx="9151257" cy="27954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400-500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87FD589-FB19-4688-BF9F-D74AB51F8518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374A9E-8CCD-4A38-8A40-FA33A070A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7996" y="720436"/>
            <a:ext cx="9006840" cy="402705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9600" b="1" cap="none" spc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9600" b="1" cap="none" spc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«Вопросы от математиков»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0A426A8-AF89-4689-BC95-B3859F5D9AB5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78868F-79E2-4C8F-8CC5-46965CAEBC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304808" y="4932218"/>
            <a:ext cx="377635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388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19. Сколько раз цифра 3 используется в записи двузначных чисел?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A560A864-D711-44E0-A101-067B3E05A5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D55258-7491-4127-90AA-D04051E9E3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7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19. Сколько раз цифра </a:t>
            </a:r>
            <a:b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3 используется в записи двузначных чисел?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769123A1-1B5C-45BE-9496-CA0B96936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A5F5C62-20DD-4B5C-BF3E-7A1E455C7588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928C10-487C-4EA9-BD47-7D8057E0D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12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20. Сколько нулей </a:t>
            </a:r>
            <a:b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в секстиллионе?</a:t>
            </a:r>
            <a:endParaRPr lang="ru-R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DBACDDFC-B2BC-4F3F-B49A-F5F3548589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4C6EFE-1656-401C-8F39-8EC9E4A82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90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20. Сколько нулей </a:t>
            </a:r>
            <a:b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в секстиллионе?</a:t>
            </a:r>
            <a:endParaRPr lang="ru-R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BCD11D38-4D79-47FC-91D4-5221F6089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EA59188-3813-4CA8-80A7-13CDFD8F307D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AAFC09-1B16-44B3-A5EA-E9C2D7372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31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21. Сколько граней </a:t>
            </a:r>
            <a:b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у икосаэдра?</a:t>
            </a:r>
            <a:endParaRPr lang="ru-R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860393F5-C924-4F2F-B1EA-8B0ACE7B78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3871B1-DA6A-42BF-975F-891018F95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8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21. Сколько граней </a:t>
            </a:r>
            <a:b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600" b="1" cap="none" dirty="0">
                <a:latin typeface="Arial" panose="020B0604020202020204" pitchFamily="34" charset="0"/>
                <a:cs typeface="Arial" panose="020B0604020202020204" pitchFamily="34" charset="0"/>
              </a:rPr>
              <a:t>у икосаэдра?</a:t>
            </a:r>
            <a:endParaRPr lang="ru-RU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4C7C0478-827B-49A0-8F80-70304DA70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17781F7-62C7-4A21-84AB-1C12CFA19E65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62E0D42-5952-4B7E-B2F8-39F91EDE86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8" t="4000" r="26742" b="5575"/>
          <a:stretch/>
        </p:blipFill>
        <p:spPr bwMode="auto">
          <a:xfrm>
            <a:off x="1251678" y="3131589"/>
            <a:ext cx="2925964" cy="316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C33F85-773F-4824-80D7-54A8E98FA4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0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00" y="382384"/>
            <a:ext cx="11088914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 Инспектор игральных костей отвечает за их качество. А сколько же точек на стандартном кубике игральных костей? 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91358FB-36C9-43F7-B1BD-E5AE3C97FA5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23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75523A-77F7-427B-8956-2CFC3D1E4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6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22. Древнерусская единица счета - ТЬМА - это сколько?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14EBAD4A-79E8-4650-AF15-D70E4F72E9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A0025F-74A1-40AE-91B0-0B0D7A0F88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4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82384"/>
            <a:ext cx="1051560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22. Древнерусская единица счета - ТЬМА - это сколько?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2B388CBD-B0DD-41B1-84DC-0AFF5EE132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8936031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10 000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D31472D-3407-4F08-ABD5-915F41BB802C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659657-A704-4EDA-B1FE-9772C85F3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23.Сколько сантиметров составляет одна тысячная часть километра?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F64D4219-3D87-444C-82B3-5681B8C47E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3BA867-0D85-46B5-9845-2ABD042C6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23.Сколько сантиметров составляет одна тысячная часть километра?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A10FA9D0-0685-4891-9123-28128B34D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90A44C2-A762-42A3-A95A-B5B9CED06DC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F8BDF0-8001-4130-8D99-6EDC69D892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6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091" y="382383"/>
            <a:ext cx="11176000" cy="3673307"/>
          </a:xfrm>
        </p:spPr>
        <p:txBody>
          <a:bodyPr>
            <a:noAutofit/>
          </a:bodyPr>
          <a:lstStyle/>
          <a:p>
            <a:pPr algn="ctr"/>
            <a:r>
              <a:rPr lang="ru-RU" sz="5000" b="1" cap="none" dirty="0">
                <a:latin typeface="Arial" panose="020B0604020202020204" pitchFamily="34" charset="0"/>
                <a:cs typeface="Arial" panose="020B0604020202020204" pitchFamily="34" charset="0"/>
              </a:rPr>
              <a:t>24. В группе из 23-х человек и более вероятность, что у двоих совпадет день рождения, выше 50%. А какова эта вероятность в группе от 60 человек?</a:t>
            </a:r>
            <a:endParaRPr lang="ru-RU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F64D4219-3D87-444C-82B3-5681B8C47E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3A338-A18F-4220-B537-BE4AAF87AF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7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091" y="382383"/>
            <a:ext cx="11176000" cy="3673307"/>
          </a:xfrm>
        </p:spPr>
        <p:txBody>
          <a:bodyPr>
            <a:noAutofit/>
          </a:bodyPr>
          <a:lstStyle/>
          <a:p>
            <a:pPr algn="ctr"/>
            <a:r>
              <a:rPr lang="ru-RU" sz="5000" b="1" cap="none" dirty="0">
                <a:latin typeface="Arial" panose="020B0604020202020204" pitchFamily="34" charset="0"/>
                <a:cs typeface="Arial" panose="020B0604020202020204" pitchFamily="34" charset="0"/>
              </a:rPr>
              <a:t>24. В группе из 23-х человек и более вероятность, что у двоих совпадет день рождения, выше 50%. А какова эта вероятность в группе от 60 человек?</a:t>
            </a:r>
            <a:endParaRPr lang="ru-RU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10FA9D0-0685-4891-9123-28128B34D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99%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67FC665-43D2-4598-AE73-FDA84850DA2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633784-94D7-4D27-880A-DEEDAEFB1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2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287" y="221674"/>
            <a:ext cx="9006840" cy="4454154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9600" b="1" cap="none" spc="0" dirty="0">
                <a:solidFill>
                  <a:srgbClr val="99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9600" b="1" cap="none" spc="0" dirty="0">
                <a:solidFill>
                  <a:srgbClr val="9999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rgbClr val="99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«География </a:t>
            </a:r>
            <a:br>
              <a:rPr lang="ru-RU" sz="9600" b="1" cap="none" spc="0" dirty="0">
                <a:solidFill>
                  <a:srgbClr val="9999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rgbClr val="99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космос»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CAEC7ED-C833-4AB7-9D65-91275B5B4F92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AB2076-E2E5-452E-BAD5-1656241FD0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143078" y="4863686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2802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25. Вопрос от географа. Сколько суток составляют високосный год?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186A546F-6B77-4D8E-B151-EEB602AA76E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EEEAA1-8F38-4E7C-9231-57990E4326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00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25. Вопрос от географа. Сколько суток составляют високосный год?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DAFFD7C8-B00D-48B3-8F45-60FC8C651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366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0348827-BA42-4D5E-ADC5-5BB1752F28B8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986551-64A8-4076-9D56-5D4146372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50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3"/>
            <a:ext cx="10927080" cy="3217159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26. Сколько секунд длился первый полет нашего земляка космонавта Юрия Гагарина?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4010BB38-DAC8-4E98-A515-4B06AC7128C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04F109-BE4B-4863-9F3B-F0762348A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1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00" y="382384"/>
            <a:ext cx="11088914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 Инспектор игральных костей отвечает за их качество. А сколько же точек на стандартном кубике игральных костей? 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3750B096-AB0F-4FE6-817F-D295BDBE9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7200" y="4008121"/>
            <a:ext cx="9093200" cy="28498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7A610AD-4C6F-4839-B20C-8DA4F12A8D25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7F38AE-83C0-49D0-BE65-E05A483B3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025" r="96605">
                        <a14:foregroundMark x1="8025" y1="35000" x2="8025" y2="35000"/>
                        <a14:foregroundMark x1="15432" y1="20938" x2="15432" y2="20938"/>
                        <a14:foregroundMark x1="28704" y1="26875" x2="28704" y2="26875"/>
                        <a14:foregroundMark x1="35494" y1="15937" x2="35494" y2="15937"/>
                        <a14:foregroundMark x1="37654" y1="33438" x2="37654" y2="33438"/>
                        <a14:foregroundMark x1="21296" y1="35938" x2="21296" y2="35938"/>
                        <a14:foregroundMark x1="71296" y1="37813" x2="71296" y2="37813"/>
                        <a14:foregroundMark x1="88889" y1="42813" x2="88889" y2="42813"/>
                        <a14:foregroundMark x1="84259" y1="50938" x2="84259" y2="50938"/>
                        <a14:foregroundMark x1="80864" y1="56563" x2="80864" y2="56563"/>
                        <a14:foregroundMark x1="61728" y1="51875" x2="61728" y2="51875"/>
                        <a14:foregroundMark x1="68519" y1="45313" x2="68519" y2="45313"/>
                        <a14:foregroundMark x1="75309" y1="71875" x2="75309" y2="71875"/>
                        <a14:foregroundMark x1="90741" y1="69375" x2="90741" y2="69375"/>
                        <a14:foregroundMark x1="95679" y1="58438" x2="96605" y2="57813"/>
                        <a14:foregroundMark x1="94753" y1="57500" x2="94753" y2="5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97379"/>
            <a:ext cx="2187662" cy="2160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F58218-ADBF-4ECA-B3F8-8F0A6061BE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3"/>
            <a:ext cx="10927080" cy="3217159"/>
          </a:xfrm>
        </p:spPr>
        <p:txBody>
          <a:bodyPr>
            <a:noAutofit/>
          </a:bodyPr>
          <a:lstStyle/>
          <a:p>
            <a:pPr algn="ctr"/>
            <a:r>
              <a:rPr lang="ru-RU" sz="5800" b="1" cap="none" dirty="0">
                <a:latin typeface="Arial" panose="020B0604020202020204" pitchFamily="34" charset="0"/>
                <a:cs typeface="Arial" panose="020B0604020202020204" pitchFamily="34" charset="0"/>
              </a:rPr>
              <a:t>26. Сколько секунд длился первый полет нашего земляка космонавта Юрия Гагарина?</a:t>
            </a:r>
            <a:endParaRPr lang="ru-RU" sz="5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E8FE2C01-9DB6-42E6-BA19-E3B0BBBE4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6480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E469AE0-4348-448C-9631-B104C8B8DB8F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731B85-6216-4367-8DAB-F2C7C55B4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2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27. Вопрос от гидролога – ученого, изучающего воды Земли. Какова длина в километрах самой длинной реки в Европе – Волги?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1960F38A-1BE0-4EEA-92ED-46CD2EA52FB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586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4D2AF2-4F32-4D9F-A6CC-015C0A54D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72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27. Вопрос от гидролога – ученого, изучающего воды Земли. Какова длина в километрах самой длинной реки в Европе – Волги?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4041B2F5-8727-4281-816C-2EA94E496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3400" y="3842327"/>
            <a:ext cx="8860312" cy="27094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3530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C1E5BC7-7F9D-473A-95F7-83E6FEDC47E4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BCE404-A3C0-4B05-8AA5-D406E6911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1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28. Вопрос от гидролога. Какова глубина в метрах самого глубокого озера в мире – Байкала?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4EEC863B-F806-4498-B25C-E3D6D2DDCA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71FCF2-B329-470B-B8AC-5AD2FDD764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12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28. Вопрос от гидролога. Какова глубина в метрах самого глубокого озера в мире – Байкала?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2FDED02-E94E-4232-BF4C-B102AA711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1642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C0420BC-B1D9-4E9E-A442-ACB2FD183D0D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0D390B-D873-46DD-B14C-2FB91709F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0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29. На 24 мая 2023 г. сколько женщин-космонавтов участвовали в орбитальных космических полётах?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8085FF-DB1C-4CD0-88DF-A62788F923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29. На 24 мая 2023 г. сколько женщин-космонавтов участвовали в орбитальных космических полётах?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281A72FC-0B12-4A12-AD99-A497E6C15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FDD3FFE-1F91-4BA9-9F33-3B2E867D7852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D47DCD-4235-4F3D-A859-0F56E0908C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7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199" y="382384"/>
            <a:ext cx="11148291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30. Вопрос от географа. Какова численность населения самого маленького независимого государства в мире?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569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D82085-B5CC-4273-B4F7-A1850F1B8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2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844" y="354675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30. Вопрос от географа. Какова численность населения самого маленького независимого государства в мире?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281A72FC-0B12-4A12-AD99-A497E6C15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5200" y="3823856"/>
            <a:ext cx="7860806" cy="279677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33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67FC665-43D2-4598-AE73-FDA84850DA2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171F07-8A22-4B04-9FCC-90358586F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8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6359" y="489527"/>
            <a:ext cx="9006840" cy="427643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8600" b="1" cap="none" spc="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8600" b="1" cap="none" spc="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600" b="1" cap="none" spc="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«Литература  </a:t>
            </a:r>
            <a:br>
              <a:rPr lang="ru-RU" sz="8600" b="1" cap="none" spc="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600" b="1" cap="none" spc="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языки»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77BC2E7-D54B-4A45-B277-3B1006105F1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6C3794-BEA6-4771-8AD9-BB4E10EE09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143078" y="4863686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241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2.	Под каким номером играл легендарный баскетболист Майкл Джордан?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9E888D4D-418E-47BD-A264-5CB5F101F0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14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93B34C-1472-4830-8791-69EDB600C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5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31. Вопрос от писателей. Сколько лет спала Спящая красавица в сказке Шарля Перро?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65EF488C-3FE1-4AE4-8122-F8CBBE5481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044AC8-B099-46BF-96AA-04ABFB6BB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1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31. Вопрос от писателей. Сколько лет спала Спящая красавица в сказке Шарля Перро?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35B11F79-558D-4C1C-A977-E778EC0AE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1143328-4A58-484D-9197-C2B8E6716F5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49AFE5-265E-4FD8-9B18-819867C001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1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43" y="382384"/>
            <a:ext cx="11742057" cy="30466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32. </a:t>
            </a:r>
            <a:r>
              <a:rPr lang="ru-RU" b="1" cap="none" dirty="0">
                <a:latin typeface="Arial" panose="020B0604020202020204" pitchFamily="34" charset="0"/>
                <a:cs typeface="Arial" panose="020B0604020202020204" pitchFamily="34" charset="0"/>
              </a:rPr>
              <a:t>Вопрос от филолога – специалиста по языкам. Самый длинный в мире алфавит кхмерский - язык Камбоджи. Сколько в нем букв?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DC8665EA-C131-44A4-AF86-C41D5CE96E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A2E0AF-AAF7-4D55-AC5B-EEBB9E047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43" y="382384"/>
            <a:ext cx="11742057" cy="30466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32. </a:t>
            </a:r>
            <a:r>
              <a:rPr lang="ru-RU" b="1" cap="none" dirty="0">
                <a:latin typeface="Arial" panose="020B0604020202020204" pitchFamily="34" charset="0"/>
                <a:cs typeface="Arial" panose="020B0604020202020204" pitchFamily="34" charset="0"/>
              </a:rPr>
              <a:t>Вопрос от филолога – специалиста по языкам. Самый длинный в мире алфавит кхмерский - язык Камбоджи. Сколько в нем букв?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66A54986-7289-4E08-B37D-684AD9CFC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1810" y="3608977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D8313D2-E5F2-4930-8E22-908ADD63AB36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57D89F-FBA9-4ABE-B862-AE772CAAD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76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829" y="382384"/>
            <a:ext cx="11461931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33. Вопрос от филолога – специалиста по языкам. Самый короткий в Европе алфавит у итальянцев. Сколько в нем букв?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C65CFD47-0ED1-4BFA-85C5-3073ADDC12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674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FB96F8-36B2-4096-9761-668A57F4E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31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829" y="382384"/>
            <a:ext cx="11461931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33. Вопрос от филолога – специалиста по языкам. Самый короткий в Европе алфавит у итальянцев. Сколько в нем букв?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522BE44A-6FAE-4375-959E-8FE5431ED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428" y="3759200"/>
            <a:ext cx="9593943" cy="28244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F6C2741-D8C5-4058-9FBB-B5713A5B64EB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793E33-7F65-4D4D-8A56-1BF8618AB5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13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34. Вопрос от учителя литературы. Сколько строчек в «Сказке о золотом петушке» Александра Пушкина?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571E0764-2645-4FB8-B09D-17FF6194D8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586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A5584F-7ED4-48FB-9947-326D5FB0D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7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34. Вопрос от учителя литературы. Сколько строчек в «Сказке о золотом петушке» Александра Пушкина?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E562E7CE-7513-4985-B4E9-BB85982A1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0114" y="3860800"/>
            <a:ext cx="9666515" cy="27228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224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67FC665-43D2-4598-AE73-FDA84850DA2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81234E-C799-4F08-BE1C-03FE70D75C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53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800" y="556555"/>
            <a:ext cx="10910389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35. Вопрос от фольклориста – специалиста по народному творчеству. Сколько лет спал Илья Муромец?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E499B431-FE81-4989-ACD7-133E67DB159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360" y="3941950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571BC3-3F2C-40A2-970B-99FE79529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9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800" y="556555"/>
            <a:ext cx="10910389" cy="30466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35. Вопрос от фольклориста – специалиста по народному творчеству. Сколько лет спал Илья Муромец?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3924B06F-D197-44E8-A0BD-F277BF81E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B0817B0-16FC-4886-AE81-7B6E4F37996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248E7B-CBD8-4646-8E67-ED45FDAF9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8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82384"/>
            <a:ext cx="11170920" cy="2741816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2.	Под каким номером играл легендарный баскетболист Майкл Джордан?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2D10D8-BC63-4530-B828-B29FBEA9B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733800"/>
            <a:ext cx="10178322" cy="28498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F975465-83C7-4875-92F2-832695358CB9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B2158BE-8B2C-4039-9CF1-C361CCD565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76"/>
          <a:stretch/>
        </p:blipFill>
        <p:spPr bwMode="auto">
          <a:xfrm>
            <a:off x="1663447" y="4075084"/>
            <a:ext cx="2391318" cy="261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38AA68-7744-495E-9727-E66820396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0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251" y="542041"/>
            <a:ext cx="11103429" cy="3046616"/>
          </a:xfrm>
        </p:spPr>
        <p:txBody>
          <a:bodyPr>
            <a:noAutofit/>
          </a:bodyPr>
          <a:lstStyle/>
          <a:p>
            <a:pPr algn="ctr"/>
            <a:r>
              <a:rPr lang="ru-RU" sz="5000" b="1" cap="none" dirty="0">
                <a:latin typeface="Arial" panose="020B0604020202020204" pitchFamily="34" charset="0"/>
                <a:cs typeface="Arial" panose="020B0604020202020204" pitchFamily="34" charset="0"/>
              </a:rPr>
              <a:t>36. Вопрос от мультипликатора. Сколько на 2023 год выпущено мультфильмов про трех богатырей студией «Мельница»?</a:t>
            </a:r>
            <a:endParaRPr lang="ru-RU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0C98155B-7AFE-454E-8AC6-E38888BB21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0BC976-A06C-47A3-BD12-0A9139F4C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46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251" y="542041"/>
            <a:ext cx="11103429" cy="3046616"/>
          </a:xfrm>
        </p:spPr>
        <p:txBody>
          <a:bodyPr>
            <a:noAutofit/>
          </a:bodyPr>
          <a:lstStyle/>
          <a:p>
            <a:pPr algn="ctr"/>
            <a:r>
              <a:rPr lang="ru-RU" sz="5000" b="1" cap="none" dirty="0">
                <a:latin typeface="Arial" panose="020B0604020202020204" pitchFamily="34" charset="0"/>
                <a:cs typeface="Arial" panose="020B0604020202020204" pitchFamily="34" charset="0"/>
              </a:rPr>
              <a:t>36. Вопрос от мультипликатора. Сколько на 2023 год выпущено мультфильмов про трех богатырей студией «Мельница»?</a:t>
            </a:r>
            <a:endParaRPr lang="ru-RU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83EA93A-1FA3-4435-946E-11C4B757D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8427" y="3588657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DC30678-C14A-4AD5-8CD4-B1AB849710F9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232FBE-5395-4D17-AC4C-39A4E8F59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6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6045" y="642072"/>
            <a:ext cx="9006840" cy="3848925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sz="9600" b="1" cap="none" spc="0" dirty="0">
                <a:solidFill>
                  <a:srgbClr val="FF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9600" b="1" cap="none" spc="0" dirty="0">
                <a:solidFill>
                  <a:srgbClr val="FFCC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rgbClr val="FF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«Медицина»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4E0B611-A0B3-4E38-8083-59E1EF6F8D49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F521C9-46BB-4EA9-A162-26C50FC50D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143078" y="4863686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105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348" y="382384"/>
            <a:ext cx="11384510" cy="3806309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37. Врача по болезням уха, горла и носа в народе называют лор. Сколько букв </a:t>
            </a:r>
            <a:b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в официальном названии этой медицинской специальности?</a:t>
            </a:r>
            <a:endParaRPr lang="ru-RU" sz="5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75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3F4BBD-4AFB-4744-9D57-710E9490AD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8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348" y="382384"/>
            <a:ext cx="11384510" cy="3806309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37. Врача по болезням уха, горла и носа в народе называют лор. Сколько букв </a:t>
            </a:r>
            <a:b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в официальном названии этой медицинской специальности?</a:t>
            </a:r>
            <a:endParaRPr lang="ru-RU" sz="5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AB49E5B4-EB18-4F8F-BAF1-D666301E5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1418" y="3802742"/>
            <a:ext cx="7818582" cy="27809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D2E04B3-A6B6-4C64-AE26-8F39BC54729E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638598-4383-4F3E-90FD-3B4C6B23F6C5}"/>
              </a:ext>
            </a:extLst>
          </p:cNvPr>
          <p:cNvSpPr txBox="1"/>
          <p:nvPr/>
        </p:nvSpPr>
        <p:spPr>
          <a:xfrm>
            <a:off x="1223820" y="4745381"/>
            <a:ext cx="457661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ОТОРИНО-ЛАРИНГОЛОГ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4E3E7A-36C1-499C-83FC-CEE2F2896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39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382384"/>
            <a:ext cx="11059886" cy="3806309"/>
          </a:xfrm>
        </p:spPr>
        <p:txBody>
          <a:bodyPr>
            <a:noAutofit/>
          </a:bodyPr>
          <a:lstStyle/>
          <a:p>
            <a:pPr algn="ctr"/>
            <a:r>
              <a:rPr lang="ru-RU" sz="5600" b="1" cap="none" dirty="0">
                <a:latin typeface="Arial" panose="020B0604020202020204" pitchFamily="34" charset="0"/>
                <a:cs typeface="Arial" panose="020B0604020202020204" pitchFamily="34" charset="0"/>
              </a:rPr>
              <a:t>38. Вопрос от окулиста. Сколько значков на таблице, с помощью которой проверяют зрение?</a:t>
            </a:r>
            <a:endParaRPr lang="ru-RU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75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2FB1C9-C556-4A0E-AE08-4798C61D46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382384"/>
            <a:ext cx="11059886" cy="3806309"/>
          </a:xfrm>
        </p:spPr>
        <p:txBody>
          <a:bodyPr>
            <a:noAutofit/>
          </a:bodyPr>
          <a:lstStyle/>
          <a:p>
            <a:pPr algn="ctr"/>
            <a:r>
              <a:rPr lang="ru-RU" sz="5600" b="1" cap="none" dirty="0">
                <a:latin typeface="Arial" panose="020B0604020202020204" pitchFamily="34" charset="0"/>
                <a:cs typeface="Arial" panose="020B0604020202020204" pitchFamily="34" charset="0"/>
              </a:rPr>
              <a:t>38. Вопрос от окулиста. Сколько значков на таблице, с помощью которой проверяют зрение?</a:t>
            </a:r>
            <a:endParaRPr lang="ru-RU" sz="5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CEF40FF0-D6B4-4F08-87F2-7E24E11B4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5057" y="3694679"/>
            <a:ext cx="9804400" cy="27809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9641E87-2015-4C4A-AB9E-57C5D1385180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33C89F3-C765-40E4-982D-A72771853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665" y="3665987"/>
            <a:ext cx="1980190" cy="3084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2C897F-2F67-4C0D-90E4-4D6AF7463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8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970" y="382384"/>
            <a:ext cx="10697029" cy="3806309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39. Вопрос от хирурга. Сколько часов длилась самая длинная операция в истории хирургии?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75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CE3359-BFCC-4850-9002-C5BA8E89C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970" y="382384"/>
            <a:ext cx="10697029" cy="3806309"/>
          </a:xfrm>
        </p:spPr>
        <p:txBody>
          <a:bodyPr>
            <a:noAutofit/>
          </a:bodyPr>
          <a:lstStyle/>
          <a:p>
            <a:pPr algn="ctr"/>
            <a:r>
              <a:rPr lang="ru-RU" sz="6000" b="1" cap="none" dirty="0">
                <a:latin typeface="Arial" panose="020B0604020202020204" pitchFamily="34" charset="0"/>
                <a:cs typeface="Arial" panose="020B0604020202020204" pitchFamily="34" charset="0"/>
              </a:rPr>
              <a:t>39. Вопрос от хирурга. Сколько часов длилась самая длинная операция в истории хирургии?</a:t>
            </a:r>
            <a:endParaRPr lang="ru-RU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2589E81-5D10-44CD-B16B-83AC724F4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3284" y="3694679"/>
            <a:ext cx="9804400" cy="27809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EA2138B-38CC-45E3-9A89-29ED036AEE6A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F30AD7-E362-4815-878F-97655DEBC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8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970" y="382384"/>
            <a:ext cx="10697029" cy="3806309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40. Вопрос от гематолога – врача по заболеваниям, влияющим на кровь. Какая группа крови обозначается АВ?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75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265ABF-6E0D-4047-BAFF-2AEBF225D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886" y="382384"/>
            <a:ext cx="10943771" cy="2741816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3.	Каков рекорд по количеству красных карточек, показанных арбитром в одном футбольном матче?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74CEEC3F-E394-42BD-9AC4-8EA8B198AA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906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4EEE7D-5DE8-4FC0-BA75-64338A18D6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970" y="382384"/>
            <a:ext cx="10697029" cy="3806309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40. Вопрос от гематолога – врача по заболеваниям, влияющим на кровь. Какая группа крови обозначается АВ?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E83A5B6F-39AF-42C9-A9C7-D558C8CE1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5600" y="3802742"/>
            <a:ext cx="9804400" cy="27809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ED0493C-CF68-41D4-B00D-12E66AD74AE6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1C00EB-C9DB-47B4-A891-46ED5D116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4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256" y="382384"/>
            <a:ext cx="11161487" cy="3806309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41. Вопрос от ортопеда – врача по поражениям опорно-двигательного аппарата. Сколько костей в скелете взрослого человека?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75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DBBE7A-C6FB-4E05-B853-D94F62485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75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256" y="382384"/>
            <a:ext cx="11161487" cy="3806309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41. Вопрос от ортопеда – врача по поражениям опорно-двигательного аппарата. Сколько костей в скелете взрослого человека?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0C9A35A1-BCCF-4C8E-8F54-0AC9A0456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5600" y="4005943"/>
            <a:ext cx="8848436" cy="25777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205-208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67FC665-43D2-4598-AE73-FDA84850DA2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E58234-896D-4665-8E30-6EC6759DFA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8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256" y="382384"/>
            <a:ext cx="11161487" cy="3806309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42. Вопрос от терапевта. Какая самая низкая температура была зафиксирована у человека, которого смогли спасти?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94634A8A-4BAD-4BE7-8A6B-FC2282310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75" y="4188693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31F997-0713-4D9E-B768-0D0AC8771D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2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256" y="382384"/>
            <a:ext cx="11161487" cy="3806309"/>
          </a:xfrm>
        </p:spPr>
        <p:txBody>
          <a:bodyPr>
            <a:noAutofit/>
          </a:bodyPr>
          <a:lstStyle/>
          <a:p>
            <a:pPr algn="ctr"/>
            <a:r>
              <a:rPr lang="ru-RU" sz="5400" b="1" cap="none" dirty="0">
                <a:latin typeface="Arial" panose="020B0604020202020204" pitchFamily="34" charset="0"/>
                <a:cs typeface="Arial" panose="020B0604020202020204" pitchFamily="34" charset="0"/>
              </a:rPr>
              <a:t>42. Вопрос от терапевта. Какая самая низкая температура была зафиксирована у человека, которого смогли спасти?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E83A5B6F-39AF-42C9-A9C7-D558C8CE1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5600" y="3802742"/>
            <a:ext cx="9804400" cy="27809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13,7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67FC665-43D2-4598-AE73-FDA84850DA21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AF58EC-A6F2-4120-BED4-A2300B4BF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93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28E6A-4423-4E8C-A566-40E1DC3E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2845" y="809749"/>
            <a:ext cx="9006840" cy="3657601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sz="9600" b="1" cap="none" spc="0" dirty="0">
                <a:solidFill>
                  <a:srgbClr val="CCFF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  <a:br>
              <a:rPr lang="ru-RU" sz="9600" b="1" cap="none" spc="0" dirty="0">
                <a:solidFill>
                  <a:srgbClr val="CCFF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cap="none" spc="0" dirty="0">
                <a:solidFill>
                  <a:srgbClr val="CCFF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«Напоследок»</a:t>
            </a:r>
          </a:p>
        </p:txBody>
      </p:sp>
      <p:sp>
        <p:nvSpPr>
          <p:cNvPr id="3" name="Управляющая кнопка: &quot;На главную&quot;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18DA7EE-DD5C-4669-9324-E63A701811E2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24983D-4CDE-4625-92C1-E9C37A1E4C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r="10227"/>
          <a:stretch/>
        </p:blipFill>
        <p:spPr>
          <a:xfrm>
            <a:off x="8143078" y="4863686"/>
            <a:ext cx="3938085" cy="16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2575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200" b="1" cap="none" dirty="0">
                <a:latin typeface="Arial" panose="020B0604020202020204" pitchFamily="34" charset="0"/>
                <a:cs typeface="Arial" panose="020B0604020202020204" pitchFamily="34" charset="0"/>
              </a:rPr>
              <a:t>43. Вопрос от архитектора. Сколько колонн у Большого театра в Москве?</a:t>
            </a:r>
            <a:endParaRPr lang="ru-RU" sz="6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8C846CAE-286D-4127-B7E1-0C11EC2527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86200C-FCB2-48E1-AFDE-6D952FF04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2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6200" b="1" cap="none" dirty="0">
                <a:latin typeface="Arial" panose="020B0604020202020204" pitchFamily="34" charset="0"/>
                <a:cs typeface="Arial" panose="020B0604020202020204" pitchFamily="34" charset="0"/>
              </a:rPr>
              <a:t>43. Вопрос от архитектора. Сколько колонн у Большого театра в Москве?</a:t>
            </a:r>
            <a:endParaRPr lang="ru-RU" sz="6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018EBD9E-F4A7-4F5B-9C7A-C8477474F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550920"/>
            <a:ext cx="10178322" cy="3032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" name="Управляющая кнопка: &quot;На главную&quot;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0990AD4-96A5-4C84-8B97-13D302EAA360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3CD2EA59-F9E3-4F2C-9ED5-37E2C5B34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799" y="4162981"/>
            <a:ext cx="3683721" cy="242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4D9123-25B8-463B-A932-07F4FEC49B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44.Согласно книге рекордов Гиннеса сколько картин создал самый плодотворный художник в мире – Пабло Пикассо?</a:t>
            </a:r>
            <a:endParaRPr lang="ru-RU" sz="5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AA405F72-5B33-4F02-91D8-42D66C24A1B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32" y="4055691"/>
            <a:ext cx="6673268" cy="266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346883-E2F4-4E86-9276-6E5EDD81AC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6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132EC-9E74-4AC5-8EF5-24AF547B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382384"/>
            <a:ext cx="10927080" cy="3046616"/>
          </a:xfrm>
        </p:spPr>
        <p:txBody>
          <a:bodyPr>
            <a:noAutofit/>
          </a:bodyPr>
          <a:lstStyle/>
          <a:p>
            <a:pPr algn="ctr"/>
            <a:r>
              <a:rPr lang="ru-RU" sz="5200" b="1" cap="none" dirty="0">
                <a:latin typeface="Arial" panose="020B0604020202020204" pitchFamily="34" charset="0"/>
                <a:cs typeface="Arial" panose="020B0604020202020204" pitchFamily="34" charset="0"/>
              </a:rPr>
              <a:t>44.Согласно книге рекордов Гиннеса сколько картин создал самый плодотворный художник в мире – Пабло Пикассо?</a:t>
            </a:r>
            <a:endParaRPr lang="ru-RU" sz="5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AB02CD3C-8D4C-4FFE-A689-0527044D3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870960"/>
            <a:ext cx="10178322" cy="27127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13500</a:t>
            </a:r>
          </a:p>
        </p:txBody>
      </p:sp>
      <p:sp>
        <p:nvSpPr>
          <p:cNvPr id="4" name="Управляющая кнопка: &quot;На главную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5FEE4DD-2F86-434A-A8C6-F0DF51019519}"/>
              </a:ext>
            </a:extLst>
          </p:cNvPr>
          <p:cNvSpPr/>
          <p:nvPr/>
        </p:nvSpPr>
        <p:spPr>
          <a:xfrm>
            <a:off x="11231418" y="6300125"/>
            <a:ext cx="563418" cy="5033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88FEE7-AE9C-4279-A88A-1A57B30E3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05" y="4525817"/>
            <a:ext cx="1805709" cy="18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7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theme/theme1.xml><?xml version="1.0" encoding="utf-8"?>
<a:theme xmlns:a="http://schemas.openxmlformats.org/drawingml/2006/main" name="Эмблема">
  <a:themeElements>
    <a:clrScheme name="Другая 5">
      <a:dk1>
        <a:sysClr val="windowText" lastClr="000000"/>
      </a:dk1>
      <a:lt1>
        <a:srgbClr val="8ED1D3"/>
      </a:lt1>
      <a:dk2>
        <a:srgbClr val="2A1A00"/>
      </a:dk2>
      <a:lt2>
        <a:srgbClr val="8ED1D3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FFEDD0"/>
      </a:hlink>
      <a:folHlink>
        <a:srgbClr val="B4E0E2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989</TotalTime>
  <Words>1903</Words>
  <Application>Microsoft Office PowerPoint</Application>
  <PresentationFormat>Широкоэкранный</PresentationFormat>
  <Paragraphs>213</Paragraphs>
  <Slides>108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108</vt:i4>
      </vt:variant>
    </vt:vector>
  </HeadingPairs>
  <TitlesOfParts>
    <vt:vector size="115" baseType="lpstr">
      <vt:lpstr>Arial</vt:lpstr>
      <vt:lpstr>Arial Black</vt:lpstr>
      <vt:lpstr>Calibri</vt:lpstr>
      <vt:lpstr>Corbel</vt:lpstr>
      <vt:lpstr>Gill Sans MT</vt:lpstr>
      <vt:lpstr>Impact</vt:lpstr>
      <vt:lpstr>Эмблема</vt:lpstr>
      <vt:lpstr>Числопанорама «Кто ближе. Профессии»</vt:lpstr>
      <vt:lpstr>Презентация PowerPoint</vt:lpstr>
      <vt:lpstr>Презентация PowerPoint</vt:lpstr>
      <vt:lpstr>категория «Спорт»</vt:lpstr>
      <vt:lpstr>1. Инспектор игральных костей отвечает за их качество. А сколько же точек на стандартном кубике игральных костей? </vt:lpstr>
      <vt:lpstr>1. Инспектор игральных костей отвечает за их качество. А сколько же точек на стандартном кубике игральных костей? </vt:lpstr>
      <vt:lpstr>2. Под каким номером играл легендарный баскетболист Майкл Джордан?</vt:lpstr>
      <vt:lpstr>2. Под каким номером играл легендарный баскетболист Майкл Джордан?</vt:lpstr>
      <vt:lpstr>3. Каков рекорд по количеству красных карточек, показанных арбитром в одном футбольном матче?</vt:lpstr>
      <vt:lpstr>3. Каков рекорд по количеству красных карточек, показанных арбитром в одном футбольном матче?</vt:lpstr>
      <vt:lpstr>4. Сколько всего будет игроков, если объединить футбольную, бейсбольную команды и команду по регби?</vt:lpstr>
      <vt:lpstr>4. Сколько всего будет игроков, если объединить футбольную, бейсбольную команды и команду по регби?</vt:lpstr>
      <vt:lpstr>5. Из скольких спортсменов состояла Олимпийская сборная команда России  в Сочи в 2014 году?</vt:lpstr>
      <vt:lpstr>5. Из скольких спортсменов состояла Олимпийская сборная команда России  в Сочи в 2014 году?</vt:lpstr>
      <vt:lpstr>6. Какую дистанцию в метрах должен пробежать легкоатлет в марафоне – самом длинном забеге? </vt:lpstr>
      <vt:lpstr>6. Какую дистанцию в метрах должен пробежать легкоатлет в марафоне – самом длинном забеге? </vt:lpstr>
      <vt:lpstr>категория «Музыка»</vt:lpstr>
      <vt:lpstr>7. Сколько раз певец Майкл Джексон попадал в книгу рекордов Гиннесса?</vt:lpstr>
      <vt:lpstr>7. Сколько раз певец Майкл Джексон попадал в книгу рекордов Гиннесса?</vt:lpstr>
      <vt:lpstr>8. Любой музыкант-профессионал знает сколько тональностей в музыке. А вы знаете?</vt:lpstr>
      <vt:lpstr>8. Любой музыкант-профессионал знает сколько тональностей в музыке. А вы знаете?</vt:lpstr>
      <vt:lpstr>9. Сколько на сцене соберется музыкантов, если объединить трио, септет и квинтет?</vt:lpstr>
      <vt:lpstr>9. Сколько на сцене соберется музыкантов, если объединить трио, септет и квинтет?</vt:lpstr>
      <vt:lpstr>10. Сколько струн у арфы? </vt:lpstr>
      <vt:lpstr>10. Сколько струн у арфы? </vt:lpstr>
      <vt:lpstr>11.Певец Eminem вошел в книгу рекордов Гиннеса за самое больше количество слов в песне. Сколько же слов в песне "Rap God"?</vt:lpstr>
      <vt:lpstr>11.Певец Eminem вошел в книгу рекордов Гиннеса за самое больше количество слов в песне. Сколько же слов в песне "Rap God"?</vt:lpstr>
      <vt:lpstr>12. 6 дирижёров руководили самым большим оркестром, вошедшим в 2021 г. в книгу рекордов Гиннеса. А сколько было музыкантов в нем?</vt:lpstr>
      <vt:lpstr>12. 6 дирижёров руководили самым большим оркестром, вошедшим в 2021 г. в Книгу рекордов Гиннеса. А сколько было музыкантов в нем?</vt:lpstr>
      <vt:lpstr>категория «Природа»</vt:lpstr>
      <vt:lpstr>13. Вопрос от энтомолога – ученого, изучающего насекомых. Сколько глаз у обыкновенной мухи?</vt:lpstr>
      <vt:lpstr>13. Вопрос от энтомолога – ученого, изучающего насекомых. Сколько глаз у обыкновенной мухи?</vt:lpstr>
      <vt:lpstr>14. Вопрос от птицевода, занимающегося разведением и содержанием птиц на фермах. Сколько суток курица высиживает цыплят?</vt:lpstr>
      <vt:lpstr>14. Вопрос от птицевода, занимающегося разведением и содержанием птиц на фермах. Сколько суток курица высиживает цыплят?</vt:lpstr>
      <vt:lpstr>15. Вопрос от орнитолога – ученого, изучающего птиц. На сколько градусов могут поворачивать голову совы?</vt:lpstr>
      <vt:lpstr>15. Вопрос от орнитолога – ученого, изучающего птиц. На сколько градусов могут поворачивать голову совы?</vt:lpstr>
      <vt:lpstr>16. Вопрос от лесничего – специалиста по защите и использованию леса.  Сколько миллионов гектар площадь лесов России?</vt:lpstr>
      <vt:lpstr>16. Вопрос от лесничего – специалиста по защите и использованию леса.  Сколько миллионов гектар площадь лесов России?</vt:lpstr>
      <vt:lpstr>17. Вопрос от ученого-химика. Сколько элементов содержит периодическая таблица Менделеева на сегодняшний день?</vt:lpstr>
      <vt:lpstr>17. Вопрос от ученого-химика. Сколько элементов содержит периодическая таблица Менделеева на сегодняшний день?</vt:lpstr>
      <vt:lpstr>18. Вопрос от эколога. Сколько лет разлагается обычная пластиковая бутылка из-под воды из PET пластика?</vt:lpstr>
      <vt:lpstr>18. Вопрос от эколога. Сколько лет разлагается обычная пластиковая бутылка из-под воды из PET пластика?</vt:lpstr>
      <vt:lpstr>категория «Вопросы от математиков»</vt:lpstr>
      <vt:lpstr>19. Сколько раз цифра 3 используется в записи двузначных чисел?</vt:lpstr>
      <vt:lpstr>19. Сколько раз цифра  3 используется в записи двузначных чисел?</vt:lpstr>
      <vt:lpstr>20. Сколько нулей  в секстиллионе?</vt:lpstr>
      <vt:lpstr>20. Сколько нулей  в секстиллионе?</vt:lpstr>
      <vt:lpstr>21. Сколько граней  у икосаэдра?</vt:lpstr>
      <vt:lpstr>21. Сколько граней  у икосаэдра?</vt:lpstr>
      <vt:lpstr>22. Древнерусская единица счета - ТЬМА - это сколько?</vt:lpstr>
      <vt:lpstr>22. Древнерусская единица счета - ТЬМА - это сколько?</vt:lpstr>
      <vt:lpstr>23.Сколько сантиметров составляет одна тысячная часть километра?</vt:lpstr>
      <vt:lpstr>23.Сколько сантиметров составляет одна тысячная часть километра?</vt:lpstr>
      <vt:lpstr>24. В группе из 23-х человек и более вероятность, что у двоих совпадет день рождения, выше 50%. А какова эта вероятность в группе от 60 человек?</vt:lpstr>
      <vt:lpstr>24. В группе из 23-х человек и более вероятность, что у двоих совпадет день рождения, выше 50%. А какова эта вероятность в группе от 60 человек?</vt:lpstr>
      <vt:lpstr>категория «География  и космос»</vt:lpstr>
      <vt:lpstr>25. Вопрос от географа. Сколько суток составляют високосный год?</vt:lpstr>
      <vt:lpstr>25. Вопрос от географа. Сколько суток составляют високосный год?</vt:lpstr>
      <vt:lpstr>26. Сколько секунд длился первый полет нашего земляка космонавта Юрия Гагарина?</vt:lpstr>
      <vt:lpstr>26. Сколько секунд длился первый полет нашего земляка космонавта Юрия Гагарина?</vt:lpstr>
      <vt:lpstr>27. Вопрос от гидролога – ученого, изучающего воды Земли. Какова длина в километрах самой длинной реки в Европе – Волги?</vt:lpstr>
      <vt:lpstr>27. Вопрос от гидролога – ученого, изучающего воды Земли. Какова длина в километрах самой длинной реки в Европе – Волги?</vt:lpstr>
      <vt:lpstr>28. Вопрос от гидролога. Какова глубина в метрах самого глубокого озера в мире – Байкала?</vt:lpstr>
      <vt:lpstr>28. Вопрос от гидролога. Какова глубина в метрах самого глубокого озера в мире – Байкала?</vt:lpstr>
      <vt:lpstr>29. На 24 мая 2023 г. сколько женщин-космонавтов участвовали в орбитальных космических полётах?</vt:lpstr>
      <vt:lpstr>29. На 24 мая 2023 г. сколько женщин-космонавтов участвовали в орбитальных космических полётах?</vt:lpstr>
      <vt:lpstr>30. Вопрос от географа. Какова численность населения самого маленького независимого государства в мире?</vt:lpstr>
      <vt:lpstr>30. Вопрос от географа. Какова численность населения самого маленького независимого государства в мире?</vt:lpstr>
      <vt:lpstr>категория «Литература   и языки»</vt:lpstr>
      <vt:lpstr>31. Вопрос от писателей. Сколько лет спала Спящая красавица в сказке Шарля Перро?</vt:lpstr>
      <vt:lpstr>31. Вопрос от писателей. Сколько лет спала Спящая красавица в сказке Шарля Перро?</vt:lpstr>
      <vt:lpstr>32. Вопрос от филолога – специалиста по языкам. Самый длинный в мире алфавит кхмерский - язык Камбоджи. Сколько в нем букв?</vt:lpstr>
      <vt:lpstr>32. Вопрос от филолога – специалиста по языкам. Самый длинный в мире алфавит кхмерский - язык Камбоджи. Сколько в нем букв?</vt:lpstr>
      <vt:lpstr>33. Вопрос от филолога – специалиста по языкам. Самый короткий в Европе алфавит у итальянцев. Сколько в нем букв?</vt:lpstr>
      <vt:lpstr>33. Вопрос от филолога – специалиста по языкам. Самый короткий в Европе алфавит у итальянцев. Сколько в нем букв?</vt:lpstr>
      <vt:lpstr>34. Вопрос от учителя литературы. Сколько строчек в «Сказке о золотом петушке» Александра Пушкина?</vt:lpstr>
      <vt:lpstr>34. Вопрос от учителя литературы. Сколько строчек в «Сказке о золотом петушке» Александра Пушкина?</vt:lpstr>
      <vt:lpstr>35. Вопрос от фольклориста – специалиста по народному творчеству. Сколько лет спал Илья Муромец?</vt:lpstr>
      <vt:lpstr>35. Вопрос от фольклориста – специалиста по народному творчеству. Сколько лет спал Илья Муромец?</vt:lpstr>
      <vt:lpstr>36. Вопрос от мультипликатора. Сколько на 2023 год выпущено мультфильмов про трех богатырей студией «Мельница»?</vt:lpstr>
      <vt:lpstr>36. Вопрос от мультипликатора. Сколько на 2023 год выпущено мультфильмов про трех богатырей студией «Мельница»?</vt:lpstr>
      <vt:lpstr>категория «Медицина»</vt:lpstr>
      <vt:lpstr>37. Врача по болезням уха, горла и носа в народе называют лор. Сколько букв  в официальном названии этой медицинской специальности?</vt:lpstr>
      <vt:lpstr>37. Врача по болезням уха, горла и носа в народе называют лор. Сколько букв  в официальном названии этой медицинской специальности?</vt:lpstr>
      <vt:lpstr>38. Вопрос от окулиста. Сколько значков на таблице, с помощью которой проверяют зрение?</vt:lpstr>
      <vt:lpstr>38. Вопрос от окулиста. Сколько значков на таблице, с помощью которой проверяют зрение?</vt:lpstr>
      <vt:lpstr>39. Вопрос от хирурга. Сколько часов длилась самая длинная операция в истории хирургии?</vt:lpstr>
      <vt:lpstr>39. Вопрос от хирурга. Сколько часов длилась самая длинная операция в истории хирургии?</vt:lpstr>
      <vt:lpstr>40. Вопрос от гематолога – врача по заболеваниям, влияющим на кровь. Какая группа крови обозначается АВ?</vt:lpstr>
      <vt:lpstr>40. Вопрос от гематолога – врача по заболеваниям, влияющим на кровь. Какая группа крови обозначается АВ?</vt:lpstr>
      <vt:lpstr>41. Вопрос от ортопеда – врача по поражениям опорно-двигательного аппарата. Сколько костей в скелете взрослого человека?</vt:lpstr>
      <vt:lpstr>41. Вопрос от ортопеда – врача по поражениям опорно-двигательного аппарата. Сколько костей в скелете взрослого человека?</vt:lpstr>
      <vt:lpstr>42. Вопрос от терапевта. Какая самая низкая температура была зафиксирована у человека, которого смогли спасти?</vt:lpstr>
      <vt:lpstr>42. Вопрос от терапевта. Какая самая низкая температура была зафиксирована у человека, которого смогли спасти?</vt:lpstr>
      <vt:lpstr>категория «Напоследок»</vt:lpstr>
      <vt:lpstr>43. Вопрос от архитектора. Сколько колонн у Большого театра в Москве?</vt:lpstr>
      <vt:lpstr>43. Вопрос от архитектора. Сколько колонн у Большого театра в Москве?</vt:lpstr>
      <vt:lpstr>44.Согласно книге рекордов Гиннеса сколько картин создал самый плодотворный художник в мире – Пабло Пикассо?</vt:lpstr>
      <vt:lpstr>44.Согласно книге рекордов Гиннеса сколько картин создал самый плодотворный художник в мире – Пабло Пикассо?</vt:lpstr>
      <vt:lpstr>45. Вопрос от конструктора LEGO. Сколько деталей в самом большом наборе LEGO на 2023 год?</vt:lpstr>
      <vt:lpstr>45. Вопрос от конструктора LEGO. Сколько деталей в самом большом наборе LEGO на 2023 год?</vt:lpstr>
      <vt:lpstr>46. Вопрос от повара. Сколько метров имеет самый длинный хот-дог в мире?</vt:lpstr>
      <vt:lpstr>46. Вопрос от повара. Сколько метров имеет самый длинный хот-дог в мире?</vt:lpstr>
      <vt:lpstr>47. Вопрос от статистика – специалиста по сбору и обработке числовых данных. Сколько человек в 2023 году набрали 100 баллов по ЕГЭ по двум предметам? ?</vt:lpstr>
      <vt:lpstr>47. Вопрос от статистика – специалиста по сбору и обработке числовых данных. Сколько человек в 2023 году набрали 100 баллов по ЕГЭ по двум предметам? </vt:lpstr>
      <vt:lpstr>48. Вопрос от краеведа – специалист по изучению населенного пункт, региона, страны. Сколько лет в 2023 году исполняется Смоленску?</vt:lpstr>
      <vt:lpstr>48. Вопрос от краеведа – специалист по изучению населенного пункт, региона, страны. Сколько лет в 2023 году исполняется Смоленску?</vt:lpstr>
      <vt:lpstr>Подведение итогов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Числопанорама «Кто ближе»</dc:title>
  <dc:creator>пк29</dc:creator>
  <cp:lastModifiedBy>пк29</cp:lastModifiedBy>
  <cp:revision>54</cp:revision>
  <dcterms:created xsi:type="dcterms:W3CDTF">2023-07-25T05:46:50Z</dcterms:created>
  <dcterms:modified xsi:type="dcterms:W3CDTF">2023-08-11T12:26:57Z</dcterms:modified>
</cp:coreProperties>
</file>