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3" r:id="rId3"/>
    <p:sldId id="264" r:id="rId4"/>
    <p:sldId id="262" r:id="rId5"/>
    <p:sldId id="260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3" r:id="rId14"/>
    <p:sldId id="272" r:id="rId15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2011" autoAdjust="0"/>
  </p:normalViewPr>
  <p:slideViewPr>
    <p:cSldViewPr>
      <p:cViewPr varScale="1">
        <p:scale>
          <a:sx n="62" d="100"/>
          <a:sy n="62" d="100"/>
        </p:scale>
        <p:origin x="98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3407" y="404664"/>
            <a:ext cx="5897185" cy="1152128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Кружок «</a:t>
            </a:r>
            <a:r>
              <a:rPr lang="ru-RU" sz="4800" dirty="0" err="1" smtClean="0"/>
              <a:t>Эколята</a:t>
            </a:r>
            <a:r>
              <a:rPr lang="ru-RU" sz="4800" dirty="0" smtClean="0"/>
              <a:t>»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60240" y="260648"/>
            <a:ext cx="6804248" cy="1150897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dirty="0"/>
              <a:t> </a:t>
            </a:r>
            <a:r>
              <a:rPr lang="ru-RU" sz="3600" dirty="0">
                <a:solidFill>
                  <a:srgbClr val="FF0000"/>
                </a:solidFill>
              </a:rPr>
              <a:t>Совместно с ребятами был оформлен стенд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«</a:t>
            </a:r>
            <a:r>
              <a:rPr lang="ru-RU" sz="3600" dirty="0" err="1">
                <a:solidFill>
                  <a:srgbClr val="FF0000"/>
                </a:solidFill>
              </a:rPr>
              <a:t>Эколята</a:t>
            </a:r>
            <a:r>
              <a:rPr lang="ru-RU" sz="3600" dirty="0">
                <a:solidFill>
                  <a:srgbClr val="FF0000"/>
                </a:solidFill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2715766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912" y="3530934"/>
            <a:ext cx="2286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660" y="2852936"/>
            <a:ext cx="3311252" cy="2465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055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30" r="-571" b="22426"/>
          <a:stretch/>
        </p:blipFill>
        <p:spPr>
          <a:xfrm>
            <a:off x="292631" y="1772816"/>
            <a:ext cx="3150443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Наши занятия проходят увлекательно и интересно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226" y="1772816"/>
            <a:ext cx="278777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328" y="1483553"/>
            <a:ext cx="253153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00030"/>
            <a:ext cx="3310583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8" t="33201" r="9838"/>
          <a:stretch/>
        </p:blipFill>
        <p:spPr>
          <a:xfrm>
            <a:off x="3480564" y="4000030"/>
            <a:ext cx="2664296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18501" r="7476"/>
          <a:stretch/>
        </p:blipFill>
        <p:spPr>
          <a:xfrm>
            <a:off x="6269288" y="4396212"/>
            <a:ext cx="2961650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539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Ребята из кружка принимают участие в конкурсах : региональных, муниципальных, школьных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420888"/>
            <a:ext cx="4536504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72816"/>
            <a:ext cx="2981372" cy="4176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832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ds05.infourok.ru/uploads/ex/0746/000e8635-3102b5cc/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79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4" name="Picture 6" descr="https://ds05.infourok.ru/uploads/ex/078a/000dd6b1-f64e3892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57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25860" y="218616"/>
            <a:ext cx="7308304" cy="1150897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Внеурочная деятельность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МКОУ </a:t>
            </a:r>
            <a:r>
              <a:rPr lang="ru-RU" sz="2800" dirty="0" err="1" smtClean="0">
                <a:solidFill>
                  <a:srgbClr val="FF0000"/>
                </a:solidFill>
              </a:rPr>
              <a:t>Петраковская</a:t>
            </a:r>
            <a:r>
              <a:rPr lang="ru-RU" sz="2800" dirty="0" smtClean="0">
                <a:solidFill>
                  <a:srgbClr val="FF0000"/>
                </a:solidFill>
              </a:rPr>
              <a:t> СОШ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учитель 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Щербакова Юлия Александровна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2351112" y="22299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11560" y="2483759"/>
            <a:ext cx="8136904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28600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 рассчитана в соответствии с учебным планом школы на 1 час в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неделю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4 года.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7663" y="2647632"/>
            <a:ext cx="3972724" cy="2942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39552" y="1772816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Особая актуальность кружка связана с мировоззренческим характером экологических знаний, что необходимо для выработки активной жизненной позиции подрастающего поколения в деле осознанного сохранения природы. </a:t>
            </a: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b="1" dirty="0"/>
              <a:t>Формирование экологической культуры есть осознание человеком своей принадлежности к окружаемому его миру, единства с ним, осознание необходимости принять на себя ответственность за осуществление самоподдерживающего развития цивилизации и сознательное включение в этот процесс.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10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1582341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</a:rPr>
              <a:t>Цель:  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</a:rPr>
              <a:t>формировать экологическое поведение через познавательную активность и самостоятельную творческую деятельность.</a:t>
            </a:r>
            <a:endParaRPr lang="ru-RU" sz="2400" dirty="0">
              <a:solidFill>
                <a:srgbClr val="181818"/>
              </a:solidFill>
              <a:latin typeface="Open Sans"/>
            </a:endParaRPr>
          </a:p>
          <a:p>
            <a:pPr algn="just"/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</a:rPr>
              <a:t>Задачи программы:</a:t>
            </a:r>
            <a:endParaRPr lang="ru-RU" sz="2400" b="1" dirty="0">
              <a:solidFill>
                <a:srgbClr val="181818"/>
              </a:solidFill>
              <a:latin typeface="Open Sans"/>
            </a:endParaRPr>
          </a:p>
          <a:p>
            <a:pPr indent="449580" algn="just"/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</a:rPr>
              <a:t>образовательные:</a:t>
            </a:r>
            <a:endParaRPr lang="ru-RU" sz="2400" b="1" dirty="0">
              <a:solidFill>
                <a:srgbClr val="181818"/>
              </a:solidFill>
              <a:latin typeface="Open Sans"/>
            </a:endParaRPr>
          </a:p>
          <a:p>
            <a:pPr algn="just"/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</a:rPr>
              <a:t>- дать основы экологических знаний;</a:t>
            </a:r>
            <a:endParaRPr lang="ru-RU" sz="2400" dirty="0">
              <a:solidFill>
                <a:srgbClr val="181818"/>
              </a:solidFill>
              <a:latin typeface="Open Sans"/>
            </a:endParaRPr>
          </a:p>
          <a:p>
            <a:pPr indent="449580" algn="just"/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</a:rPr>
              <a:t>развивающие:</a:t>
            </a:r>
            <a:endParaRPr lang="ru-RU" sz="2400" b="1" dirty="0">
              <a:solidFill>
                <a:srgbClr val="181818"/>
              </a:solidFill>
              <a:latin typeface="Open Sans"/>
            </a:endParaRPr>
          </a:p>
          <a:p>
            <a:pPr algn="just"/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</a:rPr>
              <a:t>-развивать основы экологического сознания детей, экологическое мышление;</a:t>
            </a:r>
            <a:endParaRPr lang="ru-RU" sz="2400" dirty="0">
              <a:solidFill>
                <a:srgbClr val="181818"/>
              </a:solidFill>
              <a:latin typeface="Open Sans"/>
            </a:endParaRPr>
          </a:p>
          <a:p>
            <a:pPr indent="449580" algn="just"/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</a:rPr>
              <a:t>воспитательные:</a:t>
            </a:r>
            <a:endParaRPr lang="ru-RU" sz="2400" b="1" dirty="0">
              <a:solidFill>
                <a:srgbClr val="181818"/>
              </a:solidFill>
              <a:latin typeface="Open Sans"/>
            </a:endParaRPr>
          </a:p>
          <a:p>
            <a:pPr algn="just"/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</a:rPr>
              <a:t>-формировать умение и желание активно беречь и защищать природу.</a:t>
            </a:r>
            <a:endParaRPr lang="ru-RU" sz="2400" i="0" dirty="0">
              <a:solidFill>
                <a:srgbClr val="181818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916832"/>
            <a:ext cx="84969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20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 изучении курса предус</a:t>
            </a:r>
            <a:r>
              <a:rPr lang="ru-RU" sz="2000" b="1" spc="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матривается проведение, как традиционных уроков, так и </a:t>
            </a:r>
            <a:r>
              <a:rPr lang="ru-RU" sz="2000" b="1" spc="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проектная деятельность, экскурсии, практические работы. Смена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 учебной деятельности может стать одним из факторов развития компетентностей учащихся.</a:t>
            </a:r>
          </a:p>
          <a:p>
            <a:pPr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проведении занятий предполагается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демонстра</a:t>
            </a:r>
            <a:r>
              <a:rPr lang="ru-RU" sz="2000" b="1" i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ция </a:t>
            </a:r>
            <a:r>
              <a:rPr lang="ru-RU" sz="20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слайдов презентаций,  ви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деофильмов, что будет спо</a:t>
            </a:r>
            <a:r>
              <a:rPr lang="ru-RU" sz="20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собствовать визуализации представляемой информации </a:t>
            </a:r>
            <a:r>
              <a:rPr lang="ru-RU" sz="20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успешному усвоению учебного материала.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Программа направлена на широкое общение с природой родного края в ходе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экскурсий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Цель экскурсий заключается в изучении не только природных комплексов, территорий и объектов, но и предприятий для изучения характера влияния производственной деятельности на окружающую среду и мероприятий по защите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природы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132856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базе учебного материала предполагается также </a:t>
            </a:r>
            <a:r>
              <a:rPr lang="ru-RU" sz="2400" b="1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ектная деятельность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учащихся по наиболее интересным 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актуальным проблемам. Работа над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проектом позволяет проявить интеллектуальные способ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ности учащихся, продемонстрировать уровень владения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знаниями и умениями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b="1" spc="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ходе поиска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 проблеме учащиеся синтезируют </a:t>
            </a:r>
            <a:r>
              <a:rPr lang="ru-RU" sz="2400" b="1" spc="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знания, интегрируют информацию различных </a:t>
            </a:r>
            <a:r>
              <a:rPr lang="ru-RU" sz="2400" b="1" spc="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дисциплин, ищут эффективные пути решения 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 проекта. Важным является также совместная деятельность и сотрудничество в группах, в результате которых всесторонне проявляются компетентности личности.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09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348880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первых этапах формирования экологической культуры наиболее целесообразны методы, которые анализируют и корректируют сложившиеся у школьников экологические ценностные ориентации, интересы и потребности.  Используя их опыт наблюдений и природоохранительной деятельности, учитель в ходе беседы с помощью фактов, цифр, суждений вызывает эмоциональные реакции учащихся, стремится сформировать у них личное отношение к проблеме.</a:t>
            </a:r>
            <a:b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9236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204864"/>
            <a:ext cx="87849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этапе  теоретического обоснования способов гармонического воздействия общества и природы  учитель  представляет  научные основы охраны природы в широких и разносторонних связях с учетом факторов глобального, регионального, локального уровней. Познавательная деятельность стимулируется моделированием экологических ситуаций нравственного  выбора. Активизируется потребность в выражении эстетических чувств и переживаний творческими средствами (рисунок, рассказ, стихи и т.п.). </a:t>
            </a:r>
          </a:p>
          <a:p>
            <a:pPr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Средством психологической подготовки школьников к реальным экологическим ситуациям выступают 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ролевые игры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  Они строятся с учетом специфических целей кружка. 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04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628800"/>
            <a:ext cx="87849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Формы и виды контроля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Содержание экологического воспитания усваивается учащимися в их различной деятельности. Каждая из форм организации учебного процесса  стимулирует разные виды познавательной деятельности учащихся: 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самостоятельная работа с различными источниками информации позволяет накопить  фактический материал,  раскрыть сущность проблемы;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 игра формирует опыт принятия целесообразных решений,  творческие способности, позволяет внести реальный вклад в изучение и сохранение местных экосистем, пропаганду ценных идей;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тематические выставки способствуют развитию творческого потенциала;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участие в круглых столах развивает умение вести предметный диалог, доказывать свою точку зрения;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работа над проектами способствует глубокому погружению в суть проблем, развивает научный подход к изучаемому материалу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составление загадок, кроссвордов, ребусов развивает детальное представление предметов и явлений природы.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Контроль за выполнением программы кружка осуществляется в виде защиты исследовательских и творческих работ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74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eeb6d52fc8a19b293465edfbe4d31e3b299c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2465</TotalTime>
  <Words>322</Words>
  <Application>Microsoft Office PowerPoint</Application>
  <PresentationFormat>Экран (4:3)</PresentationFormat>
  <Paragraphs>36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Open Sans</vt:lpstr>
      <vt:lpstr>Times New Roman</vt:lpstr>
      <vt:lpstr>Тема Office</vt:lpstr>
      <vt:lpstr>Кружок «Эколята»</vt:lpstr>
      <vt:lpstr>Внеурочная деятельность  МКОУ Петраковская СОШ учитель  Щербакова Юлия Александровна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Совместно с ребятами был оформлен стенд «Эколята»</vt:lpstr>
      <vt:lpstr>Наши занятия проходят увлекательно и интересно</vt:lpstr>
      <vt:lpstr>Ребята из кружка принимают участие в конкурсах : региональных, муниципальных, школьных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 города</dc:title>
  <dc:creator>obstinate</dc:creator>
  <dc:description>Шаблон презентации с сайта https://presentation-creation.ru/</dc:description>
  <cp:lastModifiedBy>Константин</cp:lastModifiedBy>
  <cp:revision>1188</cp:revision>
  <dcterms:created xsi:type="dcterms:W3CDTF">2018-02-25T09:09:03Z</dcterms:created>
  <dcterms:modified xsi:type="dcterms:W3CDTF">2022-03-11T16:52:04Z</dcterms:modified>
</cp:coreProperties>
</file>