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9" r:id="rId2"/>
    <p:sldId id="282" r:id="rId3"/>
    <p:sldId id="263" r:id="rId4"/>
    <p:sldId id="277" r:id="rId5"/>
    <p:sldId id="265" r:id="rId6"/>
    <p:sldId id="266" r:id="rId7"/>
    <p:sldId id="268" r:id="rId8"/>
    <p:sldId id="269" r:id="rId9"/>
    <p:sldId id="270" r:id="rId10"/>
    <p:sldId id="271" r:id="rId11"/>
    <p:sldId id="283" r:id="rId12"/>
    <p:sldId id="272" r:id="rId13"/>
    <p:sldId id="284" r:id="rId14"/>
    <p:sldId id="273" r:id="rId15"/>
    <p:sldId id="286" r:id="rId16"/>
    <p:sldId id="274" r:id="rId17"/>
    <p:sldId id="285" r:id="rId18"/>
    <p:sldId id="276" r:id="rId19"/>
    <p:sldId id="288" r:id="rId20"/>
    <p:sldId id="289" r:id="rId21"/>
    <p:sldId id="258" r:id="rId22"/>
    <p:sldId id="267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4E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7" autoAdjust="0"/>
    <p:restoredTop sz="94660"/>
  </p:normalViewPr>
  <p:slideViewPr>
    <p:cSldViewPr>
      <p:cViewPr>
        <p:scale>
          <a:sx n="70" d="100"/>
          <a:sy n="7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E44BE-A56A-4D5C-AE72-7A2B6D9FD869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20EE0-D284-4217-B218-7CFAB4ABF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124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FAF6-F13B-4110-9ED6-47583E6F9BAD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971601" y="1545636"/>
            <a:ext cx="7007046" cy="1200329"/>
          </a:xfrm>
          <a:prstGeom prst="rect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Georgia" pitchFamily="18" charset="0"/>
              </a:rPr>
              <a:t>Русский язык</a:t>
            </a:r>
            <a:endParaRPr lang="ru-RU" sz="7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59782"/>
            <a:ext cx="2448272" cy="2180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F5D3-06DE-415D-9010-06A4A8D82103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DDB9A-E8CE-4D6A-99C7-E7A07F09681C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7CE7-8643-46FF-94D0-354E305D85CA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084E8-6360-4D39-8FE7-EB49E58B8755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99DE-C3F1-43AF-8FD7-C08A8F58D730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69967"/>
            <a:ext cx="1512168" cy="1914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A5B79-BA14-4A6F-A308-26F2D5E9FB20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568208" y="2859782"/>
            <a:ext cx="1575792" cy="1914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03499"/>
            <a:ext cx="7772400" cy="300167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2347-5B22-4676-91B0-788F8C3CE4CE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5" name="Рисунок 14" descr="discoubt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55776" y="2125966"/>
            <a:ext cx="4032448" cy="25683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32F9-57E0-41E4-8F66-24B07305AA1F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E865-585B-4594-AE86-54D2FE6C554B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5986-7DBC-48A4-A70D-EF74363D98B3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91F8-336B-4C95-A39B-15F83F343A31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8017C-0AE5-4B03-B01A-00E2647D3F5F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alphaModFix amt="7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323528" y="267494"/>
            <a:ext cx="8496944" cy="4464496"/>
          </a:xfrm>
          <a:prstGeom prst="roundRect">
            <a:avLst>
              <a:gd name="adj" fmla="val 24775"/>
            </a:avLst>
          </a:prstGeom>
          <a:solidFill>
            <a:srgbClr val="8EB4E3">
              <a:alpha val="82745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184C1-5322-438E-A360-1A244DB2B286}" type="datetime1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7020272" y="0"/>
            <a:ext cx="9204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Панова В.В.</a:t>
            </a:r>
            <a:endParaRPr lang="ru-RU" sz="11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6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3;&#1072;%20&#1082;&#1086;&#1085;&#1082;&#1091;&#1088;&#1089;\20170410_114925.mp4" TargetMode="External"/><Relationship Id="rId4" Type="http://schemas.openxmlformats.org/officeDocument/2006/relationships/hyperlink" Target="20170410_114925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385.Ncn3WMlNl2X0FNzjCYaDk1eDzkK4EQWqsYmI1kgeskhh5fQwkzsnlO8G9Nhe6F4vztsW7GN3bsNl1An7X7dn-A.109926f52686ad147f5566b82befbe749adfbf46&amp;uuid=&amp;state=tid_Wvm4RM28ca_MiO4Ne9osTPtpHS9wicjEF5X7fRziVPIHCd9FyQ,,&amp;data=UlNrNmk5WktYejY4cHFySjRXSWhXSDF3MnFQUnlxSWdkbmZjaHlKbVlzVndNMEVnc3A4WUNKNVRzNmg1bTczSXZiVHdHamZhWXV0b1NLenl2VzBkZy1PeERMRkRSSzBGZ1Vya1ljamZBLVdFV2V1VVNaVGpKSV90LWFfdnlGMEdiR0tWdXpoZkxHX2o2Y2tNcFJxUHJjRHVfd3ZBS1BLag,,&amp;sign=f2efdcfed9c92632d1a5d91525f3b62f&amp;keyno=0&amp;b64e=2&amp;l10n=ru" TargetMode="External"/><Relationship Id="rId3" Type="http://schemas.openxmlformats.org/officeDocument/2006/relationships/hyperlink" Target="http://zao-raduga.yml-shop.ru/catalog/aromaticheskie-otdushki-dlya-svechyey/aromaticheskaya-otdushka-s-zapahom-arbuza.?frommarket=&amp;ymclid=916672053936362572500002" TargetMode="External"/><Relationship Id="rId7" Type="http://schemas.openxmlformats.org/officeDocument/2006/relationships/hyperlink" Target="http://yandex.ru/clck/jsredir?from=yandex.ru;images/search;images;;&amp;text=&amp;etext=1385.VGjrtUShLRu4uzj3D4u0sXsRWeKMJ0-42RWvgwXzUb14XHLohDngdge0IUmsyxnW.b2c128fbfa902019a9bfb7ea8a89f911e6312b59&amp;uuid=&amp;state=tid_Wvm4RM28ca_MiO4Ne9osTPtpHS9wicjEF5X7fRziVPIHCd9FyQ,,&amp;data=UlNrNmk5WktYejY4cHFySjRXSWhXR0NHRFBSbFg1Z3l4OUZ5ZUM0TW82MjNQS2Z4NzVTVktieXhmZkJ4ZjQ1YUc2NkxXYzA1WVdwa3VyTXA1QlFxV1YwMG1ZdXd3OERDSUxuWTBfek5LS29vZVpBcjJzQnBwMEpNN0NvSmNiTk5UdHctUGx4T05RcUIxVVV0RlNoci1kUC1ORlNYN0Zncw,,&amp;sign=8cc3173fde079d0b2ff4171063f3e065&amp;keyno=0&amp;b64e=2&amp;l10n=ru" TargetMode="External"/><Relationship Id="rId12" Type="http://schemas.openxmlformats.org/officeDocument/2006/relationships/hyperlink" Target="http://yandex.ru/clck/jsredir?from=yandex.ru;images/search;images;;&amp;text=&amp;etext=1385.zRofHftdlmw3kfBxaVVq5BfDjCYMmDBK9Tdw2MXa59oDg0olMr4UWjqeRaZUFbeV.80fba37bdcb7084369b4e294af397b0838ab584c&amp;uuid=&amp;state=tid_Wvm4RM28ca_MiO4Ne9osTPtpHS9wicjEF5X7fRziVPIHCd9FyQ,,&amp;data=UlNrNmk5WktYejR0eWJFYk1LdmtxdFlRLTNiRmxzT2lYbVltMXBEcVVyZ214R1EzVVBlUkJrSUlKX2tUQmdkRk9BcEM3VXptYUZzSzJRYjJ1NThUV0RuVjExSXI3Y0U4NzZ6UmhuLURfbllzYThJM001VVI2Ym16ZHlBT0JUalQ,&amp;sign=c059ead4038b0248f72e352f1acb6835&amp;keyno=0&amp;b64e=2&amp;l10n=ru" TargetMode="External"/><Relationship Id="rId2" Type="http://schemas.openxmlformats.org/officeDocument/2006/relationships/hyperlink" Target="http://razum.myinsales.ru/product_by_id/13885094?ymclid=9166687594590188348000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1385.NkS19SRatYa_GeTRycmVZVTySISrkQjw3fUZwrYVamo.ff3a3f6890bf503df265fa94ec90ecb060053211&amp;uuid=&amp;state=tid_Wvm4RM28ca_MiO4Ne9osTPtpHS9wicjEF5X7fRziVPIHCd9FyQ,,&amp;data=UlNrNmk5WktYejY4cHFySjRXSWhXS0w0V3NTTDdpb285QXVBN1hxbVB2NFQzX25kU3NZbll5WDBOenNxeFRKcTR1b1FoZVlzVXJHaUZ0Y1lsT3dhSG8zMC1CTy1xdUhLYk1TV0pwUXFjN3R1RzB1UWhUMVVFVXczZEJ1ZWp2MFA,&amp;sign=15a68c7863e615ea485bcf9efe74e0bd&amp;keyno=0&amp;b64e=2&amp;l10n=ru" TargetMode="External"/><Relationship Id="rId11" Type="http://schemas.openxmlformats.org/officeDocument/2006/relationships/hyperlink" Target="http://yandex.ru/clck/jsredir?from=yandex.ru;images/search;images;;&amp;text=&amp;etext=1385.VWz4ZlSe9BQ2iIfrFoxNv0AInogD3MI_I6dZqLRmgo7B27iJMuqv1-XwtJF8btGO.d51b4c75c59ddb912a5e90b35a638d0ae6213a35&amp;uuid=&amp;state=tid_Wvm4RM28ca_MiO4Ne9osTPtpHS9wicjEF5X7fRziVPIHCd9FyQ,,&amp;data=UlNrNmk5WktYejR0eWJFYk1LdmtxalVkandVTE5ReVoyS3lDV3JCVzFXT3VTRzVPNmFSc3hXN21mOHpuRDloMDJXZEdVX0lkdElLT250OU1aWC1najhCcnZ0UXNmRkFNcmVwRmswVnRERENKMlVXd1ZobTlHQzZmeVZpZTdTaEM,&amp;sign=1f615bce7e3a7f276a5abb2662d7fa30&amp;keyno=0&amp;b64e=2&amp;l10n=ru" TargetMode="External"/><Relationship Id="rId5" Type="http://schemas.openxmlformats.org/officeDocument/2006/relationships/hyperlink" Target="http://khv-okna.ru/blog/page/2/" TargetMode="External"/><Relationship Id="rId10" Type="http://schemas.openxmlformats.org/officeDocument/2006/relationships/hyperlink" Target="http://yandex.ru/clck/jsredir?from=yandex.ru;images/search;images;;&amp;text=&amp;etext=1385.y4ltrISsDy8TZ3ryzmzrJM7mBGHWiA83997JnNRwM4bYB6Bsx72BfXuNrZkvbMQp.79708f74a78e4fa774f44e06b684fb72c72f007d&amp;uuid=&amp;state=tid_Wvm4RM28ca_MiO4Ne9osTPtpHS9wicjEF5X7fRziVPIHCd9FyQ,,&amp;data=UlNrNmk5WktYejY4cHFySjRXSWhXTjUyWXZiWTY0MzVwNmp4TjdwUE5oVGlGZUY3V2c3TGd2OGRRYzJMQ1NMUGNyR25CMW8zb205QzlwbkNrN29mYjlwaFNqOXdmSDRNbDBMdnJEUldOUEx1LXgzd19NX1kxYzV0TG11VW1faW50Rk16QWV3eXpheVQxMVhFajRMUVp3LCw,&amp;sign=c71d72352a8d0648e97e698e43562c85&amp;keyno=0&amp;b64e=2&amp;l10n=ru" TargetMode="External"/><Relationship Id="rId4" Type="http://schemas.openxmlformats.org/officeDocument/2006/relationships/hyperlink" Target="http://animalsvideoworld.ru/2016/05/15/whether-the-hare-can-become-a-pet/" TargetMode="External"/><Relationship Id="rId9" Type="http://schemas.openxmlformats.org/officeDocument/2006/relationships/hyperlink" Target="http://yandex.ru/clck/jsredir?from=yandex.ru;images/search;images;;&amp;text=&amp;etext=1385.Jx0vWQ8SL9VziMFxlyBs_qIE9nm6cmoNYIJ8jFdyekfDjgPBMUn3ehbhlwdBJNsd.7e39e3dc6768c60044701fff7de88f089268b53c&amp;uuid=&amp;state=tid_Wvm4RM28ca_MiO4Ne9osTPtpHS9wicjEF5X7fRziVPIHCd9FyQ,,&amp;data=UlNrNmk5WktYejR0eWJFYk1LdmtxdDJJb29Wd2hFUkszZUF3Nm5Cd1JoNW5YeDI2dWY4cmJTM18zNWgyTWs3S0tQMjZCZThkUGVDbG5oZlFYS0RfTmlXOUdHMHcyRDhJRlQ5T0RxQ0tFU2NGc2lqcjY2N0lJaTB4ODFPNzlKUHg5ZzlmdmZQOVA3TmEzSFBEeDRGcmh3SjBURVMzU0hFbHVmblNkNUJxam5nWnBxZkxNYUN4Z3VoWGp0b21ISVlHYTQ4RzMxMTNXRjluZmpUSTk5bXJnc2JBcVFTdFZoYUtlMHIwSVo2T1R4OXUzVXVRbktrMUVBLCw,&amp;sign=94ecc582edbf199db3e932afc4b0f4c4&amp;keyno=0&amp;b64e=2&amp;l10n=r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Слова для справок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131591"/>
            <a:ext cx="6779096" cy="3463032"/>
          </a:xfrm>
        </p:spPr>
        <p:txBody>
          <a:bodyPr>
            <a:noAutofit/>
          </a:bodyPr>
          <a:lstStyle/>
          <a:p>
            <a:pPr marL="0" indent="342900"/>
            <a:r>
              <a:rPr lang="ru-RU" sz="4400" dirty="0" smtClean="0"/>
              <a:t>Сочный, косолапый, чистое, серенький, мохнатый,  трусливый,  вкусный, большой, большое. </a:t>
            </a:r>
            <a:endParaRPr lang="ru-RU" sz="4400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8429652" y="4429138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ту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771550"/>
            <a:ext cx="3456384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7" y="699542"/>
            <a:ext cx="42450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Гребень ________, </a:t>
            </a:r>
          </a:p>
          <a:p>
            <a:r>
              <a:rPr lang="ru-RU" sz="3200" dirty="0" smtClean="0"/>
              <a:t>грудь _______,</a:t>
            </a:r>
          </a:p>
          <a:p>
            <a:r>
              <a:rPr lang="ru-RU" sz="3200" dirty="0" smtClean="0"/>
              <a:t> крылья _______,</a:t>
            </a:r>
          </a:p>
          <a:p>
            <a:r>
              <a:rPr lang="ru-RU" sz="3200" dirty="0" smtClean="0"/>
              <a:t> а хвост _________.</a:t>
            </a:r>
          </a:p>
          <a:p>
            <a:pPr algn="r"/>
            <a:r>
              <a:rPr lang="ru-RU" sz="3200" dirty="0" smtClean="0"/>
              <a:t>(Петух.)</a:t>
            </a:r>
            <a:endParaRPr lang="ru-RU" sz="3200" dirty="0"/>
          </a:p>
        </p:txBody>
      </p:sp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8429652" y="4429138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андыш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843558"/>
            <a:ext cx="3381292" cy="36001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5536" y="1419622"/>
            <a:ext cx="446449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 __________ ножке</a:t>
            </a:r>
          </a:p>
          <a:p>
            <a:r>
              <a:rPr lang="ru-RU" sz="3200" dirty="0" smtClean="0"/>
              <a:t> ___________ горошки.</a:t>
            </a:r>
          </a:p>
          <a:p>
            <a:pPr algn="r"/>
            <a:r>
              <a:rPr lang="ru-RU" sz="3200" dirty="0" smtClean="0"/>
              <a:t>(Ландыш.)</a:t>
            </a:r>
          </a:p>
          <a:p>
            <a:endParaRPr lang="ru-RU" dirty="0"/>
          </a:p>
        </p:txBody>
      </p:sp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8429652" y="4429138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285734"/>
            <a:ext cx="4352956" cy="450059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914400" indent="-914400" algn="ctr">
              <a:buAutoNum type="arabicPeriod" startAt="2"/>
            </a:pPr>
            <a:r>
              <a:rPr lang="ru-RU" sz="2200" dirty="0" smtClean="0"/>
              <a:t>(4 балла)      </a:t>
            </a:r>
          </a:p>
          <a:p>
            <a:pPr marL="914400" indent="-914400">
              <a:buNone/>
            </a:pPr>
            <a:r>
              <a:rPr lang="ru-RU" sz="2200" dirty="0" smtClean="0"/>
              <a:t>В </a:t>
            </a:r>
            <a:r>
              <a:rPr lang="ru-RU" sz="2200" b="1" u="sng" dirty="0" smtClean="0"/>
              <a:t>синей</a:t>
            </a:r>
            <a:r>
              <a:rPr lang="ru-RU" sz="2200" dirty="0" smtClean="0"/>
              <a:t> чаше </a:t>
            </a:r>
            <a:r>
              <a:rPr lang="ru-RU" sz="2200" b="1" u="sng" dirty="0" smtClean="0"/>
              <a:t>жёлтый</a:t>
            </a:r>
            <a:r>
              <a:rPr lang="ru-RU" sz="2200" dirty="0" smtClean="0"/>
              <a:t> мяч,</a:t>
            </a:r>
          </a:p>
          <a:p>
            <a:pPr marL="0" indent="0">
              <a:buNone/>
            </a:pPr>
            <a:r>
              <a:rPr lang="ru-RU" sz="2200" dirty="0" smtClean="0"/>
              <a:t>Он и </a:t>
            </a:r>
            <a:r>
              <a:rPr lang="ru-RU" sz="2200" b="1" u="sng" dirty="0" smtClean="0"/>
              <a:t>светлый</a:t>
            </a:r>
            <a:r>
              <a:rPr lang="ru-RU" sz="2200" dirty="0" smtClean="0"/>
              <a:t> и </a:t>
            </a:r>
            <a:r>
              <a:rPr lang="ru-RU" sz="2200" b="1" u="sng" dirty="0" smtClean="0"/>
              <a:t>горячий</a:t>
            </a:r>
            <a:r>
              <a:rPr lang="ru-RU" sz="2200" dirty="0" smtClean="0"/>
              <a:t>. </a:t>
            </a:r>
          </a:p>
          <a:p>
            <a:pPr marL="0" indent="0">
              <a:buNone/>
            </a:pPr>
            <a:r>
              <a:rPr lang="ru-RU" sz="2200" dirty="0" smtClean="0"/>
              <a:t>                                       (Солнце.)</a:t>
            </a:r>
          </a:p>
          <a:p>
            <a:pPr marL="0" indent="0">
              <a:buNone/>
            </a:pPr>
            <a:r>
              <a:rPr lang="ru-RU" sz="2200" b="1" u="sng" dirty="0" smtClean="0"/>
              <a:t>Русская</a:t>
            </a:r>
            <a:r>
              <a:rPr lang="ru-RU" sz="2200" b="1" dirty="0" smtClean="0"/>
              <a:t>  </a:t>
            </a:r>
            <a:r>
              <a:rPr lang="ru-RU" sz="2200" dirty="0" smtClean="0"/>
              <a:t>красавица стоит на поляне</a:t>
            </a:r>
          </a:p>
          <a:p>
            <a:pPr marL="0" indent="0">
              <a:buNone/>
            </a:pPr>
            <a:r>
              <a:rPr lang="ru-RU" sz="2200" dirty="0" smtClean="0"/>
              <a:t>В </a:t>
            </a:r>
            <a:r>
              <a:rPr lang="ru-RU" sz="2200" b="1" u="sng" dirty="0" smtClean="0"/>
              <a:t>зелёной</a:t>
            </a:r>
            <a:r>
              <a:rPr lang="ru-RU" sz="2200" dirty="0" smtClean="0"/>
              <a:t> кофточке,  в  </a:t>
            </a:r>
            <a:r>
              <a:rPr lang="ru-RU" sz="2200" b="1" u="sng" dirty="0" smtClean="0"/>
              <a:t>белом </a:t>
            </a:r>
            <a:r>
              <a:rPr lang="ru-RU" sz="2200" b="1" dirty="0" smtClean="0"/>
              <a:t>  </a:t>
            </a:r>
            <a:r>
              <a:rPr lang="ru-RU" sz="2200" dirty="0" smtClean="0"/>
              <a:t>сарафане. (Береза.)</a:t>
            </a:r>
          </a:p>
          <a:p>
            <a:pPr marL="0" indent="0">
              <a:buNone/>
            </a:pPr>
            <a:r>
              <a:rPr lang="ru-RU" sz="2200" dirty="0" smtClean="0"/>
              <a:t>Он почти как апельсин, с </a:t>
            </a:r>
            <a:r>
              <a:rPr lang="ru-RU" sz="2200" b="1" u="sng" dirty="0" smtClean="0"/>
              <a:t>толстой </a:t>
            </a:r>
            <a:r>
              <a:rPr lang="ru-RU" sz="2200" b="1" dirty="0" smtClean="0"/>
              <a:t>   </a:t>
            </a:r>
            <a:r>
              <a:rPr lang="ru-RU" sz="2200" dirty="0" smtClean="0"/>
              <a:t>кожей, сочный,</a:t>
            </a:r>
          </a:p>
          <a:p>
            <a:pPr marL="0" indent="0">
              <a:buNone/>
            </a:pPr>
            <a:r>
              <a:rPr lang="ru-RU" sz="2200" dirty="0" smtClean="0"/>
              <a:t>Недостаток лишь один –  </a:t>
            </a:r>
            <a:r>
              <a:rPr lang="ru-RU" sz="2200" b="1" u="sng" dirty="0" smtClean="0"/>
              <a:t>кислый</a:t>
            </a:r>
            <a:r>
              <a:rPr lang="ru-RU" sz="2200" dirty="0" smtClean="0"/>
              <a:t>  очень, очень. (Лимон.)</a:t>
            </a:r>
          </a:p>
          <a:p>
            <a:pPr>
              <a:buNone/>
            </a:pPr>
            <a:endParaRPr lang="ru-RU" sz="2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285734"/>
            <a:ext cx="4352956" cy="450059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dirty="0" smtClean="0"/>
              <a:t>            1.             (3 балла)   </a:t>
            </a:r>
          </a:p>
          <a:p>
            <a:pPr marL="0" indent="0">
              <a:buNone/>
            </a:pPr>
            <a:r>
              <a:rPr lang="ru-RU" sz="2200" dirty="0" smtClean="0"/>
              <a:t> На лесной полянке красуется </a:t>
            </a:r>
            <a:r>
              <a:rPr lang="ru-RU" sz="2200" dirty="0" err="1" smtClean="0"/>
              <a:t>Татьянка</a:t>
            </a:r>
            <a:r>
              <a:rPr lang="ru-RU" sz="2200" dirty="0" smtClean="0"/>
              <a:t> -  (какой?) </a:t>
            </a:r>
            <a:r>
              <a:rPr lang="ru-RU" sz="2200" b="1" u="sng" dirty="0" smtClean="0"/>
              <a:t>зелёный</a:t>
            </a:r>
            <a:r>
              <a:rPr lang="ru-RU" sz="2200" dirty="0" smtClean="0">
                <a:solidFill>
                  <a:srgbClr val="FF0000"/>
                </a:solidFill>
              </a:rPr>
              <a:t> </a:t>
            </a:r>
            <a:r>
              <a:rPr lang="ru-RU" sz="2200" dirty="0" smtClean="0"/>
              <a:t>сарафан, (какие?) </a:t>
            </a:r>
            <a:r>
              <a:rPr lang="ru-RU" sz="2200" b="1" u="sng" dirty="0" smtClean="0"/>
              <a:t>белые</a:t>
            </a:r>
            <a:r>
              <a:rPr lang="ru-RU" sz="2200" b="1" dirty="0" smtClean="0"/>
              <a:t> </a:t>
            </a:r>
            <a:r>
              <a:rPr lang="ru-RU" sz="2200" dirty="0" smtClean="0"/>
              <a:t>крапинки. (Земляника.)</a:t>
            </a:r>
          </a:p>
          <a:p>
            <a:pPr marL="0" indent="0">
              <a:buNone/>
            </a:pPr>
            <a:r>
              <a:rPr lang="ru-RU" sz="2200" dirty="0" smtClean="0"/>
              <a:t>(Какая?) </a:t>
            </a:r>
            <a:r>
              <a:rPr lang="ru-RU" sz="2200" b="1" u="sng" dirty="0" smtClean="0"/>
              <a:t>Красная</a:t>
            </a:r>
            <a:r>
              <a:rPr lang="ru-RU" sz="2200" b="1" dirty="0" smtClean="0"/>
              <a:t> </a:t>
            </a:r>
            <a:r>
              <a:rPr lang="ru-RU" sz="2200" dirty="0" smtClean="0"/>
              <a:t>девица сидит в темнице, а (какая?) </a:t>
            </a:r>
            <a:r>
              <a:rPr lang="ru-RU" sz="2200" b="1" u="sng" dirty="0" smtClean="0"/>
              <a:t>зелёная</a:t>
            </a:r>
            <a:r>
              <a:rPr lang="ru-RU" sz="2200" dirty="0" smtClean="0"/>
              <a:t> коса на улице. (Морковь.)</a:t>
            </a:r>
          </a:p>
          <a:p>
            <a:pPr marL="0" indent="0">
              <a:buNone/>
            </a:pPr>
            <a:r>
              <a:rPr lang="ru-RU" sz="2200" dirty="0" smtClean="0"/>
              <a:t>Птица (какая?)</a:t>
            </a:r>
            <a:r>
              <a:rPr lang="ru-RU" sz="2200" b="1" u="sng" dirty="0" smtClean="0"/>
              <a:t>длиннохвостая</a:t>
            </a:r>
            <a:r>
              <a:rPr lang="ru-RU" sz="2200" dirty="0" smtClean="0"/>
              <a:t>, птица (какая?)</a:t>
            </a:r>
            <a:r>
              <a:rPr lang="ru-RU" sz="2200" b="1" u="sng" dirty="0" smtClean="0"/>
              <a:t>говорливая</a:t>
            </a:r>
            <a:r>
              <a:rPr lang="ru-RU" sz="2200" dirty="0" smtClean="0"/>
              <a:t>,</a:t>
            </a:r>
          </a:p>
          <a:p>
            <a:pPr marL="0" indent="0">
              <a:buNone/>
            </a:pPr>
            <a:r>
              <a:rPr lang="ru-RU" sz="2200" dirty="0" smtClean="0"/>
              <a:t>  Самая (какая?)</a:t>
            </a:r>
            <a:r>
              <a:rPr lang="ru-RU" sz="2200" b="1" u="sng" dirty="0" smtClean="0"/>
              <a:t>болтливая</a:t>
            </a:r>
            <a:r>
              <a:rPr lang="ru-RU" sz="2200" dirty="0" smtClean="0"/>
              <a:t>. (Сорока)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7" name="Солнце 6">
            <a:hlinkClick r:id="rId2" action="ppaction://hlinksldjump"/>
          </p:cNvPr>
          <p:cNvSpPr/>
          <p:nvPr/>
        </p:nvSpPr>
        <p:spPr>
          <a:xfrm>
            <a:off x="8501090" y="4572014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63688" y="267495"/>
            <a:ext cx="6923112" cy="432673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80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5.Как изменяется?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sz="3600" dirty="0" smtClean="0">
              <a:ea typeface="Calibri"/>
              <a:cs typeface="Times New Roman"/>
            </a:endParaRPr>
          </a:p>
          <a:p>
            <a:endParaRPr lang="ru-RU" sz="4200" dirty="0" smtClean="0"/>
          </a:p>
          <a:p>
            <a:endParaRPr lang="ru-RU" dirty="0"/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1763688" y="267494"/>
            <a:ext cx="6923112" cy="432673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5.Как изменяется?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 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857356" y="214296"/>
            <a:ext cx="7072362" cy="4500593"/>
          </a:xfrm>
        </p:spPr>
        <p:txBody>
          <a:bodyPr>
            <a:noAutofit/>
          </a:bodyPr>
          <a:lstStyle/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Имя прилагательное - это часть речи.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Обозначает признак предмета (цвет, форму, размер, вкус, внешние и внутренние качества…)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Какой? Какая? Какое? Какие?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Согласуется с именем существительным.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5.Как изменяется?           </a:t>
            </a: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  Изменяется по числам.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0170410_11492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95486"/>
            <a:ext cx="8604448" cy="4536504"/>
          </a:xfrm>
          <a:prstGeom prst="rect">
            <a:avLst/>
          </a:prstGeom>
        </p:spPr>
      </p:pic>
      <p:sp>
        <p:nvSpPr>
          <p:cNvPr id="5" name="Солнце 4">
            <a:hlinkClick r:id="rId4" action="ppaction://hlinkfile"/>
          </p:cNvPr>
          <p:cNvSpPr/>
          <p:nvPr/>
        </p:nvSpPr>
        <p:spPr>
          <a:xfrm>
            <a:off x="8028384" y="4011910"/>
            <a:ext cx="914400" cy="914400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28676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071552"/>
            <a:ext cx="7072362" cy="364333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1. (3 балла) </a:t>
            </a:r>
            <a:r>
              <a:rPr lang="ru-RU" i="1" dirty="0" smtClean="0"/>
              <a:t>Найти и записать в тетрадь 2 загадки, в которых есть имена прилагательные.</a:t>
            </a:r>
          </a:p>
          <a:p>
            <a:endParaRPr lang="ru-RU" i="1" dirty="0" smtClean="0"/>
          </a:p>
          <a:p>
            <a:r>
              <a:rPr lang="ru-RU" i="1" dirty="0" smtClean="0"/>
              <a:t>2. (4 балла) </a:t>
            </a:r>
            <a:r>
              <a:rPr lang="ru-RU" dirty="0" smtClean="0"/>
              <a:t>Используя имена прилагательные и слова-опоры придумать загадки и записать в тетрадь.</a:t>
            </a:r>
          </a:p>
          <a:p>
            <a:r>
              <a:rPr lang="ru-RU" dirty="0" smtClean="0"/>
              <a:t>Мордочка ___________, а сама ___________. (Кошка)</a:t>
            </a:r>
          </a:p>
          <a:p>
            <a:pPr algn="r"/>
            <a:r>
              <a:rPr lang="ru-RU" dirty="0" smtClean="0"/>
              <a:t>Кто зимой ___________, ходит _________, ____________. </a:t>
            </a:r>
            <a:br>
              <a:rPr lang="ru-RU" dirty="0" smtClean="0"/>
            </a:br>
            <a:r>
              <a:rPr lang="ru-RU" dirty="0" smtClean="0"/>
              <a:t>(Волк). </a:t>
            </a:r>
          </a:p>
          <a:p>
            <a:endParaRPr lang="ru-RU" dirty="0" smtClean="0"/>
          </a:p>
          <a:p>
            <a:r>
              <a:rPr lang="ru-RU" dirty="0" smtClean="0"/>
              <a:t>3. (5 баллов) </a:t>
            </a:r>
            <a:r>
              <a:rPr lang="ru-RU" i="1" dirty="0" smtClean="0"/>
              <a:t>Придумать  загадку, используя имена прилагательные и записать ее в тетрадь.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1203598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i="1" dirty="0" smtClean="0">
                <a:solidFill>
                  <a:srgbClr val="002060"/>
                </a:solidFill>
                <a:latin typeface="Georgia" pitchFamily="18" charset="0"/>
              </a:rPr>
              <a:t>Спасибо за урок!</a:t>
            </a:r>
            <a:endParaRPr lang="ru-RU" sz="4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928676"/>
            <a:ext cx="6923112" cy="3665947"/>
          </a:xfrm>
        </p:spPr>
        <p:txBody>
          <a:bodyPr>
            <a:normAutofit/>
          </a:bodyPr>
          <a:lstStyle/>
          <a:p>
            <a:r>
              <a:rPr lang="ru-RU" sz="1200" dirty="0" smtClean="0"/>
              <a:t>Медведь </a:t>
            </a:r>
            <a:r>
              <a:rPr lang="en-US" sz="1200" dirty="0" smtClean="0">
                <a:hlinkClick r:id="rId2"/>
              </a:rPr>
              <a:t>http://razum.myinsales.ru/product_by_id/13885094?ymclid=916668759459018834800009</a:t>
            </a:r>
            <a:endParaRPr lang="ru-RU" sz="1200" dirty="0" smtClean="0"/>
          </a:p>
          <a:p>
            <a:r>
              <a:rPr lang="ru-RU" sz="1200" dirty="0" smtClean="0"/>
              <a:t>Арбуз </a:t>
            </a:r>
            <a:r>
              <a:rPr lang="en-US" sz="1200" dirty="0" smtClean="0">
                <a:hlinkClick r:id="rId3"/>
              </a:rPr>
              <a:t>http://zao-raduga.yml-shop.ru/catalog/aromaticheskie-otdushki-dlya-svechyey/aromaticheskaya-otdushka-s-zapahom-arbuza.?</a:t>
            </a:r>
            <a:r>
              <a:rPr lang="en-US" sz="1200" dirty="0" err="1" smtClean="0">
                <a:hlinkClick r:id="rId3"/>
              </a:rPr>
              <a:t>frommarket</a:t>
            </a:r>
            <a:r>
              <a:rPr lang="en-US" sz="1200" dirty="0" smtClean="0">
                <a:hlinkClick r:id="rId3"/>
              </a:rPr>
              <a:t>=&amp;</a:t>
            </a:r>
            <a:r>
              <a:rPr lang="en-US" sz="1200" dirty="0" err="1" smtClean="0">
                <a:hlinkClick r:id="rId3"/>
              </a:rPr>
              <a:t>ymclid</a:t>
            </a:r>
            <a:r>
              <a:rPr lang="en-US" sz="1200" dirty="0" smtClean="0">
                <a:hlinkClick r:id="rId3"/>
              </a:rPr>
              <a:t>=916672053936362572500002</a:t>
            </a:r>
            <a:endParaRPr lang="ru-RU" sz="1200" dirty="0" smtClean="0"/>
          </a:p>
          <a:p>
            <a:r>
              <a:rPr lang="ru-RU" sz="1200" dirty="0" smtClean="0"/>
              <a:t>Заяц </a:t>
            </a:r>
            <a:r>
              <a:rPr lang="en-US" sz="1200" dirty="0" smtClean="0">
                <a:hlinkClick r:id="rId4"/>
              </a:rPr>
              <a:t>http://animalsvideoworld.ru/2016/05/15/whether-the-hare-can-become-a-pet/</a:t>
            </a:r>
            <a:endParaRPr lang="ru-RU" sz="1200" dirty="0" smtClean="0"/>
          </a:p>
          <a:p>
            <a:r>
              <a:rPr lang="ru-RU" sz="1200" dirty="0" smtClean="0"/>
              <a:t>Окно </a:t>
            </a:r>
            <a:r>
              <a:rPr lang="en-US" sz="1200" dirty="0" smtClean="0">
                <a:hlinkClick r:id="rId5"/>
              </a:rPr>
              <a:t>http://khv-okna.ru/blog/page/2/</a:t>
            </a:r>
            <a:endParaRPr lang="ru-RU" sz="1200" dirty="0" smtClean="0"/>
          </a:p>
          <a:p>
            <a:r>
              <a:rPr lang="ru-RU" sz="1200" dirty="0" smtClean="0"/>
              <a:t>Петух </a:t>
            </a:r>
            <a:r>
              <a:rPr lang="en-US" sz="1200" dirty="0" smtClean="0">
                <a:hlinkClick r:id="rId6"/>
              </a:rPr>
              <a:t>recipeshubs.com</a:t>
            </a:r>
            <a:endParaRPr lang="ru-RU" sz="1200" dirty="0" smtClean="0"/>
          </a:p>
          <a:p>
            <a:r>
              <a:rPr lang="ru-RU" sz="1200" dirty="0" smtClean="0"/>
              <a:t>Ландыш </a:t>
            </a:r>
            <a:r>
              <a:rPr lang="en-US" sz="1200" dirty="0" smtClean="0">
                <a:hlinkClick r:id="rId7"/>
              </a:rPr>
              <a:t>w-dog.ru</a:t>
            </a:r>
            <a:endParaRPr lang="ru-RU" sz="1200" dirty="0" smtClean="0"/>
          </a:p>
          <a:p>
            <a:r>
              <a:rPr lang="ru-RU" sz="1200" dirty="0" smtClean="0"/>
              <a:t>Девушка в кокошнике </a:t>
            </a:r>
            <a:r>
              <a:rPr lang="en-US" sz="1200" dirty="0" smtClean="0">
                <a:hlinkClick r:id="rId8"/>
              </a:rPr>
              <a:t>blogger.com</a:t>
            </a:r>
            <a:endParaRPr lang="ru-RU" sz="1200" dirty="0" smtClean="0"/>
          </a:p>
          <a:p>
            <a:r>
              <a:rPr lang="ru-RU" sz="1200" dirty="0" smtClean="0"/>
              <a:t>Военный стан </a:t>
            </a:r>
            <a:r>
              <a:rPr lang="en-US" sz="1200" dirty="0" smtClean="0">
                <a:hlinkClick r:id="rId9"/>
              </a:rPr>
              <a:t>dancest.ru</a:t>
            </a:r>
            <a:endParaRPr lang="ru-RU" sz="1200" dirty="0" smtClean="0"/>
          </a:p>
          <a:p>
            <a:r>
              <a:rPr lang="ru-RU" sz="1200" dirty="0" smtClean="0"/>
              <a:t>Полевой стан </a:t>
            </a:r>
            <a:r>
              <a:rPr lang="en-US" sz="1200" dirty="0" smtClean="0">
                <a:hlinkClick r:id="rId10"/>
              </a:rPr>
              <a:t>photobank.sarbc.ru</a:t>
            </a:r>
            <a:endParaRPr lang="ru-RU" sz="1200" dirty="0" smtClean="0"/>
          </a:p>
          <a:p>
            <a:r>
              <a:rPr lang="ru-RU" sz="1200" dirty="0" smtClean="0"/>
              <a:t>Машинный стан </a:t>
            </a:r>
            <a:r>
              <a:rPr lang="en-US" sz="1200" dirty="0" smtClean="0">
                <a:hlinkClick r:id="rId11"/>
              </a:rPr>
              <a:t>bsiet.com</a:t>
            </a:r>
            <a:endParaRPr lang="ru-RU" sz="1200" dirty="0" smtClean="0"/>
          </a:p>
          <a:p>
            <a:r>
              <a:rPr lang="ru-RU" sz="1200" dirty="0" smtClean="0"/>
              <a:t>Ткацкий стан </a:t>
            </a:r>
            <a:r>
              <a:rPr lang="en-US" sz="1200" dirty="0" smtClean="0">
                <a:hlinkClick r:id="rId12"/>
              </a:rPr>
              <a:t>hdmivga.ru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8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11510"/>
            <a:ext cx="7090047" cy="403244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Художницу нашу</a:t>
            </a:r>
            <a:br>
              <a:rPr lang="ru-RU" sz="3200" dirty="0" smtClean="0"/>
            </a:br>
            <a:r>
              <a:rPr lang="ru-RU" sz="3200" dirty="0" smtClean="0"/>
              <a:t>Знает весь свет.</a:t>
            </a:r>
            <a:br>
              <a:rPr lang="ru-RU" sz="3200" dirty="0" smtClean="0"/>
            </a:br>
            <a:r>
              <a:rPr lang="ru-RU" sz="3200" dirty="0" smtClean="0"/>
              <a:t>Раскрасит художница</a:t>
            </a:r>
            <a:br>
              <a:rPr lang="ru-RU" sz="3200" dirty="0" smtClean="0"/>
            </a:br>
            <a:r>
              <a:rPr lang="ru-RU" sz="3200" dirty="0" smtClean="0"/>
              <a:t>Всякий предмет.</a:t>
            </a:r>
            <a:br>
              <a:rPr lang="ru-RU" sz="3200" dirty="0" smtClean="0"/>
            </a:br>
            <a:r>
              <a:rPr lang="ru-RU" sz="3200" dirty="0" smtClean="0"/>
              <a:t>Ответит всегда на вопросы такие:</a:t>
            </a:r>
            <a:br>
              <a:rPr lang="ru-RU" sz="3200" dirty="0" smtClean="0"/>
            </a:br>
            <a:r>
              <a:rPr lang="ru-RU" sz="3200" dirty="0" smtClean="0"/>
              <a:t>Какой? Какое? Какая? Какие?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3507854"/>
            <a:ext cx="64522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Имя прилагательное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1763688" y="339725"/>
            <a:ext cx="6923112" cy="425450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5.Как изменяется?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 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95686"/>
            <a:ext cx="6730007" cy="25922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1.Что такое имя прилагательное?</a:t>
            </a:r>
            <a:br>
              <a:rPr lang="ru-RU" sz="2800" dirty="0" smtClean="0"/>
            </a:br>
            <a:r>
              <a:rPr lang="ru-RU" sz="2800" dirty="0" smtClean="0"/>
              <a:t>2.Что обозначает?</a:t>
            </a:r>
            <a:br>
              <a:rPr lang="ru-RU" sz="2800" dirty="0" smtClean="0"/>
            </a:br>
            <a:r>
              <a:rPr lang="ru-RU" sz="2800" dirty="0" smtClean="0"/>
              <a:t>3.На какие вопросы отвечает?</a:t>
            </a:r>
            <a:br>
              <a:rPr lang="ru-RU" sz="2800" dirty="0" smtClean="0"/>
            </a:br>
            <a:r>
              <a:rPr lang="ru-RU" sz="2800" dirty="0" smtClean="0"/>
              <a:t>4.С какой частью речи согласуется?</a:t>
            </a:r>
            <a:br>
              <a:rPr lang="ru-RU" sz="2800" dirty="0" smtClean="0"/>
            </a:br>
            <a:r>
              <a:rPr lang="ru-RU" sz="2800" dirty="0" smtClean="0"/>
              <a:t>5.Как изменяется?</a:t>
            </a:r>
            <a:endParaRPr lang="ru-RU" sz="28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627534"/>
            <a:ext cx="7772400" cy="122413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Тема: «Обобщение знаний 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об имени прилагательном»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r>
              <a:rPr lang="ru-RU" dirty="0" smtClean="0"/>
              <a:t>Зверь большой,</a:t>
            </a:r>
          </a:p>
          <a:p>
            <a:r>
              <a:rPr lang="ru-RU" dirty="0" smtClean="0"/>
              <a:t>Косолапый, мохнатый,</a:t>
            </a:r>
          </a:p>
          <a:p>
            <a:r>
              <a:rPr lang="ru-RU" dirty="0" smtClean="0"/>
              <a:t>Всю зиму в берлоге проводит,</a:t>
            </a:r>
          </a:p>
          <a:p>
            <a:r>
              <a:rPr lang="ru-RU" dirty="0" smtClean="0"/>
              <a:t>А летом в лесу бродит.</a:t>
            </a:r>
          </a:p>
          <a:p>
            <a:r>
              <a:rPr lang="ru-RU" dirty="0" smtClean="0"/>
              <a:t>         </a:t>
            </a:r>
          </a:p>
          <a:p>
            <a:r>
              <a:rPr lang="ru-RU" b="1" dirty="0" smtClean="0"/>
              <a:t>                   медведь </a:t>
            </a:r>
            <a:r>
              <a:rPr lang="ru-RU" dirty="0" smtClean="0"/>
              <a:t>           </a:t>
            </a:r>
            <a:endParaRPr lang="ru-RU" dirty="0"/>
          </a:p>
        </p:txBody>
      </p:sp>
      <p:pic>
        <p:nvPicPr>
          <p:cNvPr id="9" name="Рисунок 8" descr="медвед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283718"/>
            <a:ext cx="3816424" cy="21602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9502"/>
            <a:ext cx="8219256" cy="4255121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Сам алый, сахарный,</a:t>
            </a:r>
          </a:p>
          <a:p>
            <a:r>
              <a:rPr lang="ru-RU" dirty="0" smtClean="0"/>
              <a:t>Кафтан зеленый, </a:t>
            </a:r>
          </a:p>
          <a:p>
            <a:r>
              <a:rPr lang="ru-RU" dirty="0" smtClean="0"/>
              <a:t>бархатный.</a:t>
            </a:r>
          </a:p>
          <a:p>
            <a:endParaRPr lang="ru-RU" dirty="0" smtClean="0"/>
          </a:p>
          <a:p>
            <a:r>
              <a:rPr lang="ru-RU" dirty="0" smtClean="0"/>
              <a:t>                     </a:t>
            </a:r>
            <a:r>
              <a:rPr lang="ru-RU" b="1" dirty="0" smtClean="0"/>
              <a:t>арбуз</a:t>
            </a:r>
          </a:p>
          <a:p>
            <a:endParaRPr lang="ru-RU" dirty="0"/>
          </a:p>
        </p:txBody>
      </p:sp>
      <p:pic>
        <p:nvPicPr>
          <p:cNvPr id="4" name="Рисунок 3" descr="арбу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699542"/>
            <a:ext cx="3744417" cy="35283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11510"/>
            <a:ext cx="8003232" cy="418311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Зимой беленький,</a:t>
            </a:r>
          </a:p>
          <a:p>
            <a:r>
              <a:rPr lang="ru-RU" dirty="0" smtClean="0"/>
              <a:t>Летом серенький. </a:t>
            </a:r>
          </a:p>
          <a:p>
            <a:endParaRPr lang="ru-RU" dirty="0" smtClean="0"/>
          </a:p>
          <a:p>
            <a:r>
              <a:rPr lang="ru-RU" dirty="0" smtClean="0"/>
              <a:t>                  </a:t>
            </a:r>
            <a:r>
              <a:rPr lang="ru-RU" b="1" dirty="0" smtClean="0"/>
              <a:t>заяц</a:t>
            </a:r>
            <a:endParaRPr lang="ru-RU" b="1" dirty="0"/>
          </a:p>
        </p:txBody>
      </p:sp>
      <p:pic>
        <p:nvPicPr>
          <p:cNvPr id="4" name="Рисунок 3" descr="зая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843558"/>
            <a:ext cx="3960440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411510"/>
            <a:ext cx="7931224" cy="418311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Межи деревянные,</a:t>
            </a:r>
          </a:p>
          <a:p>
            <a:r>
              <a:rPr lang="ru-RU" dirty="0" smtClean="0"/>
              <a:t>А поля стеклянные.</a:t>
            </a:r>
          </a:p>
          <a:p>
            <a:endParaRPr lang="ru-RU" dirty="0" smtClean="0"/>
          </a:p>
          <a:p>
            <a:r>
              <a:rPr lang="ru-RU" b="1" dirty="0" smtClean="0"/>
              <a:t>                   окно</a:t>
            </a:r>
          </a:p>
          <a:p>
            <a:r>
              <a:rPr lang="ru-RU" dirty="0" smtClean="0"/>
              <a:t>   </a:t>
            </a:r>
            <a:endParaRPr lang="ru-RU" dirty="0"/>
          </a:p>
        </p:txBody>
      </p:sp>
      <p:pic>
        <p:nvPicPr>
          <p:cNvPr id="6" name="Рисунок 5" descr="окн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555526"/>
            <a:ext cx="3600400" cy="4011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433</Words>
  <Application>Microsoft Office PowerPoint</Application>
  <PresentationFormat>Экран (16:9)</PresentationFormat>
  <Paragraphs>110</Paragraphs>
  <Slides>22</Slides>
  <Notes>0</Notes>
  <HiddenSlides>5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Художницу нашу Знает весь свет. Раскрасит художница Всякий предмет. Ответит всегда на вопросы такие: Какой? Какое? Какая? Какие?  </vt:lpstr>
      <vt:lpstr>Слайд 4</vt:lpstr>
      <vt:lpstr>1.Что такое имя прилагательное? 2.Что обозначает? 3.На какие вопросы отвечает? 4.С какой частью речи согласуется? 5.Как изменяется?</vt:lpstr>
      <vt:lpstr>Слайд 6</vt:lpstr>
      <vt:lpstr>Слайд 7</vt:lpstr>
      <vt:lpstr>Слайд 8</vt:lpstr>
      <vt:lpstr>Слайд 9</vt:lpstr>
      <vt:lpstr>Слова для справок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Домашнее задание</vt:lpstr>
      <vt:lpstr>Слайд 21</vt:lpstr>
      <vt:lpstr>ссылки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Valya</dc:creator>
  <cp:lastModifiedBy>User</cp:lastModifiedBy>
  <cp:revision>60</cp:revision>
  <dcterms:created xsi:type="dcterms:W3CDTF">2015-10-12T20:23:33Z</dcterms:created>
  <dcterms:modified xsi:type="dcterms:W3CDTF">2020-05-07T09:13:50Z</dcterms:modified>
</cp:coreProperties>
</file>