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_rels/notesSlide6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3.xml.rels" ContentType="application/vnd.openxmlformats-package.relationship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media/image1.png" ContentType="image/png"/>
  <Override PartName="/ppt/media/image2.jpeg" ContentType="image/jpeg"/>
  <Override PartName="/ppt/media/image3.jpeg" ContentType="image/jpeg"/>
  <Override PartName="/ppt/media/hdphoto1.wdp" ContentType="image/vnd.ms-photo"/>
  <Override PartName="/ppt/media/image18.png" ContentType="image/png"/>
  <Override PartName="/ppt/media/image4.jpeg" ContentType="image/jpeg"/>
  <Override PartName="/ppt/media/image5.jpeg" ContentType="image/jpeg"/>
  <Override PartName="/ppt/media/image6.jpeg" ContentType="image/jpeg"/>
  <Override PartName="/ppt/media/image11.jpeg" ContentType="image/jpeg"/>
  <Override PartName="/ppt/media/image7.jpeg" ContentType="image/jpeg"/>
  <Override PartName="/ppt/media/image12.jpeg" ContentType="image/jpeg"/>
  <Override PartName="/ppt/media/hdphoto2.wdp" ContentType="image/vnd.ms-photo"/>
  <Override PartName="/ppt/media/image8.jpeg" ContentType="image/jpeg"/>
  <Override PartName="/ppt/media/image13.jpeg" ContentType="image/jpeg"/>
  <Override PartName="/ppt/media/image9.jpeg" ContentType="image/jpeg"/>
  <Override PartName="/ppt/media/image14.jpeg" ContentType="image/jpeg"/>
  <Override PartName="/ppt/media/image10.png" ContentType="image/png"/>
  <Override PartName="/ppt/media/image17.jpeg" ContentType="image/jpeg"/>
  <Override PartName="/ppt/media/image15.png" ContentType="image/png"/>
  <Override PartName="/ppt/media/image16.jpeg" ContentType="image/jpeg"/>
  <Override PartName="/ppt/media/image19.png" ContentType="image/png"/>
  <Override PartName="/ppt/media/image20.jpeg" ContentType="image/jpeg"/>
  <Override PartName="/ppt/media/image21.jpeg" ContentType="image/jpeg"/>
  <Override PartName="/ppt/media/hdphoto3.wdp" ContentType="image/vnd.ms-photo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6836D251-CD29-4D1A-8FE9-16D7A116DECE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E344890-EF82-49A0-AFA7-2F525006EEFC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D5CD448-0277-49F3-B847-D92C74108FCC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sldNum" idx="16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2050CF6-7E7B-4DA1-A3A8-75AF380A8D5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61DCF0E-23D1-40AB-8E66-721AB0B641BD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CA29569-649F-4A92-A762-6B6B82D044E7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4C18316-52E5-4B02-A266-2A6459CF1F8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  <a:ln w="0">
            <a:noFill/>
          </a:ln>
        </p:spPr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B1BA709-33F1-4882-8C47-247CF0CF5552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02EE745-4686-4810-9654-54386F4A119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8117E78-FE55-4AF3-BD36-679BE7C695B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E10F7E2-C948-4A18-934F-D7ABCDB46F1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66A8A8A-5FF9-40E9-A1C3-225CABF95CC1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16F3B19-8522-4281-95CE-8D209A015E1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9F3773C-9CA4-44A3-A3F4-0F5B8932C2E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0DD565E-6B17-4BE5-B86A-AAE7869A4A3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544BE35-F991-4982-9FC9-B8FEACA2582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4D35209-61BF-4C1E-93E2-82F4AFC9AEA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EB5A6EA-86C2-4A05-9D17-C5771B5782A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9CABA74-D737-49CF-A388-4ACB7F6F6FB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9B0B8A5-C10B-453D-9432-AD95D599962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DB59993-53FE-4536-8A21-B60F22D8F18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21A58A3-C53B-404E-815A-74B328C3D65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C1F8751-013E-49A5-ABEE-CC5314786E1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181EC96-E4BE-4965-95EE-8738EE3E0FA0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61D77FD-FCBF-4EBC-8B66-DA6CC81E39A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321DC27-E671-4317-B9A4-43D3D2ED766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2E40990-5DB7-483C-80F2-8F89ECCD0B0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1B7A7EF-65C4-4F70-AD64-DEBE1246E04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AD1A59B-6414-4EF2-9FF4-CA7BFA9794F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77AD14E-2F0E-4151-97D2-0D04C8EC723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CA0258D-EB4B-42A5-8FF5-7C96AD46AE5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7E02966-09EF-48DF-A76B-5D4CD6A0A23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BBF18A5-78AC-41F6-BCB8-2E7B79F142C4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EA379AC-4739-4EAF-ADD4-A19B5D95D86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microsoft.com/office/2007/relationships/hdphoto" Target="../media/hdphoto3.wdp"/><Relationship Id="rId4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microsoft.com/office/2007/relationships/hdphoto" Target="../media/hdphoto1.wdp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microsoft.com/office/2007/relationships/hdphoto" Target="../media/hdphoto2.wdp"/><Relationship Id="rId3" Type="http://schemas.openxmlformats.org/officeDocument/2006/relationships/image" Target="../media/image7.jpe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subTitle"/>
          </p:nvPr>
        </p:nvSpPr>
        <p:spPr>
          <a:xfrm>
            <a:off x="683640" y="1928160"/>
            <a:ext cx="8207640" cy="42987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8000"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Arial Narrow"/>
              </a:rPr>
              <a:t> </a:t>
            </a:r>
            <a:r>
              <a:rPr b="1" lang="ru-RU" sz="2600" spc="-1" strike="noStrike">
                <a:solidFill>
                  <a:srgbClr val="000000"/>
                </a:solidFill>
                <a:latin typeface="Arial Narrow"/>
              </a:rPr>
              <a:t>КОНКУРС ИССЛЕДОВАТЕЛЬСКИХ РАБОТ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19"/>
              </a:spcBef>
              <a:tabLst>
                <a:tab algn="l" pos="0"/>
              </a:tabLst>
            </a:pPr>
            <a:r>
              <a:rPr b="1" lang="ru-RU" sz="2600" spc="-1" strike="noStrike">
                <a:solidFill>
                  <a:srgbClr val="000000"/>
                </a:solidFill>
                <a:latin typeface="Arial Narrow"/>
              </a:rPr>
              <a:t>«ЮНЫЙ ИССЛЕДОВАТЕЛЬ»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19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Arial Narrow"/>
              </a:rPr>
              <a:t> 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19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Arial Narrow"/>
              </a:rPr>
              <a:t>Секция естественные науки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19"/>
              </a:spcBef>
              <a:tabLst>
                <a:tab algn="l" pos="0"/>
              </a:tabLst>
            </a:pPr>
            <a:r>
              <a:rPr b="1" lang="ru-RU" sz="2600" spc="-1" strike="noStrike">
                <a:solidFill>
                  <a:srgbClr val="000000"/>
                </a:solidFill>
                <a:latin typeface="Arial Narrow"/>
              </a:rPr>
              <a:t> </a:t>
            </a:r>
            <a:r>
              <a:rPr b="1" lang="ru-RU" sz="2600" spc="-1" strike="noStrike">
                <a:solidFill>
                  <a:srgbClr val="000000"/>
                </a:solidFill>
                <a:latin typeface="Arial Narrow"/>
              </a:rPr>
              <a:t>«Минеральная вода и рост растений. Эксперимент»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19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2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 Narrow"/>
              </a:rPr>
              <a:t>Обучающаяся 3 б класса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2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 Narrow"/>
              </a:rPr>
              <a:t>Донскова Валерия                                                                                                 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2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 Narrow"/>
              </a:rPr>
              <a:t>Руководитель                                                                                                                              учитель начальных классов                                                                                                                                Иванова Юлия Сергеевна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Прямоугольник 1"/>
          <p:cNvSpPr/>
          <p:nvPr/>
        </p:nvSpPr>
        <p:spPr>
          <a:xfrm>
            <a:off x="2339640" y="213840"/>
            <a:ext cx="457164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 Narrow"/>
              </a:rPr>
              <a:t>Оренбургская область</a:t>
            </a:r>
            <a:br>
              <a:rPr sz="1800"/>
            </a:br>
            <a:r>
              <a:rPr b="1" lang="ru-RU" sz="1800" spc="-1" strike="noStrike">
                <a:solidFill>
                  <a:srgbClr val="000000"/>
                </a:solidFill>
                <a:latin typeface="Arial Narrow"/>
              </a:rPr>
              <a:t>Оренбургский район</a:t>
            </a:r>
            <a:br>
              <a:rPr sz="1800"/>
            </a:br>
            <a:r>
              <a:rPr b="1" lang="ru-RU" sz="1800" spc="-1" strike="noStrike">
                <a:solidFill>
                  <a:srgbClr val="000000"/>
                </a:solidFill>
                <a:latin typeface="Arial Narrow"/>
              </a:rPr>
              <a:t>Муниципальные автономное образовательное учреждение</a:t>
            </a:r>
            <a:br>
              <a:rPr sz="1800"/>
            </a:br>
            <a:r>
              <a:rPr b="1" lang="ru-RU" sz="1800" spc="-1" strike="noStrike">
                <a:solidFill>
                  <a:srgbClr val="000000"/>
                </a:solidFill>
                <a:latin typeface="Arial Narrow"/>
              </a:rPr>
              <a:t>«Нежинский лицей Оренбургского района»</a:t>
            </a:r>
            <a:br>
              <a:rPr sz="1800"/>
            </a:b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Box 4"/>
          <p:cNvSpPr/>
          <p:nvPr/>
        </p:nvSpPr>
        <p:spPr>
          <a:xfrm>
            <a:off x="3668760" y="294480"/>
            <a:ext cx="1987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Результаты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6" name="Picture 2" descr="C:\Users\Home\Desktop\Школа 1 Б\Лера эксперимент\20221105_121333.jpg"/>
          <p:cNvPicPr/>
          <p:nvPr/>
        </p:nvPicPr>
        <p:blipFill>
          <a:blip r:embed="rId1"/>
          <a:srcRect l="0" t="22667" r="0" b="2024"/>
          <a:stretch/>
        </p:blipFill>
        <p:spPr>
          <a:xfrm>
            <a:off x="268560" y="1369440"/>
            <a:ext cx="8064360" cy="4554720"/>
          </a:xfrm>
          <a:prstGeom prst="rect">
            <a:avLst/>
          </a:prstGeom>
          <a:ln w="0">
            <a:noFill/>
          </a:ln>
        </p:spPr>
      </p:pic>
      <p:sp>
        <p:nvSpPr>
          <p:cNvPr id="137" name="TextBox 1"/>
          <p:cNvSpPr/>
          <p:nvPr/>
        </p:nvSpPr>
        <p:spPr>
          <a:xfrm>
            <a:off x="3308760" y="795240"/>
            <a:ext cx="2706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1 этап рост зеленого лука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TextBox 2"/>
          <p:cNvSpPr/>
          <p:nvPr/>
        </p:nvSpPr>
        <p:spPr>
          <a:xfrm>
            <a:off x="403560" y="6035760"/>
            <a:ext cx="13287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без минералов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TextBox 17"/>
          <p:cNvSpPr/>
          <p:nvPr/>
        </p:nvSpPr>
        <p:spPr>
          <a:xfrm>
            <a:off x="2977560" y="6043680"/>
            <a:ext cx="112608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Шунгитовая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TextBox 18"/>
          <p:cNvSpPr/>
          <p:nvPr/>
        </p:nvSpPr>
        <p:spPr>
          <a:xfrm>
            <a:off x="5111280" y="6013800"/>
            <a:ext cx="11883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Аметистовая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TextBox 19"/>
          <p:cNvSpPr/>
          <p:nvPr/>
        </p:nvSpPr>
        <p:spPr>
          <a:xfrm>
            <a:off x="8026200" y="4242960"/>
            <a:ext cx="115632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Хрустальная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TextBox 20"/>
          <p:cNvSpPr/>
          <p:nvPr/>
        </p:nvSpPr>
        <p:spPr>
          <a:xfrm>
            <a:off x="7890120" y="2277000"/>
            <a:ext cx="12693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Турмалиновая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43" name="Прямая со стрелкой 10"/>
          <p:cNvCxnSpPr>
            <a:stCxn id="138" idx="0"/>
          </p:cNvCxnSpPr>
          <p:nvPr/>
        </p:nvCxnSpPr>
        <p:spPr>
          <a:xfrm flipV="1">
            <a:off x="1067760" y="5603760"/>
            <a:ext cx="76680" cy="43236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44" name="Прямая со стрелкой 23"/>
          <p:cNvCxnSpPr/>
          <p:nvPr/>
        </p:nvCxnSpPr>
        <p:spPr>
          <a:xfrm flipH="1" flipV="1">
            <a:off x="3429360" y="5330520"/>
            <a:ext cx="96840" cy="68292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45" name="Прямая со стрелкой 25"/>
          <p:cNvCxnSpPr/>
          <p:nvPr/>
        </p:nvCxnSpPr>
        <p:spPr>
          <a:xfrm flipH="1" flipV="1">
            <a:off x="5220000" y="4504320"/>
            <a:ext cx="448200" cy="14202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46" name="Прямая со стрелкой 27"/>
          <p:cNvCxnSpPr/>
          <p:nvPr/>
        </p:nvCxnSpPr>
        <p:spPr>
          <a:xfrm flipH="1" flipV="1">
            <a:off x="7030440" y="4077720"/>
            <a:ext cx="953640" cy="165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47" name="Прямая со стрелкой 30"/>
          <p:cNvCxnSpPr/>
          <p:nvPr/>
        </p:nvCxnSpPr>
        <p:spPr>
          <a:xfrm flipH="1">
            <a:off x="8020800" y="2804400"/>
            <a:ext cx="479160" cy="264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sp>
        <p:nvSpPr>
          <p:cNvPr id="148" name="TextBox 22"/>
          <p:cNvSpPr/>
          <p:nvPr/>
        </p:nvSpPr>
        <p:spPr>
          <a:xfrm>
            <a:off x="6529680" y="5982120"/>
            <a:ext cx="2448720" cy="72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Посадка 29 октября 2022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Первые всходы зеленого лука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через 5 суток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2" descr="C:\Users\Home\Desktop\Школа 1 Б\Лера эксперимент\20221110_121428.jpg"/>
          <p:cNvPicPr/>
          <p:nvPr/>
        </p:nvPicPr>
        <p:blipFill>
          <a:blip r:embed="rId1"/>
          <a:srcRect l="0" t="15234" r="0" b="20695"/>
          <a:stretch/>
        </p:blipFill>
        <p:spPr>
          <a:xfrm>
            <a:off x="255960" y="1148400"/>
            <a:ext cx="8537040" cy="4035960"/>
          </a:xfrm>
          <a:prstGeom prst="rect">
            <a:avLst/>
          </a:prstGeom>
          <a:ln w="0">
            <a:noFill/>
          </a:ln>
        </p:spPr>
      </p:pic>
      <p:sp>
        <p:nvSpPr>
          <p:cNvPr id="150" name="TextBox 4"/>
          <p:cNvSpPr/>
          <p:nvPr/>
        </p:nvSpPr>
        <p:spPr>
          <a:xfrm>
            <a:off x="3475800" y="180720"/>
            <a:ext cx="1987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Результаты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TextBox 1"/>
          <p:cNvSpPr/>
          <p:nvPr/>
        </p:nvSpPr>
        <p:spPr>
          <a:xfrm>
            <a:off x="3303720" y="651960"/>
            <a:ext cx="233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1 этап через 5 недель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TextBox 2"/>
          <p:cNvSpPr/>
          <p:nvPr/>
        </p:nvSpPr>
        <p:spPr>
          <a:xfrm>
            <a:off x="711000" y="5498280"/>
            <a:ext cx="13287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без минералов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TextBox 17"/>
          <p:cNvSpPr/>
          <p:nvPr/>
        </p:nvSpPr>
        <p:spPr>
          <a:xfrm>
            <a:off x="2625840" y="5498640"/>
            <a:ext cx="115344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b050"/>
                </a:solidFill>
                <a:latin typeface="Calibri"/>
              </a:rPr>
              <a:t>Шунгитовая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b05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TextBox 18"/>
          <p:cNvSpPr/>
          <p:nvPr/>
        </p:nvSpPr>
        <p:spPr>
          <a:xfrm>
            <a:off x="4074840" y="5472720"/>
            <a:ext cx="11883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Аметистовая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TextBox 19"/>
          <p:cNvSpPr/>
          <p:nvPr/>
        </p:nvSpPr>
        <p:spPr>
          <a:xfrm>
            <a:off x="5658120" y="5472720"/>
            <a:ext cx="115632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Хрустальная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TextBox 20"/>
          <p:cNvSpPr/>
          <p:nvPr/>
        </p:nvSpPr>
        <p:spPr>
          <a:xfrm>
            <a:off x="7228800" y="5472720"/>
            <a:ext cx="12693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Турмалиновая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57" name="Прямая со стрелкой 10"/>
          <p:cNvCxnSpPr/>
          <p:nvPr/>
        </p:nvCxnSpPr>
        <p:spPr>
          <a:xfrm flipH="1" flipV="1">
            <a:off x="1115280" y="4820760"/>
            <a:ext cx="134280" cy="60192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58" name="Прямая со стрелкой 23"/>
          <p:cNvCxnSpPr/>
          <p:nvPr/>
        </p:nvCxnSpPr>
        <p:spPr>
          <a:xfrm flipV="1">
            <a:off x="3059640" y="4820760"/>
            <a:ext cx="360" cy="64224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59" name="Прямая со стрелкой 25"/>
          <p:cNvCxnSpPr/>
          <p:nvPr/>
        </p:nvCxnSpPr>
        <p:spPr>
          <a:xfrm flipV="1">
            <a:off x="4797000" y="4820760"/>
            <a:ext cx="360" cy="67788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60" name="Прямая со стрелкой 27"/>
          <p:cNvCxnSpPr/>
          <p:nvPr/>
        </p:nvCxnSpPr>
        <p:spPr>
          <a:xfrm flipV="1">
            <a:off x="6238800" y="4820760"/>
            <a:ext cx="360" cy="67788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61" name="Прямая со стрелкой 30"/>
          <p:cNvCxnSpPr/>
          <p:nvPr/>
        </p:nvCxnSpPr>
        <p:spPr>
          <a:xfrm flipV="1">
            <a:off x="7861680" y="4725000"/>
            <a:ext cx="167040" cy="74808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sp>
        <p:nvSpPr>
          <p:cNvPr id="162" name="TextBox 14"/>
          <p:cNvSpPr/>
          <p:nvPr/>
        </p:nvSpPr>
        <p:spPr>
          <a:xfrm>
            <a:off x="545760" y="6021360"/>
            <a:ext cx="8247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Более интенсивный рост наблюдался у ростков,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которые поливали шунгитовой водой.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Box 3"/>
          <p:cNvSpPr/>
          <p:nvPr/>
        </p:nvSpPr>
        <p:spPr>
          <a:xfrm>
            <a:off x="1145520" y="620640"/>
            <a:ext cx="3992760" cy="1278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1 этап эксперимента был прерван,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потому что посадки зеленого лука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съела домашняя кошка Соня.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TextBox 4"/>
          <p:cNvSpPr/>
          <p:nvPr/>
        </p:nvSpPr>
        <p:spPr>
          <a:xfrm>
            <a:off x="3792600" y="4941000"/>
            <a:ext cx="3998880" cy="130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На 2 этапе сажали семена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кудрявой петрушки и базилика.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Ростки базилика погибли на 5 день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(возможно из-за болезни почвы).  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5" name="Picture 2" descr=""/>
          <p:cNvPicPr/>
          <p:nvPr/>
        </p:nvPicPr>
        <p:blipFill>
          <a:blip r:embed="rId1"/>
          <a:srcRect l="0" t="13246" r="-4281" b="26378"/>
          <a:stretch/>
        </p:blipFill>
        <p:spPr>
          <a:xfrm>
            <a:off x="1907640" y="1913400"/>
            <a:ext cx="6309360" cy="2739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4"/>
          <p:cNvSpPr/>
          <p:nvPr/>
        </p:nvSpPr>
        <p:spPr>
          <a:xfrm>
            <a:off x="3431520" y="392040"/>
            <a:ext cx="1987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Результаты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TextBox 34"/>
          <p:cNvSpPr/>
          <p:nvPr/>
        </p:nvSpPr>
        <p:spPr>
          <a:xfrm>
            <a:off x="4038120" y="5836680"/>
            <a:ext cx="481572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Посадка 17 января 2023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Первые всходы через 5 суток.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На фото всходы через 3 недели после посадки.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TextBox 35"/>
          <p:cNvSpPr/>
          <p:nvPr/>
        </p:nvSpPr>
        <p:spPr>
          <a:xfrm>
            <a:off x="3147840" y="915120"/>
            <a:ext cx="2553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2 этап 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Рост кудрявой петрушки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9" name="Picture 2" descr=""/>
          <p:cNvPicPr/>
          <p:nvPr/>
        </p:nvPicPr>
        <p:blipFill>
          <a:blip r:embed="rId1"/>
          <a:srcRect l="0" t="0" r="0" b="45915"/>
          <a:stretch/>
        </p:blipFill>
        <p:spPr>
          <a:xfrm>
            <a:off x="107640" y="1628640"/>
            <a:ext cx="8994960" cy="2736000"/>
          </a:xfrm>
          <a:prstGeom prst="rect">
            <a:avLst/>
          </a:prstGeom>
          <a:ln w="0">
            <a:noFill/>
          </a:ln>
        </p:spPr>
      </p:pic>
      <p:sp>
        <p:nvSpPr>
          <p:cNvPr id="170" name="TextBox 37"/>
          <p:cNvSpPr/>
          <p:nvPr/>
        </p:nvSpPr>
        <p:spPr>
          <a:xfrm>
            <a:off x="619560" y="5330880"/>
            <a:ext cx="13287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без минералов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TextBox 38"/>
          <p:cNvSpPr/>
          <p:nvPr/>
        </p:nvSpPr>
        <p:spPr>
          <a:xfrm>
            <a:off x="2548080" y="5330880"/>
            <a:ext cx="112608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Шунгитовая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TextBox 39"/>
          <p:cNvSpPr/>
          <p:nvPr/>
        </p:nvSpPr>
        <p:spPr>
          <a:xfrm>
            <a:off x="4096080" y="5403240"/>
            <a:ext cx="12189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b050"/>
                </a:solidFill>
                <a:latin typeface="Calibri"/>
              </a:rPr>
              <a:t>Аметистовая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b050"/>
                </a:solidFill>
                <a:latin typeface="Calibri"/>
              </a:rPr>
              <a:t>вода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TextBox 40"/>
          <p:cNvSpPr/>
          <p:nvPr/>
        </p:nvSpPr>
        <p:spPr>
          <a:xfrm>
            <a:off x="5566680" y="5304960"/>
            <a:ext cx="115632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Хрустальная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TextBox 41"/>
          <p:cNvSpPr/>
          <p:nvPr/>
        </p:nvSpPr>
        <p:spPr>
          <a:xfrm>
            <a:off x="7137360" y="5304960"/>
            <a:ext cx="1269360" cy="51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Турмалиновая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75" name="Прямая со стрелкой 42"/>
          <p:cNvCxnSpPr/>
          <p:nvPr/>
        </p:nvCxnSpPr>
        <p:spPr>
          <a:xfrm flipH="1" flipV="1">
            <a:off x="1043280" y="3284640"/>
            <a:ext cx="144360" cy="2046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76" name="Прямая со стрелкой 43"/>
          <p:cNvCxnSpPr/>
          <p:nvPr/>
        </p:nvCxnSpPr>
        <p:spPr>
          <a:xfrm flipV="1">
            <a:off x="3111120" y="3284640"/>
            <a:ext cx="360" cy="2046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77" name="Прямая со стрелкой 44"/>
          <p:cNvCxnSpPr/>
          <p:nvPr/>
        </p:nvCxnSpPr>
        <p:spPr>
          <a:xfrm flipH="1" flipV="1">
            <a:off x="4604760" y="3140640"/>
            <a:ext cx="101160" cy="2208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78" name="Прямая со стрелкой 45"/>
          <p:cNvCxnSpPr/>
          <p:nvPr/>
        </p:nvCxnSpPr>
        <p:spPr>
          <a:xfrm flipV="1">
            <a:off x="6188400" y="3140640"/>
            <a:ext cx="111960" cy="220860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  <p:cxnSp>
        <p:nvCxnSpPr>
          <p:cNvPr id="179" name="Прямая со стрелкой 46"/>
          <p:cNvCxnSpPr/>
          <p:nvPr/>
        </p:nvCxnSpPr>
        <p:spPr>
          <a:xfrm flipV="1">
            <a:off x="7770240" y="3284640"/>
            <a:ext cx="114480" cy="2020680"/>
          </a:xfrm>
          <a:prstGeom prst="straightConnector1">
            <a:avLst/>
          </a:prstGeom>
          <a:ln>
            <a:solidFill>
              <a:srgbClr val="c0504d"/>
            </a:solidFill>
            <a:round/>
            <a:tailEnd len="med" type="arrow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Box 3"/>
          <p:cNvSpPr/>
          <p:nvPr/>
        </p:nvSpPr>
        <p:spPr>
          <a:xfrm>
            <a:off x="1786320" y="1628640"/>
            <a:ext cx="592812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ВЫВОД  ЭКСПЕРИМЕНТА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более интенсивный рост растений наблюдается у ростков,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которые поливали шунгитовой и аметистовой водой. 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TextBox 1"/>
          <p:cNvSpPr/>
          <p:nvPr/>
        </p:nvSpPr>
        <p:spPr>
          <a:xfrm>
            <a:off x="2657160" y="4797000"/>
            <a:ext cx="4027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Эти минералы можно использовать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улучшения роста зелени в огороде.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2" name="Picture 4" descr="C:\Users\Home\Desktop\IMG_1594.JPG"/>
          <p:cNvPicPr/>
          <p:nvPr/>
        </p:nvPicPr>
        <p:blipFill>
          <a:blip r:embed="rId1"/>
          <a:srcRect l="10144" t="15733" r="16433" b="11282"/>
          <a:stretch/>
        </p:blipFill>
        <p:spPr>
          <a:xfrm>
            <a:off x="4796280" y="2758320"/>
            <a:ext cx="2940480" cy="1966320"/>
          </a:xfrm>
          <a:prstGeom prst="rect">
            <a:avLst/>
          </a:prstGeom>
          <a:ln w="0">
            <a:noFill/>
          </a:ln>
        </p:spPr>
      </p:pic>
      <p:pic>
        <p:nvPicPr>
          <p:cNvPr id="183" name="Picture 5" descr="C:\Users\Home\Desktop\IMG_1602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6179" t="30529" r="32497" b="21415"/>
          <a:stretch/>
        </p:blipFill>
        <p:spPr>
          <a:xfrm>
            <a:off x="2051640" y="2764800"/>
            <a:ext cx="2520000" cy="195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67640" y="249300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Благодарим за внимание!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subTitle"/>
          </p:nvPr>
        </p:nvSpPr>
        <p:spPr>
          <a:xfrm>
            <a:off x="539640" y="548640"/>
            <a:ext cx="8424720" cy="1752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Цель: </a:t>
            </a: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проверить влияет ли полив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минеральной водой на рост растений?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TextBox 3"/>
          <p:cNvSpPr/>
          <p:nvPr/>
        </p:nvSpPr>
        <p:spPr>
          <a:xfrm>
            <a:off x="899640" y="1628640"/>
            <a:ext cx="3456000" cy="466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Задачи: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Выбрать минералы для подготовки минеральной воды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Подготовить семена и землю для посадки.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Провести эксперимент с контрольной группой растений.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Оценить результаты эксперимента на 1, 3, 5 неделе роста растений.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Сделать вывод о влиянии полива минеральной водой на рост растений.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Рисунок 4" descr=""/>
          <p:cNvPicPr/>
          <p:nvPr/>
        </p:nvPicPr>
        <p:blipFill>
          <a:blip r:embed="rId1"/>
          <a:stretch/>
        </p:blipFill>
        <p:spPr>
          <a:xfrm>
            <a:off x="4500000" y="1989000"/>
            <a:ext cx="4105800" cy="3896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3"/>
          <p:cNvSpPr/>
          <p:nvPr/>
        </p:nvSpPr>
        <p:spPr>
          <a:xfrm>
            <a:off x="1292040" y="321480"/>
            <a:ext cx="72853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Задача 1. Выбрать минералы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для участия в эксперименте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TextBox 6"/>
          <p:cNvSpPr/>
          <p:nvPr/>
        </p:nvSpPr>
        <p:spPr>
          <a:xfrm>
            <a:off x="873360" y="3977280"/>
            <a:ext cx="17629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Элитный шунгит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Box 7"/>
          <p:cNvSpPr/>
          <p:nvPr/>
        </p:nvSpPr>
        <p:spPr>
          <a:xfrm>
            <a:off x="2370240" y="1772640"/>
            <a:ext cx="183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необработанные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Box 10"/>
          <p:cNvSpPr/>
          <p:nvPr/>
        </p:nvSpPr>
        <p:spPr>
          <a:xfrm>
            <a:off x="6172920" y="1799640"/>
            <a:ext cx="1603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обработанные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Box 12"/>
          <p:cNvSpPr/>
          <p:nvPr/>
        </p:nvSpPr>
        <p:spPr>
          <a:xfrm>
            <a:off x="3966120" y="3946680"/>
            <a:ext cx="9766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Аметист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TextBox 13"/>
          <p:cNvSpPr/>
          <p:nvPr/>
        </p:nvSpPr>
        <p:spPr>
          <a:xfrm>
            <a:off x="6188760" y="4005000"/>
            <a:ext cx="1782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Горный хрусталь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Box 15"/>
          <p:cNvSpPr/>
          <p:nvPr/>
        </p:nvSpPr>
        <p:spPr>
          <a:xfrm>
            <a:off x="2285640" y="6165360"/>
            <a:ext cx="11289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Турмалин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Picture 4" descr="C:\Users\Home\Desktop\IMG_1594.JPG"/>
          <p:cNvPicPr/>
          <p:nvPr/>
        </p:nvPicPr>
        <p:blipFill>
          <a:blip r:embed="rId1"/>
          <a:srcRect l="10137" t="15731" r="16434" b="11292"/>
          <a:stretch/>
        </p:blipFill>
        <p:spPr>
          <a:xfrm>
            <a:off x="3182400" y="2277000"/>
            <a:ext cx="2346840" cy="1569600"/>
          </a:xfrm>
          <a:prstGeom prst="rect">
            <a:avLst/>
          </a:prstGeom>
          <a:ln w="0">
            <a:noFill/>
          </a:ln>
        </p:spPr>
      </p:pic>
      <p:pic>
        <p:nvPicPr>
          <p:cNvPr id="101" name="Picture 5" descr="C:\Users\Home\Desktop\IMG_1602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6182" t="30534" r="32501" b="21410"/>
          <a:stretch/>
        </p:blipFill>
        <p:spPr>
          <a:xfrm>
            <a:off x="742680" y="2277000"/>
            <a:ext cx="2024640" cy="1569600"/>
          </a:xfrm>
          <a:prstGeom prst="rect">
            <a:avLst/>
          </a:prstGeom>
          <a:ln w="0">
            <a:noFill/>
          </a:ln>
        </p:spPr>
      </p:pic>
      <p:pic>
        <p:nvPicPr>
          <p:cNvPr id="102" name="Picture 6" descr="C:\Users\Home\Desktop\IMG_1599.JPG"/>
          <p:cNvPicPr/>
          <p:nvPr/>
        </p:nvPicPr>
        <p:blipFill>
          <a:blip r:embed="rId4"/>
          <a:srcRect l="23108" t="26329" r="35264" b="19730"/>
          <a:stretch/>
        </p:blipFill>
        <p:spPr>
          <a:xfrm>
            <a:off x="1986480" y="4423320"/>
            <a:ext cx="2016000" cy="1741680"/>
          </a:xfrm>
          <a:prstGeom prst="rect">
            <a:avLst/>
          </a:prstGeom>
          <a:ln w="0">
            <a:noFill/>
          </a:ln>
        </p:spPr>
      </p:pic>
      <p:pic>
        <p:nvPicPr>
          <p:cNvPr id="103" name="Picture 7" descr="C:\Users\Home\Desktop\IMG_1598.JPG"/>
          <p:cNvPicPr/>
          <p:nvPr/>
        </p:nvPicPr>
        <p:blipFill>
          <a:blip r:embed="rId5"/>
          <a:srcRect l="23828" t="10852" r="29331" b="20601"/>
          <a:stretch/>
        </p:blipFill>
        <p:spPr>
          <a:xfrm>
            <a:off x="6199560" y="2277000"/>
            <a:ext cx="1783080" cy="1699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4"/>
          <p:cNvSpPr/>
          <p:nvPr/>
        </p:nvSpPr>
        <p:spPr>
          <a:xfrm>
            <a:off x="3431160" y="404640"/>
            <a:ext cx="2247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Свойства минералов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extBox 12"/>
          <p:cNvSpPr/>
          <p:nvPr/>
        </p:nvSpPr>
        <p:spPr>
          <a:xfrm>
            <a:off x="3860280" y="815040"/>
            <a:ext cx="14522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Аметист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Box 11"/>
          <p:cNvSpPr/>
          <p:nvPr/>
        </p:nvSpPr>
        <p:spPr>
          <a:xfrm>
            <a:off x="914400" y="4581000"/>
            <a:ext cx="742464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Полудрагоценный камень.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Разновидность кварца.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Цвет – фиолетовый. Из него делают украшения.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Огромные аметисты украшали корону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русской царицы – Ирины Годуновой. Считается лечебным.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При температуре 500 градусов  превращается в цитрин.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7" name="Picture 4" descr="C:\Users\Home\Desktop\IMG_1594.JPG"/>
          <p:cNvPicPr/>
          <p:nvPr/>
        </p:nvPicPr>
        <p:blipFill>
          <a:blip r:embed="rId1"/>
          <a:srcRect l="10139" t="15737" r="16434" b="11287"/>
          <a:stretch/>
        </p:blipFill>
        <p:spPr>
          <a:xfrm>
            <a:off x="2470680" y="1556640"/>
            <a:ext cx="4312080" cy="288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/>
          <p:nvPr/>
        </p:nvSpPr>
        <p:spPr>
          <a:xfrm>
            <a:off x="3503160" y="404640"/>
            <a:ext cx="2247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Свойства минералов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TextBox 6"/>
          <p:cNvSpPr/>
          <p:nvPr/>
        </p:nvSpPr>
        <p:spPr>
          <a:xfrm>
            <a:off x="3433680" y="774000"/>
            <a:ext cx="27108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Элитный шунгит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TextBox 1"/>
          <p:cNvSpPr/>
          <p:nvPr/>
        </p:nvSpPr>
        <p:spPr>
          <a:xfrm>
            <a:off x="1259640" y="4998240"/>
            <a:ext cx="705924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Горная порода.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Окаменевшая древнейшая нефть. Добывается в Карелии.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Имеет глянцевую поверхность.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Из него не делают украшения.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Считается, что шунгитовая вода лечебна. 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1" name="Picture 5" descr="C:\Users\Home\Desktop\IMG_1602.JPG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6180" t="30533" r="32501" b="21413"/>
          <a:stretch/>
        </p:blipFill>
        <p:spPr>
          <a:xfrm>
            <a:off x="2697840" y="1484640"/>
            <a:ext cx="4182840" cy="324324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5" descr="C:\Users\Home\Desktop\IMG_1602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6180" t="30533" r="32501" b="21413"/>
          <a:stretch/>
        </p:blipFill>
        <p:spPr>
          <a:xfrm>
            <a:off x="2697840" y="1484640"/>
            <a:ext cx="4182840" cy="3243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Box 4"/>
          <p:cNvSpPr/>
          <p:nvPr/>
        </p:nvSpPr>
        <p:spPr>
          <a:xfrm>
            <a:off x="3503160" y="404640"/>
            <a:ext cx="2247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Свойства минералов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TextBox 15"/>
          <p:cNvSpPr/>
          <p:nvPr/>
        </p:nvSpPr>
        <p:spPr>
          <a:xfrm>
            <a:off x="3772800" y="836640"/>
            <a:ext cx="1708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Турмалин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TextBox 1"/>
          <p:cNvSpPr/>
          <p:nvPr/>
        </p:nvSpPr>
        <p:spPr>
          <a:xfrm>
            <a:off x="2656080" y="4869000"/>
            <a:ext cx="435060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Поделочный камень.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Может вырабатывать электричество.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Если самоцвет потереть между ладонями,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он притянет ваши волосы.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Считается лечебным.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6" name="Picture 6" descr="C:\Users\Home\Desktop\IMG_1599.JPG"/>
          <p:cNvPicPr/>
          <p:nvPr/>
        </p:nvPicPr>
        <p:blipFill>
          <a:blip r:embed="rId1"/>
          <a:srcRect l="23108" t="26327" r="35267" b="19735"/>
          <a:stretch/>
        </p:blipFill>
        <p:spPr>
          <a:xfrm>
            <a:off x="2816640" y="1432800"/>
            <a:ext cx="3810600" cy="3291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4"/>
          <p:cNvSpPr/>
          <p:nvPr/>
        </p:nvSpPr>
        <p:spPr>
          <a:xfrm>
            <a:off x="3503160" y="404640"/>
            <a:ext cx="2247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Свойства минералов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extBox 13"/>
          <p:cNvSpPr/>
          <p:nvPr/>
        </p:nvSpPr>
        <p:spPr>
          <a:xfrm>
            <a:off x="3147120" y="834120"/>
            <a:ext cx="27504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Горный хрусталь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TextBox 2"/>
          <p:cNvSpPr/>
          <p:nvPr/>
        </p:nvSpPr>
        <p:spPr>
          <a:xfrm>
            <a:off x="2310120" y="4797000"/>
            <a:ext cx="497556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Полудрагоценный камень.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Прозрачная, бесцветная разновидность кварца.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переводе с греческого означает «горный лёд».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Рекомендуют использовать этот минерал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качестве фильтра для воды.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0" name="Picture 7" descr="C:\Users\Home\Desktop\IMG_1598.JPG"/>
          <p:cNvPicPr/>
          <p:nvPr/>
        </p:nvPicPr>
        <p:blipFill>
          <a:blip r:embed="rId1"/>
          <a:srcRect l="23829" t="10848" r="29331" b="20591"/>
          <a:stretch/>
        </p:blipFill>
        <p:spPr>
          <a:xfrm>
            <a:off x="2860560" y="1484640"/>
            <a:ext cx="3323160" cy="316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4"/>
          <p:cNvSpPr/>
          <p:nvPr/>
        </p:nvSpPr>
        <p:spPr>
          <a:xfrm>
            <a:off x="2268360" y="475920"/>
            <a:ext cx="5146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Подготовка минеральной воды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" name="Picture 2" descr="C:\Users\Home\Desktop\Эргокухня документы\voda.png"/>
          <p:cNvPicPr/>
          <p:nvPr/>
        </p:nvPicPr>
        <p:blipFill>
          <a:blip r:embed="rId1"/>
          <a:stretch/>
        </p:blipFill>
        <p:spPr>
          <a:xfrm>
            <a:off x="1208520" y="1164240"/>
            <a:ext cx="2760120" cy="2760120"/>
          </a:xfrm>
          <a:prstGeom prst="rect">
            <a:avLst/>
          </a:prstGeom>
          <a:ln w="0">
            <a:noFill/>
          </a:ln>
        </p:spPr>
      </p:pic>
      <p:sp>
        <p:nvSpPr>
          <p:cNvPr id="123" name="TextBox 3"/>
          <p:cNvSpPr/>
          <p:nvPr/>
        </p:nvSpPr>
        <p:spPr>
          <a:xfrm>
            <a:off x="3848040" y="1833840"/>
            <a:ext cx="58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+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4" name="Picture 3" descr="C:\Users\Home\Desktop\Эргокухня документы\652276aa6b954a790c2e0bf748186624.jpg"/>
          <p:cNvPicPr/>
          <p:nvPr/>
        </p:nvPicPr>
        <p:blipFill>
          <a:blip r:embed="rId2"/>
          <a:stretch/>
        </p:blipFill>
        <p:spPr>
          <a:xfrm>
            <a:off x="4423320" y="1373760"/>
            <a:ext cx="3425040" cy="2341800"/>
          </a:xfrm>
          <a:prstGeom prst="rect">
            <a:avLst/>
          </a:prstGeom>
          <a:ln w="0">
            <a:noFill/>
          </a:ln>
        </p:spPr>
      </p:pic>
      <p:sp>
        <p:nvSpPr>
          <p:cNvPr id="125" name="TextBox 5"/>
          <p:cNvSpPr/>
          <p:nvPr/>
        </p:nvSpPr>
        <p:spPr>
          <a:xfrm>
            <a:off x="2170080" y="3715920"/>
            <a:ext cx="837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Вода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TextBox 12"/>
          <p:cNvSpPr/>
          <p:nvPr/>
        </p:nvSpPr>
        <p:spPr>
          <a:xfrm>
            <a:off x="5496120" y="3696120"/>
            <a:ext cx="12794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Минерал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TextBox 6"/>
          <p:cNvSpPr/>
          <p:nvPr/>
        </p:nvSpPr>
        <p:spPr>
          <a:xfrm>
            <a:off x="2699640" y="4800960"/>
            <a:ext cx="383292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 воду помещали минерал и настаивали от 3 часов до 2 суток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затем поливали растения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8" descr="C:\Users\Home\Desktop\Эргокухня документы\cb65b40301a72da15a62123137cb7298.jpg"/>
          <p:cNvPicPr/>
          <p:nvPr/>
        </p:nvPicPr>
        <p:blipFill>
          <a:blip r:embed="rId1"/>
          <a:stretch/>
        </p:blipFill>
        <p:spPr>
          <a:xfrm>
            <a:off x="6267240" y="3605040"/>
            <a:ext cx="1275480" cy="940320"/>
          </a:xfrm>
          <a:prstGeom prst="rect">
            <a:avLst/>
          </a:prstGeom>
          <a:ln w="0">
            <a:noFill/>
          </a:ln>
        </p:spPr>
      </p:pic>
      <p:pic>
        <p:nvPicPr>
          <p:cNvPr id="129" name="Picture 6" descr="C:\Users\Home\Desktop\Эргокухня документы\этапы-роста-редиски-от-семени-и-ростка-который-нужно-сжать-в-баке-124949107.jpg"/>
          <p:cNvPicPr/>
          <p:nvPr/>
        </p:nvPicPr>
        <p:blipFill>
          <a:blip r:embed="rId2"/>
          <a:stretch/>
        </p:blipFill>
        <p:spPr>
          <a:xfrm>
            <a:off x="107640" y="1455840"/>
            <a:ext cx="4365000" cy="3240000"/>
          </a:xfrm>
          <a:prstGeom prst="rect">
            <a:avLst/>
          </a:prstGeom>
          <a:ln w="0">
            <a:noFill/>
          </a:ln>
        </p:spPr>
      </p:pic>
      <p:sp>
        <p:nvSpPr>
          <p:cNvPr id="130" name="TextBox 4"/>
          <p:cNvSpPr/>
          <p:nvPr/>
        </p:nvSpPr>
        <p:spPr>
          <a:xfrm>
            <a:off x="3434760" y="392040"/>
            <a:ext cx="2211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Эксперимент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TextBox 7"/>
          <p:cNvSpPr/>
          <p:nvPr/>
        </p:nvSpPr>
        <p:spPr>
          <a:xfrm>
            <a:off x="4943160" y="1971720"/>
            <a:ext cx="373644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Высаживали семена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1 этап - зеленый лук,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2 этап - кудрявая петрушка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и базилик.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2" name="Picture 7" descr="C:\Users\Home\Desktop\Эргокухня документы\__7.jpeg"/>
          <p:cNvPicPr/>
          <p:nvPr/>
        </p:nvPicPr>
        <p:blipFill>
          <a:blip r:embed="rId3"/>
          <a:stretch/>
        </p:blipFill>
        <p:spPr>
          <a:xfrm>
            <a:off x="7883640" y="3514680"/>
            <a:ext cx="865800" cy="865800"/>
          </a:xfrm>
          <a:prstGeom prst="rect">
            <a:avLst/>
          </a:prstGeom>
          <a:ln w="0">
            <a:noFill/>
          </a:ln>
        </p:spPr>
      </p:pic>
      <p:sp>
        <p:nvSpPr>
          <p:cNvPr id="133" name="TextBox 8"/>
          <p:cNvSpPr/>
          <p:nvPr/>
        </p:nvSpPr>
        <p:spPr>
          <a:xfrm>
            <a:off x="5589720" y="5601240"/>
            <a:ext cx="263016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Контрольная группа: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полив обычной водой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без минералов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4" name="Picture 2" descr="C:\Users\Home\Desktop\Эргокухня документы\voda.png"/>
          <p:cNvPicPr/>
          <p:nvPr/>
        </p:nvPicPr>
        <p:blipFill>
          <a:blip r:embed="rId4"/>
          <a:stretch/>
        </p:blipFill>
        <p:spPr>
          <a:xfrm>
            <a:off x="7854480" y="5373360"/>
            <a:ext cx="1292400" cy="1292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</TotalTime>
  <Application>LibreOffice/7.5.0.3$Windows_X86_64 LibreOffice_project/c21113d003cd3efa8c53188764377a8272d9d6de</Application>
  <AppVersion>15.0000</AppVersion>
  <Words>404</Words>
  <Paragraphs>136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2023-02-06T11:23:01Z</dcterms:created>
  <dc:creator>Home</dc:creator>
  <dc:description/>
  <dc:language>ru-RU</dc:language>
  <cp:lastModifiedBy/>
  <dcterms:modified xsi:type="dcterms:W3CDTF">2024-10-20T16:03:34Z</dcterms:modified>
  <cp:revision>31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7</vt:i4>
  </property>
  <property fmtid="{D5CDD505-2E9C-101B-9397-08002B2CF9AE}" pid="3" name="PresentationFormat">
    <vt:lpwstr>Экран (4:3)</vt:lpwstr>
  </property>
  <property fmtid="{D5CDD505-2E9C-101B-9397-08002B2CF9AE}" pid="4" name="Slides">
    <vt:i4>15</vt:i4>
  </property>
</Properties>
</file>