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0" r:id="rId3"/>
    <p:sldId id="271" r:id="rId4"/>
    <p:sldId id="272" r:id="rId5"/>
    <p:sldId id="273" r:id="rId6"/>
    <p:sldId id="274" r:id="rId7"/>
    <p:sldId id="277" r:id="rId8"/>
    <p:sldId id="275" r:id="rId9"/>
    <p:sldId id="279" r:id="rId10"/>
    <p:sldId id="276" r:id="rId11"/>
    <p:sldId id="278" r:id="rId12"/>
    <p:sldId id="280" r:id="rId13"/>
    <p:sldId id="28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35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C4E4B-31FA-4DF0-9CE5-C5FF7116792C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C0E58C-8B04-4390-8C1A-03CD50F3F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601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0E58C-8B04-4390-8C1A-03CD50F3F60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604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E6A39-C6BD-4F7C-3422-266D4F58B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B3F05D8-ADD3-024C-23D3-1A8576F9A6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D3754911-FBCE-BEDD-6EAB-1658ACD4F3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9481AB3-8691-B809-027B-6A191F5AC9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0E58C-8B04-4390-8C1A-03CD50F3F60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812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FB9B70-F886-1E6A-64CA-EAAF9C442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3384140-606A-90E8-4096-AA6BAB506C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945C2A91-91BE-8D69-EDFA-00245F533B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218DAA9-B4E1-B92B-2550-BAB8799E81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0E58C-8B04-4390-8C1A-03CD50F3F60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586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48EEF1-83E2-3265-F1EE-4CEEECF96F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0A619B-24C6-BC4A-EA92-1EF89668BB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C8E091-2E03-BB2C-9233-701E99924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697F-5A12-47C2-8EF2-88DF379DCD2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BB9FB8-AC6F-D854-718E-EEB1E22D4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A0A15B-0FCC-DD4A-9F9F-5B9BDF415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634-5901-4DDC-8044-8FCA9B42E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748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EDE271-4E32-E550-BEE6-DCE47BA40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191FBC-9BF6-3D45-3A51-2E8FE3B507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500348-B8C8-995B-DDCE-EE489CD6B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697F-5A12-47C2-8EF2-88DF379DCD2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C1EA1D-7CB5-FDB9-338E-2B69A6086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97B398-D9AB-DDC5-19DE-9A4FFC742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634-5901-4DDC-8044-8FCA9B42E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123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620B1D4-1CB8-654F-CE6D-192F5482D4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F1BEB5F-84C8-4AC2-2159-24BDFC31C0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E47420-414D-FFE8-6A2E-5CCAF7A6C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697F-5A12-47C2-8EF2-88DF379DCD2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D459DB-B852-D606-ECB5-136F78D8C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27F1FA-7254-A51F-4446-E24BB6EB9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634-5901-4DDC-8044-8FCA9B42E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174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50AEE2-AF89-82E6-F1A3-4AAAB09E6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1D18F0-4AC9-5272-B081-55F9996C34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1EEF97-3F4C-F723-8BF1-263CB5312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697F-5A12-47C2-8EF2-88DF379DCD2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D13DC4-9AD9-F4A3-1CE0-0140F567C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718FD9-2AE2-22BA-3349-B1064CEDF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634-5901-4DDC-8044-8FCA9B42E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070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7D79F3-2784-5682-E153-0E33AC206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B0BC36-23F2-FBDD-7214-3CDA319FB7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89F00C-1876-7C99-4CBD-8E07CF784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697F-5A12-47C2-8EF2-88DF379DCD2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A4EF43-2DA0-C365-D75C-61F3E2869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31F687-9E22-ED2D-5067-172DA7797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634-5901-4DDC-8044-8FCA9B42E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984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F51AF6-F987-3EF1-6270-A800B2A9E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FD91F6-CFF7-55BF-A349-665A55CD68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DAB80A6-F00B-0FD9-C97F-F12A01AD6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FB2151-8A85-7513-1D3D-B60820DB0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697F-5A12-47C2-8EF2-88DF379DCD2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5510219-32B5-1A94-1860-7962C67CC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A04C95B-C708-063F-C54E-C7AB9FED1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634-5901-4DDC-8044-8FCA9B42E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935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DC39DB-8381-084C-1844-E2B6D7385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656AD87-4F1F-8AFA-F90B-34537F3049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2242FFA-838B-4227-3414-4CC8DABC65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D1139B3-4C58-3527-8F72-A1300115BA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17FE10A-BF8B-D0DB-A3BA-4A17514A50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D18A1D3-DDEF-AAE6-5ED2-7FE1C69FE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697F-5A12-47C2-8EF2-88DF379DCD2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88474F4-B60C-3902-7E73-BFB143B81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F68CB70-43DA-F5FB-7678-3F5483570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634-5901-4DDC-8044-8FCA9B42E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968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30C80E-C3F7-A732-D1D6-87526FAC5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B38FBB1-996A-C0D4-9D21-1CD71D384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697F-5A12-47C2-8EF2-88DF379DCD2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003EBAB-1026-37FB-DCEA-5775E0672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8276890-6C2C-6C2C-2A06-35C85D010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634-5901-4DDC-8044-8FCA9B42E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05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467DF43-7362-3860-2D72-43B0FC446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697F-5A12-47C2-8EF2-88DF379DCD2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E64D340-57BD-B1A0-5C33-A6B829F37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701E215-9BE4-7963-14EC-2D2A08D38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634-5901-4DDC-8044-8FCA9B42E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307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227591-C785-AEB3-976B-F1929B166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6496A8-56FC-F13A-8D6E-34D8F2E79C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D70EA9E-27F2-0FDF-996A-A8E7549804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1CB7FC-5525-E87D-26BF-1B4B1B434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697F-5A12-47C2-8EF2-88DF379DCD2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C50C17E-7997-2488-2FB7-5208E98E7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D1ED7AC-EEEB-B7D7-AC66-94B0552B6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634-5901-4DDC-8044-8FCA9B42E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3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69BFBB-89B6-8772-A4A3-240CF056B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10F0C24-9C6A-BEA9-0057-B557045D64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A8672E-00F2-CED6-02E5-3C03E968CF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233693-E09B-5944-93F5-99C711919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697F-5A12-47C2-8EF2-88DF379DCD2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746D42-E704-C8E8-3CAC-40B25CD8A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40509D6-E831-4EE5-1AA2-5B90A35D5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634-5901-4DDC-8044-8FCA9B42E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138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57BD49-598A-8852-3ED4-1A7F73370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C1A2F9-F54E-1415-E33A-535B1EFEC7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2876B3-0E60-AF3D-C1A9-F250D17A91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C697F-5A12-47C2-8EF2-88DF379DCD2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1BCF4C-6E6C-7F02-4F32-5434651EEF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B7C4F7-A531-4716-982B-58F0FA8966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B0634-5901-4DDC-8044-8FCA9B42E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62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6C3F184-8069-43F5-CBDD-15520C0C5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FE82AC-DD87-D299-8EE3-7A61ECA2A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Лингвистический </a:t>
            </a:r>
            <a:r>
              <a:rPr lang="ru-RU" dirty="0" err="1"/>
              <a:t>датник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20B00E-58BF-89C3-32D0-A4D6674576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i="1" dirty="0"/>
              <a:t>Календарь памятных дат и важных событий. Пусть этот календарь поможет тебе помнить о самом важном!</a:t>
            </a:r>
          </a:p>
        </p:txBody>
      </p:sp>
      <p:sp>
        <p:nvSpPr>
          <p:cNvPr id="9" name="Управляющая кнопка: &quot;Вперед&quot; или &quot;Следующий&quot; 8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A1178BF-2D37-5F4A-FF70-63D35E57EB0B}"/>
              </a:ext>
            </a:extLst>
          </p:cNvPr>
          <p:cNvSpPr/>
          <p:nvPr/>
        </p:nvSpPr>
        <p:spPr>
          <a:xfrm>
            <a:off x="11092873" y="6243782"/>
            <a:ext cx="868218" cy="378691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194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02FA4F-92D1-B2C9-427D-421BFA78C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D150D7-47D8-4B94-9850-D438CF9C7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A3331E-4AF6-3F60-976C-72639D768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F0F1BEC-E69D-6EA0-1189-3B77B1047035}"/>
              </a:ext>
            </a:extLst>
          </p:cNvPr>
          <p:cNvSpPr txBox="1"/>
          <p:nvPr/>
        </p:nvSpPr>
        <p:spPr>
          <a:xfrm>
            <a:off x="572654" y="365125"/>
            <a:ext cx="42394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Сентябрь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1B7C64-BF63-FB20-5DB9-B59543A2D80D}"/>
              </a:ext>
            </a:extLst>
          </p:cNvPr>
          <p:cNvSpPr txBox="1"/>
          <p:nvPr/>
        </p:nvSpPr>
        <p:spPr>
          <a:xfrm>
            <a:off x="1644073" y="1388825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2BC509-58F8-12CE-9666-D7115591B060}"/>
              </a:ext>
            </a:extLst>
          </p:cNvPr>
          <p:cNvSpPr txBox="1"/>
          <p:nvPr/>
        </p:nvSpPr>
        <p:spPr>
          <a:xfrm>
            <a:off x="3269673" y="1380691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494E0A-AFF2-A6D1-2779-DD76E71DA074}"/>
              </a:ext>
            </a:extLst>
          </p:cNvPr>
          <p:cNvSpPr txBox="1"/>
          <p:nvPr/>
        </p:nvSpPr>
        <p:spPr>
          <a:xfrm>
            <a:off x="4905663" y="1388824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23BEC5-52AA-38BC-5EF2-8E18EA66DF6C}"/>
              </a:ext>
            </a:extLst>
          </p:cNvPr>
          <p:cNvSpPr txBox="1"/>
          <p:nvPr/>
        </p:nvSpPr>
        <p:spPr>
          <a:xfrm>
            <a:off x="6509327" y="1380691"/>
            <a:ext cx="692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A2C3A4-913A-C7EC-43B5-E2D383D07DEA}"/>
              </a:ext>
            </a:extLst>
          </p:cNvPr>
          <p:cNvSpPr txBox="1"/>
          <p:nvPr/>
        </p:nvSpPr>
        <p:spPr>
          <a:xfrm>
            <a:off x="8167253" y="1380691"/>
            <a:ext cx="56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BD2D7B-AA59-8E79-2A29-63123091BDAD}"/>
              </a:ext>
            </a:extLst>
          </p:cNvPr>
          <p:cNvSpPr txBox="1"/>
          <p:nvPr/>
        </p:nvSpPr>
        <p:spPr>
          <a:xfrm>
            <a:off x="9850580" y="1380691"/>
            <a:ext cx="350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45426C7-FC2B-2BE9-32D0-27F546C683C5}"/>
              </a:ext>
            </a:extLst>
          </p:cNvPr>
          <p:cNvSpPr txBox="1"/>
          <p:nvPr/>
        </p:nvSpPr>
        <p:spPr>
          <a:xfrm>
            <a:off x="11486573" y="1388824"/>
            <a:ext cx="29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B60E71E-83D0-6EBC-02B2-195A15D5E38E}"/>
              </a:ext>
            </a:extLst>
          </p:cNvPr>
          <p:cNvSpPr txBox="1"/>
          <p:nvPr/>
        </p:nvSpPr>
        <p:spPr>
          <a:xfrm>
            <a:off x="1644073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E15A72-3DFE-1DD4-C035-AE7DA5E6C067}"/>
              </a:ext>
            </a:extLst>
          </p:cNvPr>
          <p:cNvSpPr txBox="1"/>
          <p:nvPr/>
        </p:nvSpPr>
        <p:spPr>
          <a:xfrm>
            <a:off x="3325091" y="2460575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1ACF9A-CBC6-94DB-66D9-66371340867C}"/>
              </a:ext>
            </a:extLst>
          </p:cNvPr>
          <p:cNvSpPr txBox="1"/>
          <p:nvPr/>
        </p:nvSpPr>
        <p:spPr>
          <a:xfrm>
            <a:off x="4812145" y="2460575"/>
            <a:ext cx="47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D80FA84-F9C8-9300-C57F-0C2E481B9F8E}"/>
              </a:ext>
            </a:extLst>
          </p:cNvPr>
          <p:cNvSpPr txBox="1"/>
          <p:nvPr/>
        </p:nvSpPr>
        <p:spPr>
          <a:xfrm>
            <a:off x="6452754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AFA409-C27E-6422-9D8C-9A864B30169B}"/>
              </a:ext>
            </a:extLst>
          </p:cNvPr>
          <p:cNvSpPr txBox="1"/>
          <p:nvPr/>
        </p:nvSpPr>
        <p:spPr>
          <a:xfrm>
            <a:off x="8121072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A6D4B1-C99D-1265-0FB6-88AD7DF6B7D7}"/>
              </a:ext>
            </a:extLst>
          </p:cNvPr>
          <p:cNvSpPr txBox="1"/>
          <p:nvPr/>
        </p:nvSpPr>
        <p:spPr>
          <a:xfrm>
            <a:off x="9777846" y="2460575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1996AE7-A721-2837-A293-3313E4C87622}"/>
              </a:ext>
            </a:extLst>
          </p:cNvPr>
          <p:cNvSpPr txBox="1"/>
          <p:nvPr/>
        </p:nvSpPr>
        <p:spPr>
          <a:xfrm>
            <a:off x="11390167" y="2460575"/>
            <a:ext cx="437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2EB7741-C30E-0B2B-3AAD-561AF489C45E}"/>
              </a:ext>
            </a:extLst>
          </p:cNvPr>
          <p:cNvSpPr txBox="1"/>
          <p:nvPr/>
        </p:nvSpPr>
        <p:spPr>
          <a:xfrm>
            <a:off x="1559791" y="3519229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D4E344C-865D-5687-FBE6-9E3B4003FB71}"/>
              </a:ext>
            </a:extLst>
          </p:cNvPr>
          <p:cNvSpPr txBox="1"/>
          <p:nvPr/>
        </p:nvSpPr>
        <p:spPr>
          <a:xfrm>
            <a:off x="3195782" y="3519229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6158D9C-50F5-DE66-7894-CEC4310B7CB2}"/>
              </a:ext>
            </a:extLst>
          </p:cNvPr>
          <p:cNvSpPr txBox="1"/>
          <p:nvPr/>
        </p:nvSpPr>
        <p:spPr>
          <a:xfrm>
            <a:off x="4812145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17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B8D227-865C-DEAA-C41A-99D29794014C}"/>
              </a:ext>
            </a:extLst>
          </p:cNvPr>
          <p:cNvSpPr txBox="1"/>
          <p:nvPr/>
        </p:nvSpPr>
        <p:spPr>
          <a:xfrm>
            <a:off x="6453909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05221EF-00EF-23C0-17E7-37D652743FC4}"/>
              </a:ext>
            </a:extLst>
          </p:cNvPr>
          <p:cNvSpPr txBox="1"/>
          <p:nvPr/>
        </p:nvSpPr>
        <p:spPr>
          <a:xfrm>
            <a:off x="8095673" y="3501793"/>
            <a:ext cx="422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6C5C774-A4D8-E687-38CB-CA30FCDC789A}"/>
              </a:ext>
            </a:extLst>
          </p:cNvPr>
          <p:cNvSpPr txBox="1"/>
          <p:nvPr/>
        </p:nvSpPr>
        <p:spPr>
          <a:xfrm>
            <a:off x="9767453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51C2FA3-92BC-3D3A-E4F1-5952FFF89DE7}"/>
              </a:ext>
            </a:extLst>
          </p:cNvPr>
          <p:cNvSpPr txBox="1"/>
          <p:nvPr/>
        </p:nvSpPr>
        <p:spPr>
          <a:xfrm>
            <a:off x="11390167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FD62C52-3FCF-DAAF-E02A-88E1891E43BF}"/>
              </a:ext>
            </a:extLst>
          </p:cNvPr>
          <p:cNvSpPr txBox="1"/>
          <p:nvPr/>
        </p:nvSpPr>
        <p:spPr>
          <a:xfrm>
            <a:off x="1559791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DCB7D5F-80B0-FC85-3CE1-F34506BDD6AD}"/>
              </a:ext>
            </a:extLst>
          </p:cNvPr>
          <p:cNvSpPr txBox="1"/>
          <p:nvPr/>
        </p:nvSpPr>
        <p:spPr>
          <a:xfrm>
            <a:off x="3168073" y="4577883"/>
            <a:ext cx="517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D165AD8-1D1A-BA0E-0F4E-4FCC7D2168D5}"/>
              </a:ext>
            </a:extLst>
          </p:cNvPr>
          <p:cNvSpPr txBox="1"/>
          <p:nvPr/>
        </p:nvSpPr>
        <p:spPr>
          <a:xfrm>
            <a:off x="4826000" y="4577883"/>
            <a:ext cx="932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477AB76-6163-73A4-CD4E-7253537563BB}"/>
              </a:ext>
            </a:extLst>
          </p:cNvPr>
          <p:cNvSpPr txBox="1"/>
          <p:nvPr/>
        </p:nvSpPr>
        <p:spPr>
          <a:xfrm>
            <a:off x="6471227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34F57D3-F900-C0EA-4DCC-08BBC04142A2}"/>
              </a:ext>
            </a:extLst>
          </p:cNvPr>
          <p:cNvSpPr txBox="1"/>
          <p:nvPr/>
        </p:nvSpPr>
        <p:spPr>
          <a:xfrm>
            <a:off x="8108374" y="4577883"/>
            <a:ext cx="621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C47D576-2DF6-7A99-F51B-50109AC5680E}"/>
              </a:ext>
            </a:extLst>
          </p:cNvPr>
          <p:cNvSpPr txBox="1"/>
          <p:nvPr/>
        </p:nvSpPr>
        <p:spPr>
          <a:xfrm>
            <a:off x="9769762" y="457426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9EFF177-5584-B054-CD60-C394F2C3D2F8}"/>
              </a:ext>
            </a:extLst>
          </p:cNvPr>
          <p:cNvSpPr txBox="1"/>
          <p:nvPr/>
        </p:nvSpPr>
        <p:spPr>
          <a:xfrm>
            <a:off x="11390167" y="454079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F71B78C-F3B6-ED18-EC32-699D274EE35F}"/>
              </a:ext>
            </a:extLst>
          </p:cNvPr>
          <p:cNvSpPr txBox="1"/>
          <p:nvPr/>
        </p:nvSpPr>
        <p:spPr>
          <a:xfrm>
            <a:off x="1558637" y="5617941"/>
            <a:ext cx="58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29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E804365-DAD6-0068-8570-75AB3CC93329}"/>
              </a:ext>
            </a:extLst>
          </p:cNvPr>
          <p:cNvSpPr txBox="1"/>
          <p:nvPr/>
        </p:nvSpPr>
        <p:spPr>
          <a:xfrm>
            <a:off x="3168073" y="5617941"/>
            <a:ext cx="48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30</a:t>
            </a:r>
          </a:p>
        </p:txBody>
      </p:sp>
      <p:sp>
        <p:nvSpPr>
          <p:cNvPr id="4" name="Управляющая кнопка: &quot;Вперед&quot; или &quot;Следующий&quot; 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A9DEAE71-A50D-E8FE-E43C-3F2A9D7397D4}"/>
              </a:ext>
            </a:extLst>
          </p:cNvPr>
          <p:cNvSpPr/>
          <p:nvPr/>
        </p:nvSpPr>
        <p:spPr>
          <a:xfrm>
            <a:off x="10741891" y="365125"/>
            <a:ext cx="877455" cy="384560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1B35098-813B-CD20-ED03-EF480B5FBF84}"/>
              </a:ext>
            </a:extLst>
          </p:cNvPr>
          <p:cNvSpPr txBox="1"/>
          <p:nvPr/>
        </p:nvSpPr>
        <p:spPr>
          <a:xfrm>
            <a:off x="572653" y="1898712"/>
            <a:ext cx="1570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FF3300"/>
                </a:solidFill>
              </a:rPr>
              <a:t>День знаний</a:t>
            </a:r>
          </a:p>
        </p:txBody>
      </p:sp>
      <p:pic>
        <p:nvPicPr>
          <p:cNvPr id="47" name="Рисунок 46" descr="Лампочка со сплошной заливкой">
            <a:extLst>
              <a:ext uri="{FF2B5EF4-FFF2-40B4-BE49-F238E27FC236}">
                <a16:creationId xmlns:a16="http://schemas.microsoft.com/office/drawing/2014/main" id="{2A0CC5A9-A7A8-F3B6-10C3-61C4DDCE5A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0238" y="1441738"/>
            <a:ext cx="457200" cy="528886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7E1F2F5D-CBB6-C3AA-A3BF-E0E46F48EEB8}"/>
              </a:ext>
            </a:extLst>
          </p:cNvPr>
          <p:cNvSpPr txBox="1"/>
          <p:nvPr/>
        </p:nvSpPr>
        <p:spPr>
          <a:xfrm>
            <a:off x="279687" y="2648502"/>
            <a:ext cx="15701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i="1" dirty="0">
                <a:solidFill>
                  <a:srgbClr val="FF3300"/>
                </a:solidFill>
              </a:rPr>
              <a:t>Международный день распространения грамотности</a:t>
            </a:r>
          </a:p>
        </p:txBody>
      </p:sp>
      <p:pic>
        <p:nvPicPr>
          <p:cNvPr id="50" name="Рисунок 49" descr="Лампочка со сплошной заливкой">
            <a:extLst>
              <a:ext uri="{FF2B5EF4-FFF2-40B4-BE49-F238E27FC236}">
                <a16:creationId xmlns:a16="http://schemas.microsoft.com/office/drawing/2014/main" id="{CDE8CA47-D535-476C-BF6D-05FE1D8506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4341" y="2476068"/>
            <a:ext cx="392545" cy="385514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7172CBE8-8EE4-49DE-8F8D-B82537E663A6}"/>
              </a:ext>
            </a:extLst>
          </p:cNvPr>
          <p:cNvSpPr txBox="1"/>
          <p:nvPr/>
        </p:nvSpPr>
        <p:spPr>
          <a:xfrm>
            <a:off x="6951518" y="4892534"/>
            <a:ext cx="1960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В.Бондалетова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53" name="Рисунок 52" descr="Лампочка со сплошной заливкой">
            <a:extLst>
              <a:ext uri="{FF2B5EF4-FFF2-40B4-BE49-F238E27FC236}">
                <a16:creationId xmlns:a16="http://schemas.microsoft.com/office/drawing/2014/main" id="{9F3538ED-EA63-9306-29BD-CB45C23B67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64794" y="4576213"/>
            <a:ext cx="434109" cy="409863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7CEB8242-88DE-FF45-AB77-38B2EA42358A}"/>
              </a:ext>
            </a:extLst>
          </p:cNvPr>
          <p:cNvSpPr txBox="1"/>
          <p:nvPr/>
        </p:nvSpPr>
        <p:spPr>
          <a:xfrm>
            <a:off x="2021609" y="5987273"/>
            <a:ext cx="1811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FF3300"/>
                </a:solidFill>
              </a:rPr>
              <a:t>Международный день переводчика</a:t>
            </a:r>
          </a:p>
        </p:txBody>
      </p:sp>
      <p:pic>
        <p:nvPicPr>
          <p:cNvPr id="56" name="Рисунок 55" descr="Лампочка со сплошной заливкой">
            <a:extLst>
              <a:ext uri="{FF2B5EF4-FFF2-40B4-BE49-F238E27FC236}">
                <a16:creationId xmlns:a16="http://schemas.microsoft.com/office/drawing/2014/main" id="{73E286F4-B8D6-D517-2B92-83453C40B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04291" y="5617941"/>
            <a:ext cx="434109" cy="436801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96F8E75-C38D-6F68-9146-7ABD7F214E7C}"/>
              </a:ext>
            </a:extLst>
          </p:cNvPr>
          <p:cNvSpPr/>
          <p:nvPr/>
        </p:nvSpPr>
        <p:spPr>
          <a:xfrm>
            <a:off x="3697867" y="2460575"/>
            <a:ext cx="4799729" cy="300124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знаний, отмечаемый 1 сентября, — это праздник начала учебного года. Это день, когда школьники, студенты и преподаватели возвращаются в классы и аудитории, чтобы продолжить обучение и познание нового. Это символ стремления к знаниям, образованию и саморазвитию.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732DB54-8987-9A30-D39D-441BA670AF22}"/>
              </a:ext>
            </a:extLst>
          </p:cNvPr>
          <p:cNvSpPr/>
          <p:nvPr/>
        </p:nvSpPr>
        <p:spPr>
          <a:xfrm>
            <a:off x="3677227" y="2447318"/>
            <a:ext cx="4799729" cy="299310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Международный день распространения грамотности, отмечаемый 8 сентября, призван подчеркнуть важность грамотности как неотъемлемого права человека и средства улучшения жизни. Этот день акцентирует внимание на необходимости борьбы с неграмотностью во всем мире и на продвижении образования для всех.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F755059-9A01-254E-4210-59449CB29B49}"/>
              </a:ext>
            </a:extLst>
          </p:cNvPr>
          <p:cNvSpPr/>
          <p:nvPr/>
        </p:nvSpPr>
        <p:spPr>
          <a:xfrm>
            <a:off x="2062596" y="2460454"/>
            <a:ext cx="4821382" cy="304963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Василий </a:t>
            </a:r>
            <a:r>
              <a:rPr lang="ru-RU" dirty="0" err="1">
                <a:solidFill>
                  <a:schemeClr val="tx1"/>
                </a:solidFill>
              </a:rPr>
              <a:t>Бондалетов</a:t>
            </a:r>
            <a:r>
              <a:rPr lang="ru-RU" dirty="0">
                <a:solidFill>
                  <a:schemeClr val="tx1"/>
                </a:solidFill>
              </a:rPr>
              <a:t> — российский лингвист, известный своими работами в области теории языка и лингвистической типологии. Он изучал различные аспекты языка, включая синтаксис, семантику и прагматику. Также </a:t>
            </a:r>
            <a:r>
              <a:rPr lang="ru-RU" dirty="0" err="1">
                <a:solidFill>
                  <a:schemeClr val="tx1"/>
                </a:solidFill>
              </a:rPr>
              <a:t>Бонталетов</a:t>
            </a:r>
            <a:r>
              <a:rPr lang="ru-RU" dirty="0">
                <a:solidFill>
                  <a:schemeClr val="tx1"/>
                </a:solidFill>
              </a:rPr>
              <a:t> занимался сравнительным анализом языков и их структурных особенностей</a:t>
            </a:r>
            <a:r>
              <a:rPr lang="ru-RU" dirty="0"/>
              <a:t>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A5634AC-ADAD-3A27-C0C4-4A69C1971B3D}"/>
              </a:ext>
            </a:extLst>
          </p:cNvPr>
          <p:cNvSpPr/>
          <p:nvPr/>
        </p:nvSpPr>
        <p:spPr>
          <a:xfrm>
            <a:off x="3732214" y="2503100"/>
            <a:ext cx="4799730" cy="297260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Международный день переводчика, отмечаемый 30 сентября, — это праздник, посвящённый переводчикам и их важной роли в обеспечении межкультурного общения и взаимопонимания. Этот день подчёркивает значимость профессии переводчика в современном мире и отмечает их вклад в развитие мировой культуры.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97BE585-1BE7-BF00-8B99-0CD0066EAA1D}"/>
              </a:ext>
            </a:extLst>
          </p:cNvPr>
          <p:cNvSpPr txBox="1"/>
          <p:nvPr/>
        </p:nvSpPr>
        <p:spPr>
          <a:xfrm>
            <a:off x="458787" y="4918262"/>
            <a:ext cx="1769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С.И.Ожегова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14" name="Рисунок 13" descr="Лампочка со сплошной заливкой">
            <a:extLst>
              <a:ext uri="{FF2B5EF4-FFF2-40B4-BE49-F238E27FC236}">
                <a16:creationId xmlns:a16="http://schemas.microsoft.com/office/drawing/2014/main" id="{EAE36AC2-C2A0-157F-AC00-6F01FD13B0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3141" y="4572859"/>
            <a:ext cx="374073" cy="422416"/>
          </a:xfrm>
          <a:prstGeom prst="rect">
            <a:avLst/>
          </a:prstGeom>
        </p:spPr>
      </p:pic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B61CD803-66D8-CB76-D696-2E3A2C3C2E7A}"/>
              </a:ext>
            </a:extLst>
          </p:cNvPr>
          <p:cNvSpPr/>
          <p:nvPr/>
        </p:nvSpPr>
        <p:spPr>
          <a:xfrm>
            <a:off x="3710131" y="2466052"/>
            <a:ext cx="4799729" cy="300124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Ожегов — это русский лингвист и филолог, известный прежде всего как автор "Словаря русского языка". Его работы сделали значительный вклад в изучение русского языка, его лексики и грамматики. Словарь, изданный впервые в 1949 году, стал одним из самых популярных и авторитетных источников по русскому языку. Ожегов также занимался вопросами нормирования языка и его использования в литературе и повседневной речи. Его исследования помогли систематизировать и упорядочить знания о русском языке, что сделало его важной фигурой в области лингвистики.</a:t>
            </a:r>
          </a:p>
        </p:txBody>
      </p:sp>
    </p:spTree>
    <p:extLst>
      <p:ext uri="{BB962C8B-B14F-4D97-AF65-F5344CB8AC3E}">
        <p14:creationId xmlns:p14="http://schemas.microsoft.com/office/powerpoint/2010/main" val="125564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5" grpId="0"/>
      <p:bldP spid="48" grpId="0"/>
      <p:bldP spid="51" grpId="0"/>
      <p:bldP spid="54" grpId="0"/>
      <p:bldP spid="3" grpId="0" animBg="1"/>
      <p:bldP spid="3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/>
      <p:bldP spid="46" grpId="0" animBg="1"/>
      <p:bldP spid="4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7A68A-0C67-5A13-D629-4CE7BCC71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F52DDD-160D-14E0-248D-12AAA845A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B727E3-103F-E5BF-8B7F-6AE6D41D0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07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4B6788-C4B2-7EA5-5F47-22909C99A260}"/>
              </a:ext>
            </a:extLst>
          </p:cNvPr>
          <p:cNvSpPr txBox="1"/>
          <p:nvPr/>
        </p:nvSpPr>
        <p:spPr>
          <a:xfrm>
            <a:off x="572654" y="365125"/>
            <a:ext cx="3367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Октябрь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1F8FE8-6386-8899-7589-80B5686E775F}"/>
              </a:ext>
            </a:extLst>
          </p:cNvPr>
          <p:cNvSpPr txBox="1"/>
          <p:nvPr/>
        </p:nvSpPr>
        <p:spPr>
          <a:xfrm>
            <a:off x="1644073" y="1388825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2564AD-1958-EC13-8FA0-72B7C27373B3}"/>
              </a:ext>
            </a:extLst>
          </p:cNvPr>
          <p:cNvSpPr txBox="1"/>
          <p:nvPr/>
        </p:nvSpPr>
        <p:spPr>
          <a:xfrm>
            <a:off x="3269673" y="1380691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DB2286-6F85-8D20-A03C-11A43B2ADE30}"/>
              </a:ext>
            </a:extLst>
          </p:cNvPr>
          <p:cNvSpPr txBox="1"/>
          <p:nvPr/>
        </p:nvSpPr>
        <p:spPr>
          <a:xfrm>
            <a:off x="4905663" y="1388824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CCDA83-4451-F12A-D5A5-1CAFC20991B6}"/>
              </a:ext>
            </a:extLst>
          </p:cNvPr>
          <p:cNvSpPr txBox="1"/>
          <p:nvPr/>
        </p:nvSpPr>
        <p:spPr>
          <a:xfrm>
            <a:off x="6509327" y="1380691"/>
            <a:ext cx="692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4096ED-864B-36B4-B395-550D8B726EF1}"/>
              </a:ext>
            </a:extLst>
          </p:cNvPr>
          <p:cNvSpPr txBox="1"/>
          <p:nvPr/>
        </p:nvSpPr>
        <p:spPr>
          <a:xfrm>
            <a:off x="8167253" y="1380691"/>
            <a:ext cx="56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FDE8D0-4373-57B7-B69C-5D403ACA78A0}"/>
              </a:ext>
            </a:extLst>
          </p:cNvPr>
          <p:cNvSpPr txBox="1"/>
          <p:nvPr/>
        </p:nvSpPr>
        <p:spPr>
          <a:xfrm>
            <a:off x="9850580" y="1380691"/>
            <a:ext cx="350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C7DB12-902F-A061-0D7B-641AC1ABEE5B}"/>
              </a:ext>
            </a:extLst>
          </p:cNvPr>
          <p:cNvSpPr txBox="1"/>
          <p:nvPr/>
        </p:nvSpPr>
        <p:spPr>
          <a:xfrm>
            <a:off x="11486573" y="1388824"/>
            <a:ext cx="29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6F68EB-2826-0BD9-0F34-03C0BFC33638}"/>
              </a:ext>
            </a:extLst>
          </p:cNvPr>
          <p:cNvSpPr txBox="1"/>
          <p:nvPr/>
        </p:nvSpPr>
        <p:spPr>
          <a:xfrm>
            <a:off x="1644073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0EA6C36-E8E0-FE39-6928-A69EBF917798}"/>
              </a:ext>
            </a:extLst>
          </p:cNvPr>
          <p:cNvSpPr txBox="1"/>
          <p:nvPr/>
        </p:nvSpPr>
        <p:spPr>
          <a:xfrm>
            <a:off x="3325091" y="2460575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4D88B13-D84D-C6D1-EEE8-11EA1AEFAEF5}"/>
              </a:ext>
            </a:extLst>
          </p:cNvPr>
          <p:cNvSpPr txBox="1"/>
          <p:nvPr/>
        </p:nvSpPr>
        <p:spPr>
          <a:xfrm>
            <a:off x="4812145" y="2460575"/>
            <a:ext cx="47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1496CF7-3F51-ADF3-417D-B64FB7679664}"/>
              </a:ext>
            </a:extLst>
          </p:cNvPr>
          <p:cNvSpPr txBox="1"/>
          <p:nvPr/>
        </p:nvSpPr>
        <p:spPr>
          <a:xfrm>
            <a:off x="6452754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67978DA-4C5E-F518-5D9F-ADFDAF2A9940}"/>
              </a:ext>
            </a:extLst>
          </p:cNvPr>
          <p:cNvSpPr txBox="1"/>
          <p:nvPr/>
        </p:nvSpPr>
        <p:spPr>
          <a:xfrm>
            <a:off x="8121072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01386CD-688E-FB18-8231-E34BD9C1D018}"/>
              </a:ext>
            </a:extLst>
          </p:cNvPr>
          <p:cNvSpPr txBox="1"/>
          <p:nvPr/>
        </p:nvSpPr>
        <p:spPr>
          <a:xfrm>
            <a:off x="9777846" y="2460575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27D019-A55F-DF9C-EFD0-1CD495FF069B}"/>
              </a:ext>
            </a:extLst>
          </p:cNvPr>
          <p:cNvSpPr txBox="1"/>
          <p:nvPr/>
        </p:nvSpPr>
        <p:spPr>
          <a:xfrm>
            <a:off x="11390167" y="2460575"/>
            <a:ext cx="437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889039F-E943-65B0-E0E9-676047D0B482}"/>
              </a:ext>
            </a:extLst>
          </p:cNvPr>
          <p:cNvSpPr txBox="1"/>
          <p:nvPr/>
        </p:nvSpPr>
        <p:spPr>
          <a:xfrm>
            <a:off x="1559791" y="3519229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0E3A2F9-1DDC-D5A3-DF1A-D4A70F5009B8}"/>
              </a:ext>
            </a:extLst>
          </p:cNvPr>
          <p:cNvSpPr txBox="1"/>
          <p:nvPr/>
        </p:nvSpPr>
        <p:spPr>
          <a:xfrm>
            <a:off x="3195782" y="3519229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7846325-35D1-D4CB-5816-3987BBA590DE}"/>
              </a:ext>
            </a:extLst>
          </p:cNvPr>
          <p:cNvSpPr txBox="1"/>
          <p:nvPr/>
        </p:nvSpPr>
        <p:spPr>
          <a:xfrm>
            <a:off x="4812145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17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EE7084-3AE5-5C94-F5A9-8F2C535ACD60}"/>
              </a:ext>
            </a:extLst>
          </p:cNvPr>
          <p:cNvSpPr txBox="1"/>
          <p:nvPr/>
        </p:nvSpPr>
        <p:spPr>
          <a:xfrm>
            <a:off x="6453909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F414F7E-3870-8D15-E1C2-CD95D138ACBD}"/>
              </a:ext>
            </a:extLst>
          </p:cNvPr>
          <p:cNvSpPr txBox="1"/>
          <p:nvPr/>
        </p:nvSpPr>
        <p:spPr>
          <a:xfrm>
            <a:off x="8095673" y="3501793"/>
            <a:ext cx="422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CFA8BEE-07E6-9EBF-DEE5-9A068604DDE2}"/>
              </a:ext>
            </a:extLst>
          </p:cNvPr>
          <p:cNvSpPr txBox="1"/>
          <p:nvPr/>
        </p:nvSpPr>
        <p:spPr>
          <a:xfrm>
            <a:off x="9767453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8E1A810-4330-F47B-FAEF-996DFFF2BA04}"/>
              </a:ext>
            </a:extLst>
          </p:cNvPr>
          <p:cNvSpPr txBox="1"/>
          <p:nvPr/>
        </p:nvSpPr>
        <p:spPr>
          <a:xfrm>
            <a:off x="11390167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E9022AC-475D-692F-9121-16A1EA6893B8}"/>
              </a:ext>
            </a:extLst>
          </p:cNvPr>
          <p:cNvSpPr txBox="1"/>
          <p:nvPr/>
        </p:nvSpPr>
        <p:spPr>
          <a:xfrm>
            <a:off x="1559791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F483B4D-19A6-00BD-6D33-913FCE55B740}"/>
              </a:ext>
            </a:extLst>
          </p:cNvPr>
          <p:cNvSpPr txBox="1"/>
          <p:nvPr/>
        </p:nvSpPr>
        <p:spPr>
          <a:xfrm>
            <a:off x="3168073" y="4577883"/>
            <a:ext cx="517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952808B-6298-D475-6931-62A25999675A}"/>
              </a:ext>
            </a:extLst>
          </p:cNvPr>
          <p:cNvSpPr txBox="1"/>
          <p:nvPr/>
        </p:nvSpPr>
        <p:spPr>
          <a:xfrm>
            <a:off x="4826000" y="4577883"/>
            <a:ext cx="932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7D1365-9214-0FAB-C45F-61C2E0BBEA4D}"/>
              </a:ext>
            </a:extLst>
          </p:cNvPr>
          <p:cNvSpPr txBox="1"/>
          <p:nvPr/>
        </p:nvSpPr>
        <p:spPr>
          <a:xfrm>
            <a:off x="6471227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C980517-1A88-3235-228B-7357E1330466}"/>
              </a:ext>
            </a:extLst>
          </p:cNvPr>
          <p:cNvSpPr txBox="1"/>
          <p:nvPr/>
        </p:nvSpPr>
        <p:spPr>
          <a:xfrm>
            <a:off x="8108374" y="4577883"/>
            <a:ext cx="621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D00771E-DE48-A309-7C90-3F054920D53A}"/>
              </a:ext>
            </a:extLst>
          </p:cNvPr>
          <p:cNvSpPr txBox="1"/>
          <p:nvPr/>
        </p:nvSpPr>
        <p:spPr>
          <a:xfrm>
            <a:off x="9769762" y="457426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C0605D9-6C56-2F11-815C-EDA97B159924}"/>
              </a:ext>
            </a:extLst>
          </p:cNvPr>
          <p:cNvSpPr txBox="1"/>
          <p:nvPr/>
        </p:nvSpPr>
        <p:spPr>
          <a:xfrm>
            <a:off x="11390167" y="454079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575F664-D261-2816-FCAD-1B426A2DAE88}"/>
              </a:ext>
            </a:extLst>
          </p:cNvPr>
          <p:cNvSpPr txBox="1"/>
          <p:nvPr/>
        </p:nvSpPr>
        <p:spPr>
          <a:xfrm>
            <a:off x="1558637" y="5617941"/>
            <a:ext cx="58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29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EE45B4-FDA2-3B68-D7D4-9BD4158EDA46}"/>
              </a:ext>
            </a:extLst>
          </p:cNvPr>
          <p:cNvSpPr txBox="1"/>
          <p:nvPr/>
        </p:nvSpPr>
        <p:spPr>
          <a:xfrm>
            <a:off x="3168073" y="5617941"/>
            <a:ext cx="48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30</a:t>
            </a:r>
          </a:p>
        </p:txBody>
      </p:sp>
      <p:sp>
        <p:nvSpPr>
          <p:cNvPr id="4" name="Управляющая кнопка: &quot;Вперед&quot; или &quot;Следующий&quot; 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6542BBD8-CE54-5ABE-E284-F61CBB711B1E}"/>
              </a:ext>
            </a:extLst>
          </p:cNvPr>
          <p:cNvSpPr/>
          <p:nvPr/>
        </p:nvSpPr>
        <p:spPr>
          <a:xfrm>
            <a:off x="10741891" y="365125"/>
            <a:ext cx="877455" cy="384560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F0D3D1-46D6-6860-3C6F-DD33EA4EFC87}"/>
              </a:ext>
            </a:extLst>
          </p:cNvPr>
          <p:cNvSpPr txBox="1"/>
          <p:nvPr/>
        </p:nvSpPr>
        <p:spPr>
          <a:xfrm>
            <a:off x="4826000" y="5612548"/>
            <a:ext cx="871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31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DDA405-7A22-87CE-35B0-8C1D01850F52}"/>
              </a:ext>
            </a:extLst>
          </p:cNvPr>
          <p:cNvSpPr txBox="1"/>
          <p:nvPr/>
        </p:nvSpPr>
        <p:spPr>
          <a:xfrm>
            <a:off x="3940463" y="5803167"/>
            <a:ext cx="12653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FF3300"/>
                </a:solidFill>
              </a:rPr>
              <a:t>День рождения    </a:t>
            </a:r>
            <a:r>
              <a:rPr lang="ru-RU" sz="1400" i="1" dirty="0" err="1">
                <a:solidFill>
                  <a:srgbClr val="FF3300"/>
                </a:solidFill>
              </a:rPr>
              <a:t>О.Бодянского</a:t>
            </a:r>
            <a:endParaRPr lang="ru-RU" sz="1400" i="1" dirty="0">
              <a:solidFill>
                <a:srgbClr val="FF3300"/>
              </a:solidFill>
            </a:endParaRPr>
          </a:p>
        </p:txBody>
      </p:sp>
      <p:pic>
        <p:nvPicPr>
          <p:cNvPr id="44" name="Рисунок 43" descr="Лампочка со сплошной заливкой">
            <a:extLst>
              <a:ext uri="{FF2B5EF4-FFF2-40B4-BE49-F238E27FC236}">
                <a16:creationId xmlns:a16="http://schemas.microsoft.com/office/drawing/2014/main" id="{F155AF06-8C9D-F30C-B1BF-8AD2FDADBC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83001" y="5612548"/>
            <a:ext cx="422563" cy="50192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F4BB604-E6F8-1937-43A6-2729A8786038}"/>
              </a:ext>
            </a:extLst>
          </p:cNvPr>
          <p:cNvSpPr/>
          <p:nvPr/>
        </p:nvSpPr>
        <p:spPr>
          <a:xfrm>
            <a:off x="3647791" y="2468708"/>
            <a:ext cx="4821382" cy="302642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рождения лингвиста Осипа Максимовича </a:t>
            </a:r>
            <a:r>
              <a:rPr lang="ru-RU" dirty="0" err="1">
                <a:solidFill>
                  <a:schemeClr val="tx1"/>
                </a:solidFill>
              </a:rPr>
              <a:t>Бодянского</a:t>
            </a:r>
            <a:r>
              <a:rPr lang="ru-RU" dirty="0">
                <a:solidFill>
                  <a:schemeClr val="tx1"/>
                </a:solidFill>
              </a:rPr>
              <a:t>, отмечаемый 31 октября, — это день памяти выдающегося слависта, филолога, историка, фольклориста и издателя. </a:t>
            </a:r>
            <a:r>
              <a:rPr lang="ru-RU" dirty="0" err="1">
                <a:solidFill>
                  <a:schemeClr val="tx1"/>
                </a:solidFill>
              </a:rPr>
              <a:t>Бодянский</a:t>
            </a:r>
            <a:r>
              <a:rPr lang="ru-RU" dirty="0">
                <a:solidFill>
                  <a:schemeClr val="tx1"/>
                </a:solidFill>
              </a:rPr>
              <a:t> внёс значительный вклад в изучение истории славянских языков, литературы и культуры. Он был одним из основателей славяноведения в России и одним из первых собирателей славянского фольклора.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95896E-909C-EB23-3149-E8936058A439}"/>
              </a:ext>
            </a:extLst>
          </p:cNvPr>
          <p:cNvSpPr txBox="1"/>
          <p:nvPr/>
        </p:nvSpPr>
        <p:spPr>
          <a:xfrm>
            <a:off x="10282379" y="2820096"/>
            <a:ext cx="1620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В.Роговой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11" name="Рисунок 10" descr="Лампочка со сплошной заливкой">
            <a:extLst>
              <a:ext uri="{FF2B5EF4-FFF2-40B4-BE49-F238E27FC236}">
                <a16:creationId xmlns:a16="http://schemas.microsoft.com/office/drawing/2014/main" id="{0A77593C-DAA6-6C01-775D-39E04A2325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6575" y="2493784"/>
            <a:ext cx="437573" cy="3663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BB43834-B65A-E42E-108D-061174BCA2F6}"/>
              </a:ext>
            </a:extLst>
          </p:cNvPr>
          <p:cNvSpPr/>
          <p:nvPr/>
        </p:nvSpPr>
        <p:spPr>
          <a:xfrm>
            <a:off x="3658468" y="2462466"/>
            <a:ext cx="4846209" cy="300772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1400" b="0" i="0" dirty="0">
                <a:solidFill>
                  <a:schemeClr val="tx1"/>
                </a:solidFill>
                <a:effectLst/>
                <a:latin typeface="YS Text"/>
              </a:rPr>
              <a:t>Под руководством Роговой проводились диалектологические экспедиции студентов и аспирантов, собиравших материал для словаря русских говоров южных районов Красноярского края. В 1967 году под её редакцией вышло в свет первое издание «Словаря русских говоров южных районов Красноярского края», в 1988 году — второе, существенно исправленное и дополненное. Долгое время Рогова занималась продвижением русского языка в Германии (ГДР) и Чехословакии. Под руководством Валентины Роговой защитили кандидатские диссертации 15 аспирантов из педагогических институтов. </a:t>
            </a:r>
          </a:p>
          <a:p>
            <a:pPr algn="ctr"/>
            <a:endParaRPr lang="ru-RU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056211-F9EF-BF8C-90AA-384DF6A3FCAB}"/>
              </a:ext>
            </a:extLst>
          </p:cNvPr>
          <p:cNvSpPr txBox="1"/>
          <p:nvPr/>
        </p:nvSpPr>
        <p:spPr>
          <a:xfrm>
            <a:off x="480290" y="1786491"/>
            <a:ext cx="1579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Л.Н.Гумилёва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46" name="Рисунок 45" descr="Лампочка со сплошной заливкой">
            <a:extLst>
              <a:ext uri="{FF2B5EF4-FFF2-40B4-BE49-F238E27FC236}">
                <a16:creationId xmlns:a16="http://schemas.microsoft.com/office/drawing/2014/main" id="{CC37EC88-0E59-18BD-039E-3016FB83EE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0608" y="1427664"/>
            <a:ext cx="456046" cy="442017"/>
          </a:xfrm>
          <a:prstGeom prst="rect">
            <a:avLst/>
          </a:prstGeom>
        </p:spPr>
      </p:pic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F3E1C7BE-B1FC-7E97-482F-639C93F50376}"/>
              </a:ext>
            </a:extLst>
          </p:cNvPr>
          <p:cNvSpPr/>
          <p:nvPr/>
        </p:nvSpPr>
        <p:spPr>
          <a:xfrm>
            <a:off x="3674341" y="2442315"/>
            <a:ext cx="4815041" cy="302496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Лев Николаевич Гумилёв был известным русским историком, этнологом и поэтом, сыном поэта Николая Гумилёва и Анны Ахматовой. Он стал одним из ведущих специалистов в области истории и культуры, особенно в исследовании евразийства и этногенеза. Гумилёв разработал свою теорию о том, что народы и культуры формируются в результате взаимодействия различных факторов, включая климат, географию и исторические события.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CDE5A5-A37E-E206-A3ED-B0627E81D843}"/>
              </a:ext>
            </a:extLst>
          </p:cNvPr>
          <p:cNvSpPr txBox="1"/>
          <p:nvPr/>
        </p:nvSpPr>
        <p:spPr>
          <a:xfrm>
            <a:off x="2038924" y="2848503"/>
            <a:ext cx="1683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Н.В.Станкевича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50" name="Рисунок 49" descr="Лампочка со сплошной заливкой">
            <a:extLst>
              <a:ext uri="{FF2B5EF4-FFF2-40B4-BE49-F238E27FC236}">
                <a16:creationId xmlns:a16="http://schemas.microsoft.com/office/drawing/2014/main" id="{6C846D30-53B1-8A4A-3F73-9F484D8AC8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16414" y="2480935"/>
            <a:ext cx="437572" cy="435038"/>
          </a:xfrm>
          <a:prstGeom prst="rect">
            <a:avLst/>
          </a:prstGeom>
        </p:spPr>
      </p:pic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833A4DC0-66FF-CAD6-2D50-64EB36C8222C}"/>
              </a:ext>
            </a:extLst>
          </p:cNvPr>
          <p:cNvSpPr/>
          <p:nvPr/>
        </p:nvSpPr>
        <p:spPr>
          <a:xfrm>
            <a:off x="3693974" y="2485993"/>
            <a:ext cx="4775199" cy="303246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Николай Васильевич Станкевич был русским философом, литературным критиком и поэтом, представителем романтизма. Он известен своей деятельностью в области эстетики и философии, а также как один из основателей кружка "петербургских романтиков". Станкевич занимался вопросами искусства и литературы, выступая за синтез различных жанров и стилей. Его работы отличались глубоким анализом литературных произведений и философских идей своего времени. </a:t>
            </a:r>
          </a:p>
        </p:txBody>
      </p:sp>
    </p:spTree>
    <p:extLst>
      <p:ext uri="{BB962C8B-B14F-4D97-AF65-F5344CB8AC3E}">
        <p14:creationId xmlns:p14="http://schemas.microsoft.com/office/powerpoint/2010/main" val="299294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13" grpId="0"/>
      <p:bldP spid="3" grpId="0" animBg="1"/>
      <p:bldP spid="3" grpId="1" animBg="1"/>
      <p:bldP spid="9" grpId="0"/>
      <p:bldP spid="14" grpId="0" animBg="1"/>
      <p:bldP spid="14" grpId="1" animBg="1"/>
      <p:bldP spid="31" grpId="0"/>
      <p:bldP spid="47" grpId="0" animBg="1"/>
      <p:bldP spid="47" grpId="1" animBg="1"/>
      <p:bldP spid="48" grpId="0"/>
      <p:bldP spid="51" grpId="0" animBg="1"/>
      <p:bldP spid="5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BE340-BE06-DC03-A1D0-3E56BDB0D8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264ECB-13D6-8939-D1E5-722DCF574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CCC876-E4AE-E59A-2CAB-0E53E07B4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52236F-E71C-3A27-F290-85EE8A789A98}"/>
              </a:ext>
            </a:extLst>
          </p:cNvPr>
          <p:cNvSpPr txBox="1"/>
          <p:nvPr/>
        </p:nvSpPr>
        <p:spPr>
          <a:xfrm>
            <a:off x="572654" y="365125"/>
            <a:ext cx="3367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Ноябрь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748E20-D8AD-9484-C5E2-9235D2632ACD}"/>
              </a:ext>
            </a:extLst>
          </p:cNvPr>
          <p:cNvSpPr txBox="1"/>
          <p:nvPr/>
        </p:nvSpPr>
        <p:spPr>
          <a:xfrm>
            <a:off x="1644073" y="1388825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84809C-5E1A-B105-9164-E8761A887BE4}"/>
              </a:ext>
            </a:extLst>
          </p:cNvPr>
          <p:cNvSpPr txBox="1"/>
          <p:nvPr/>
        </p:nvSpPr>
        <p:spPr>
          <a:xfrm>
            <a:off x="3269673" y="1380691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A1D8D3-5676-CA2D-1E6E-29EC16654228}"/>
              </a:ext>
            </a:extLst>
          </p:cNvPr>
          <p:cNvSpPr txBox="1"/>
          <p:nvPr/>
        </p:nvSpPr>
        <p:spPr>
          <a:xfrm>
            <a:off x="4905663" y="1388824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19CCFE-633A-8496-F3F1-1C6C3BA389E9}"/>
              </a:ext>
            </a:extLst>
          </p:cNvPr>
          <p:cNvSpPr txBox="1"/>
          <p:nvPr/>
        </p:nvSpPr>
        <p:spPr>
          <a:xfrm>
            <a:off x="6509327" y="1380691"/>
            <a:ext cx="692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30BD9F-49EC-0D2C-ABE7-116998A7BCD9}"/>
              </a:ext>
            </a:extLst>
          </p:cNvPr>
          <p:cNvSpPr txBox="1"/>
          <p:nvPr/>
        </p:nvSpPr>
        <p:spPr>
          <a:xfrm>
            <a:off x="8167253" y="1380691"/>
            <a:ext cx="56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1E9BE8C-6CC7-FC7B-89F9-3E7C71AAE6EA}"/>
              </a:ext>
            </a:extLst>
          </p:cNvPr>
          <p:cNvSpPr txBox="1"/>
          <p:nvPr/>
        </p:nvSpPr>
        <p:spPr>
          <a:xfrm>
            <a:off x="9850580" y="1380691"/>
            <a:ext cx="350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2EA0978-E2B6-A97B-BC51-8267BEC6F3EF}"/>
              </a:ext>
            </a:extLst>
          </p:cNvPr>
          <p:cNvSpPr txBox="1"/>
          <p:nvPr/>
        </p:nvSpPr>
        <p:spPr>
          <a:xfrm>
            <a:off x="11486573" y="1388824"/>
            <a:ext cx="29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349A084-5B80-CCB8-05F7-E3CEA6C398DD}"/>
              </a:ext>
            </a:extLst>
          </p:cNvPr>
          <p:cNvSpPr txBox="1"/>
          <p:nvPr/>
        </p:nvSpPr>
        <p:spPr>
          <a:xfrm>
            <a:off x="1644073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5FD1014-C01D-7B89-0632-67DAACA4B3C9}"/>
              </a:ext>
            </a:extLst>
          </p:cNvPr>
          <p:cNvSpPr txBox="1"/>
          <p:nvPr/>
        </p:nvSpPr>
        <p:spPr>
          <a:xfrm>
            <a:off x="3325091" y="2460575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71DEA7-5F82-3C86-15F3-EAAAF512B2A6}"/>
              </a:ext>
            </a:extLst>
          </p:cNvPr>
          <p:cNvSpPr txBox="1"/>
          <p:nvPr/>
        </p:nvSpPr>
        <p:spPr>
          <a:xfrm>
            <a:off x="4812145" y="2460575"/>
            <a:ext cx="47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A14BEA-4FCA-BCC8-F26B-AB6BD38B6BD4}"/>
              </a:ext>
            </a:extLst>
          </p:cNvPr>
          <p:cNvSpPr txBox="1"/>
          <p:nvPr/>
        </p:nvSpPr>
        <p:spPr>
          <a:xfrm>
            <a:off x="6452754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CDF89A0-EEDE-CC1A-B9C2-CCCCD3A1BE0D}"/>
              </a:ext>
            </a:extLst>
          </p:cNvPr>
          <p:cNvSpPr txBox="1"/>
          <p:nvPr/>
        </p:nvSpPr>
        <p:spPr>
          <a:xfrm>
            <a:off x="8121072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CAD51F8-ADB5-89B5-1DAE-342962DB3842}"/>
              </a:ext>
            </a:extLst>
          </p:cNvPr>
          <p:cNvSpPr txBox="1"/>
          <p:nvPr/>
        </p:nvSpPr>
        <p:spPr>
          <a:xfrm>
            <a:off x="9777846" y="2460575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04365B9-48BB-FE88-4D9D-532D737CD15D}"/>
              </a:ext>
            </a:extLst>
          </p:cNvPr>
          <p:cNvSpPr txBox="1"/>
          <p:nvPr/>
        </p:nvSpPr>
        <p:spPr>
          <a:xfrm>
            <a:off x="11390167" y="2460575"/>
            <a:ext cx="437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194AC-D9EE-68D9-70C4-1D1FE577A2A9}"/>
              </a:ext>
            </a:extLst>
          </p:cNvPr>
          <p:cNvSpPr txBox="1"/>
          <p:nvPr/>
        </p:nvSpPr>
        <p:spPr>
          <a:xfrm>
            <a:off x="1559791" y="3519229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EABF7A-D95A-F3CD-6CED-3065BA531589}"/>
              </a:ext>
            </a:extLst>
          </p:cNvPr>
          <p:cNvSpPr txBox="1"/>
          <p:nvPr/>
        </p:nvSpPr>
        <p:spPr>
          <a:xfrm>
            <a:off x="3195782" y="3519229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B4A3917-C79D-D1A5-4D9E-18EDBDF4DC02}"/>
              </a:ext>
            </a:extLst>
          </p:cNvPr>
          <p:cNvSpPr txBox="1"/>
          <p:nvPr/>
        </p:nvSpPr>
        <p:spPr>
          <a:xfrm>
            <a:off x="4812145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17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76ACF16-0AFC-4D5D-3598-AB6B1894A685}"/>
              </a:ext>
            </a:extLst>
          </p:cNvPr>
          <p:cNvSpPr txBox="1"/>
          <p:nvPr/>
        </p:nvSpPr>
        <p:spPr>
          <a:xfrm>
            <a:off x="6453909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2B49366-46B4-B6D5-324C-60D0A955CEF1}"/>
              </a:ext>
            </a:extLst>
          </p:cNvPr>
          <p:cNvSpPr txBox="1"/>
          <p:nvPr/>
        </p:nvSpPr>
        <p:spPr>
          <a:xfrm>
            <a:off x="8095673" y="3501793"/>
            <a:ext cx="422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E0A1BD7-0A3F-BB61-9069-F26FEB1AFB2E}"/>
              </a:ext>
            </a:extLst>
          </p:cNvPr>
          <p:cNvSpPr txBox="1"/>
          <p:nvPr/>
        </p:nvSpPr>
        <p:spPr>
          <a:xfrm>
            <a:off x="9767453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107C1B1-2B29-608C-BAFD-1D0BE3730895}"/>
              </a:ext>
            </a:extLst>
          </p:cNvPr>
          <p:cNvSpPr txBox="1"/>
          <p:nvPr/>
        </p:nvSpPr>
        <p:spPr>
          <a:xfrm>
            <a:off x="11390167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CA68BC-B4EC-9046-938F-CECF06A9FAB9}"/>
              </a:ext>
            </a:extLst>
          </p:cNvPr>
          <p:cNvSpPr txBox="1"/>
          <p:nvPr/>
        </p:nvSpPr>
        <p:spPr>
          <a:xfrm>
            <a:off x="1559791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28C369C-D275-FD7E-07D7-44867DA8D578}"/>
              </a:ext>
            </a:extLst>
          </p:cNvPr>
          <p:cNvSpPr txBox="1"/>
          <p:nvPr/>
        </p:nvSpPr>
        <p:spPr>
          <a:xfrm>
            <a:off x="3168073" y="4577883"/>
            <a:ext cx="517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DA8C35-302C-0E0F-7122-49B1AE4C6EC4}"/>
              </a:ext>
            </a:extLst>
          </p:cNvPr>
          <p:cNvSpPr txBox="1"/>
          <p:nvPr/>
        </p:nvSpPr>
        <p:spPr>
          <a:xfrm>
            <a:off x="4826000" y="4577883"/>
            <a:ext cx="932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B67B20F-6BD4-2516-ACF8-D728149D7C88}"/>
              </a:ext>
            </a:extLst>
          </p:cNvPr>
          <p:cNvSpPr txBox="1"/>
          <p:nvPr/>
        </p:nvSpPr>
        <p:spPr>
          <a:xfrm>
            <a:off x="6471227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FC96BC0-484C-0722-E0E5-49FDA3390554}"/>
              </a:ext>
            </a:extLst>
          </p:cNvPr>
          <p:cNvSpPr txBox="1"/>
          <p:nvPr/>
        </p:nvSpPr>
        <p:spPr>
          <a:xfrm>
            <a:off x="8108374" y="4577883"/>
            <a:ext cx="621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118713D-3203-9231-F510-74EC589AE71B}"/>
              </a:ext>
            </a:extLst>
          </p:cNvPr>
          <p:cNvSpPr txBox="1"/>
          <p:nvPr/>
        </p:nvSpPr>
        <p:spPr>
          <a:xfrm>
            <a:off x="9769762" y="457426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5CFE104-5996-4331-A98D-465E17163F44}"/>
              </a:ext>
            </a:extLst>
          </p:cNvPr>
          <p:cNvSpPr txBox="1"/>
          <p:nvPr/>
        </p:nvSpPr>
        <p:spPr>
          <a:xfrm>
            <a:off x="11390167" y="454079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E58E8B8-BFE4-B283-7AA7-562E137AFF0F}"/>
              </a:ext>
            </a:extLst>
          </p:cNvPr>
          <p:cNvSpPr txBox="1"/>
          <p:nvPr/>
        </p:nvSpPr>
        <p:spPr>
          <a:xfrm>
            <a:off x="1558637" y="5617941"/>
            <a:ext cx="58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29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D3A89A5-87D4-2E26-7DFB-396A9294055D}"/>
              </a:ext>
            </a:extLst>
          </p:cNvPr>
          <p:cNvSpPr txBox="1"/>
          <p:nvPr/>
        </p:nvSpPr>
        <p:spPr>
          <a:xfrm>
            <a:off x="3168073" y="5617941"/>
            <a:ext cx="48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30</a:t>
            </a:r>
          </a:p>
        </p:txBody>
      </p:sp>
      <p:sp>
        <p:nvSpPr>
          <p:cNvPr id="4" name="Управляющая кнопка: &quot;Вперед&quot; или &quot;Следующий&quot; 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AB7A7BC8-AE4E-06D8-FA22-F66F4CAA7019}"/>
              </a:ext>
            </a:extLst>
          </p:cNvPr>
          <p:cNvSpPr/>
          <p:nvPr/>
        </p:nvSpPr>
        <p:spPr>
          <a:xfrm>
            <a:off x="10741891" y="365125"/>
            <a:ext cx="877455" cy="384560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CAC62E-3DF6-42E3-8B13-761C98A779C7}"/>
              </a:ext>
            </a:extLst>
          </p:cNvPr>
          <p:cNvSpPr txBox="1"/>
          <p:nvPr/>
        </p:nvSpPr>
        <p:spPr>
          <a:xfrm>
            <a:off x="3990110" y="3612595"/>
            <a:ext cx="1422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М.Бахтина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10" name="Рисунок 9" descr="Лампочка со сплошной заливкой">
            <a:extLst>
              <a:ext uri="{FF2B5EF4-FFF2-40B4-BE49-F238E27FC236}">
                <a16:creationId xmlns:a16="http://schemas.microsoft.com/office/drawing/2014/main" id="{564565B1-2D88-3A79-08A3-CA6B1897C2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85310" y="3547422"/>
            <a:ext cx="383309" cy="457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6820B3E-43D9-0BE2-B5BE-47593F4EE8EB}"/>
              </a:ext>
            </a:extLst>
          </p:cNvPr>
          <p:cNvSpPr txBox="1"/>
          <p:nvPr/>
        </p:nvSpPr>
        <p:spPr>
          <a:xfrm>
            <a:off x="3729759" y="2844225"/>
            <a:ext cx="15915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В.И.Даля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31" name="Рисунок 30" descr="Лампочка со сплошной заливкой">
            <a:extLst>
              <a:ext uri="{FF2B5EF4-FFF2-40B4-BE49-F238E27FC236}">
                <a16:creationId xmlns:a16="http://schemas.microsoft.com/office/drawing/2014/main" id="{EE702164-2F62-1FDC-C57D-AEC46A808B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54135" y="2461443"/>
            <a:ext cx="374073" cy="469551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7E655C06-E993-A919-827A-B74F69637D7F}"/>
              </a:ext>
            </a:extLst>
          </p:cNvPr>
          <p:cNvSpPr txBox="1"/>
          <p:nvPr/>
        </p:nvSpPr>
        <p:spPr>
          <a:xfrm>
            <a:off x="595745" y="4796419"/>
            <a:ext cx="14027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FF3300"/>
                </a:solidFill>
              </a:rPr>
              <a:t>День Словарей и </a:t>
            </a:r>
            <a:r>
              <a:rPr lang="ru-RU" sz="1400" i="1" dirty="0" err="1">
                <a:solidFill>
                  <a:srgbClr val="FF3300"/>
                </a:solidFill>
              </a:rPr>
              <a:t>Энцикло-педий</a:t>
            </a:r>
            <a:endParaRPr lang="ru-RU" sz="1400" i="1" dirty="0">
              <a:solidFill>
                <a:srgbClr val="FF3300"/>
              </a:solidFill>
            </a:endParaRPr>
          </a:p>
        </p:txBody>
      </p:sp>
      <p:pic>
        <p:nvPicPr>
          <p:cNvPr id="47" name="Рисунок 46" descr="Лампочка со сплошной заливкой">
            <a:extLst>
              <a:ext uri="{FF2B5EF4-FFF2-40B4-BE49-F238E27FC236}">
                <a16:creationId xmlns:a16="http://schemas.microsoft.com/office/drawing/2014/main" id="{E6C3F8AF-2CDD-04C7-317A-ED30AAA21F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3327" y="4611753"/>
            <a:ext cx="383309" cy="36933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6404D0C0-94A0-F45D-34B2-1299EBA7D469}"/>
              </a:ext>
            </a:extLst>
          </p:cNvPr>
          <p:cNvSpPr txBox="1"/>
          <p:nvPr/>
        </p:nvSpPr>
        <p:spPr>
          <a:xfrm flipH="1">
            <a:off x="2087416" y="5987273"/>
            <a:ext cx="1753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>
                <a:solidFill>
                  <a:srgbClr val="FF3300"/>
                </a:solidFill>
              </a:rPr>
              <a:t>День памяти </a:t>
            </a:r>
            <a:r>
              <a:rPr lang="ru-RU" sz="1200" i="1" dirty="0" err="1">
                <a:solidFill>
                  <a:srgbClr val="FF3300"/>
                </a:solidFill>
              </a:rPr>
              <a:t>А.П.Сковородникова</a:t>
            </a:r>
            <a:endParaRPr lang="ru-RU" sz="1200" i="1" dirty="0">
              <a:solidFill>
                <a:srgbClr val="FF3300"/>
              </a:solidFill>
            </a:endParaRPr>
          </a:p>
        </p:txBody>
      </p:sp>
      <p:pic>
        <p:nvPicPr>
          <p:cNvPr id="50" name="Рисунок 49" descr="Лампочка со сплошной заливкой">
            <a:extLst>
              <a:ext uri="{FF2B5EF4-FFF2-40B4-BE49-F238E27FC236}">
                <a16:creationId xmlns:a16="http://schemas.microsoft.com/office/drawing/2014/main" id="{FC5FD7BF-FFFF-0A44-8183-C92D4B5F39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21609" y="5664107"/>
            <a:ext cx="457200" cy="369332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404F056-B7C3-2BC8-CBB6-A3E345CFC714}"/>
              </a:ext>
            </a:extLst>
          </p:cNvPr>
          <p:cNvSpPr/>
          <p:nvPr/>
        </p:nvSpPr>
        <p:spPr>
          <a:xfrm>
            <a:off x="5344390" y="2488255"/>
            <a:ext cx="4816183" cy="298905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рождения Владимира Ивановича Даля, отмечаемый 22 ноября, — это день памяти выдающегося русского писателя, этнографа, лексикографа и собирателя фольклора. Даль прославился прежде всего как автор "Толкового словаря живого великорусского языка" — монументального труда, ставшего бесценным источником для изучения русского языка и культуры. Этот день — повод вспомнить о вкладе Даля в русскую культуру и язык.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130DA1D-7F61-6FFD-05CC-C1D22A497111}"/>
              </a:ext>
            </a:extLst>
          </p:cNvPr>
          <p:cNvSpPr/>
          <p:nvPr/>
        </p:nvSpPr>
        <p:spPr>
          <a:xfrm>
            <a:off x="5357090" y="2460575"/>
            <a:ext cx="4812145" cy="298905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рождения Михаила Михайловича Бахтина, отмечаемый 17 ноября, — это день памяти выдающегося философа, культуролога, теоретика литературы и искусства. Бахтин оказал огромное влияние на гуманитарные науки XX века, его идеи о диалоге, полифонии и карнавале стали ключевыми в литературоведении, философии и культурологии. В этот день вспоминают его новаторские идеи и вклад в мировую науку.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E1DA5E2-A4EA-9F54-2739-5C58425A17DA}"/>
              </a:ext>
            </a:extLst>
          </p:cNvPr>
          <p:cNvSpPr/>
          <p:nvPr/>
        </p:nvSpPr>
        <p:spPr>
          <a:xfrm>
            <a:off x="3719946" y="2471718"/>
            <a:ext cx="4845814" cy="299692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словарей и энциклопедий, отмечаемый 22 ноября, — это день, посвящённый важной роли справочной литературы в распространении знаний и образовании. Он приурочен ко дню рождения Владимира Ивановича Даля, создателя знаменитого "Толкового словаря живого великорусского языка". В этот день подчёркивается значение словарей и энциклопедий как бесценных источников информации, помогающих нам понимать мир и расширять свой кругозор.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503D1C-73C5-5710-18E8-925928E043F9}"/>
              </a:ext>
            </a:extLst>
          </p:cNvPr>
          <p:cNvSpPr/>
          <p:nvPr/>
        </p:nvSpPr>
        <p:spPr>
          <a:xfrm>
            <a:off x="3703782" y="2469239"/>
            <a:ext cx="4845814" cy="300807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0" dirty="0">
                <a:solidFill>
                  <a:srgbClr val="333333"/>
                </a:solidFill>
                <a:effectLst/>
                <a:latin typeface="YS Text"/>
              </a:rPr>
              <a:t>Александр Петрович Сковородников — доктор филологических наук, профессор, профессор-консультант кафедры русского языка, литературы и речевой коммуникации.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 </a:t>
            </a:r>
            <a:r>
              <a:rPr lang="ru-RU" i="0" dirty="0">
                <a:solidFill>
                  <a:srgbClr val="333333"/>
                </a:solidFill>
                <a:effectLst/>
                <a:latin typeface="YS Text"/>
              </a:rPr>
              <a:t>Автор более 200 научных работ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, среди которых «Экспрессивные синтаксические конструкции русского литературного языка: опыт системного исследования», «Вопросы экологии русского языка», «Культура речи — культура общения: пособие по переподготовке и проведению аттестации учителей».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60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45" grpId="0"/>
      <p:bldP spid="48" grpId="0"/>
      <p:bldP spid="9" grpId="0" animBg="1"/>
      <p:bldP spid="9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2F0628-EA34-6C82-5F73-D288CC0DC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AEAFA1-5362-A119-0D26-F5BC9586C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ю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AF9EB3-0611-8103-A45C-27E339CC1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D53CDD-30B8-A961-DC65-E0C433729CCB}"/>
              </a:ext>
            </a:extLst>
          </p:cNvPr>
          <p:cNvSpPr txBox="1"/>
          <p:nvPr/>
        </p:nvSpPr>
        <p:spPr>
          <a:xfrm>
            <a:off x="572654" y="365125"/>
            <a:ext cx="384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Декабрь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F97C0C-7815-A756-1087-700C802FDDFE}"/>
              </a:ext>
            </a:extLst>
          </p:cNvPr>
          <p:cNvSpPr txBox="1"/>
          <p:nvPr/>
        </p:nvSpPr>
        <p:spPr>
          <a:xfrm>
            <a:off x="1644073" y="1388825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642028-0D30-F51C-8F3B-BB8EE57CE8B1}"/>
              </a:ext>
            </a:extLst>
          </p:cNvPr>
          <p:cNvSpPr txBox="1"/>
          <p:nvPr/>
        </p:nvSpPr>
        <p:spPr>
          <a:xfrm>
            <a:off x="3269673" y="1380691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1E780F-7D9F-94F5-EE0C-FC72F18237CC}"/>
              </a:ext>
            </a:extLst>
          </p:cNvPr>
          <p:cNvSpPr txBox="1"/>
          <p:nvPr/>
        </p:nvSpPr>
        <p:spPr>
          <a:xfrm>
            <a:off x="4905663" y="1388824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92FE27-6566-7B32-D3CB-A8AEA91F231D}"/>
              </a:ext>
            </a:extLst>
          </p:cNvPr>
          <p:cNvSpPr txBox="1"/>
          <p:nvPr/>
        </p:nvSpPr>
        <p:spPr>
          <a:xfrm>
            <a:off x="6509327" y="1380691"/>
            <a:ext cx="692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890516-8CD4-C435-F4EC-532E2C056D37}"/>
              </a:ext>
            </a:extLst>
          </p:cNvPr>
          <p:cNvSpPr txBox="1"/>
          <p:nvPr/>
        </p:nvSpPr>
        <p:spPr>
          <a:xfrm>
            <a:off x="8167253" y="1380691"/>
            <a:ext cx="56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29DD1EA-C01F-ED45-B3F6-EEE1E537C0F3}"/>
              </a:ext>
            </a:extLst>
          </p:cNvPr>
          <p:cNvSpPr txBox="1"/>
          <p:nvPr/>
        </p:nvSpPr>
        <p:spPr>
          <a:xfrm>
            <a:off x="9850580" y="1380691"/>
            <a:ext cx="350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CDF4D05-4B73-104C-0F48-956C084D785F}"/>
              </a:ext>
            </a:extLst>
          </p:cNvPr>
          <p:cNvSpPr txBox="1"/>
          <p:nvPr/>
        </p:nvSpPr>
        <p:spPr>
          <a:xfrm>
            <a:off x="11486573" y="1388824"/>
            <a:ext cx="29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E5C54F-7EDD-C5B1-1261-32E6DDAE1A14}"/>
              </a:ext>
            </a:extLst>
          </p:cNvPr>
          <p:cNvSpPr txBox="1"/>
          <p:nvPr/>
        </p:nvSpPr>
        <p:spPr>
          <a:xfrm>
            <a:off x="1644073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772C01-98F8-CB12-2031-B6D0D1630936}"/>
              </a:ext>
            </a:extLst>
          </p:cNvPr>
          <p:cNvSpPr txBox="1"/>
          <p:nvPr/>
        </p:nvSpPr>
        <p:spPr>
          <a:xfrm>
            <a:off x="3325091" y="2460575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62AEF20-1098-74F2-4161-8463E0AF5169}"/>
              </a:ext>
            </a:extLst>
          </p:cNvPr>
          <p:cNvSpPr txBox="1"/>
          <p:nvPr/>
        </p:nvSpPr>
        <p:spPr>
          <a:xfrm>
            <a:off x="4812145" y="2460575"/>
            <a:ext cx="47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BE80BEE-2554-BAD7-1278-1D056A9939D0}"/>
              </a:ext>
            </a:extLst>
          </p:cNvPr>
          <p:cNvSpPr txBox="1"/>
          <p:nvPr/>
        </p:nvSpPr>
        <p:spPr>
          <a:xfrm>
            <a:off x="6452754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46CE5C-86F1-19DC-A635-EEBC2B8C5698}"/>
              </a:ext>
            </a:extLst>
          </p:cNvPr>
          <p:cNvSpPr txBox="1"/>
          <p:nvPr/>
        </p:nvSpPr>
        <p:spPr>
          <a:xfrm>
            <a:off x="8121072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AED339-FB83-1F98-F4B3-0F4881F8C8BE}"/>
              </a:ext>
            </a:extLst>
          </p:cNvPr>
          <p:cNvSpPr txBox="1"/>
          <p:nvPr/>
        </p:nvSpPr>
        <p:spPr>
          <a:xfrm>
            <a:off x="9777846" y="2460575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A78BB4-19AC-D274-D7C7-0C964139164F}"/>
              </a:ext>
            </a:extLst>
          </p:cNvPr>
          <p:cNvSpPr txBox="1"/>
          <p:nvPr/>
        </p:nvSpPr>
        <p:spPr>
          <a:xfrm>
            <a:off x="11390167" y="2460575"/>
            <a:ext cx="437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8FDCD3-E983-4132-A70E-1D20D9C6A6B5}"/>
              </a:ext>
            </a:extLst>
          </p:cNvPr>
          <p:cNvSpPr txBox="1"/>
          <p:nvPr/>
        </p:nvSpPr>
        <p:spPr>
          <a:xfrm>
            <a:off x="1559791" y="3519229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F2CCA83-121B-8B9D-35F9-BE34518767C8}"/>
              </a:ext>
            </a:extLst>
          </p:cNvPr>
          <p:cNvSpPr txBox="1"/>
          <p:nvPr/>
        </p:nvSpPr>
        <p:spPr>
          <a:xfrm>
            <a:off x="3195782" y="3519229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4EAD9E9-0610-82C6-9480-178A54F6F26A}"/>
              </a:ext>
            </a:extLst>
          </p:cNvPr>
          <p:cNvSpPr txBox="1"/>
          <p:nvPr/>
        </p:nvSpPr>
        <p:spPr>
          <a:xfrm>
            <a:off x="4812145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17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B4EDEEF-B49C-A884-6483-631E37F3FCAE}"/>
              </a:ext>
            </a:extLst>
          </p:cNvPr>
          <p:cNvSpPr txBox="1"/>
          <p:nvPr/>
        </p:nvSpPr>
        <p:spPr>
          <a:xfrm>
            <a:off x="6453909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56103C-8790-2337-C51A-F686C3DFCF29}"/>
              </a:ext>
            </a:extLst>
          </p:cNvPr>
          <p:cNvSpPr txBox="1"/>
          <p:nvPr/>
        </p:nvSpPr>
        <p:spPr>
          <a:xfrm>
            <a:off x="8095673" y="3501793"/>
            <a:ext cx="422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ED8CA64-86ED-5581-AA54-3F5F44D88475}"/>
              </a:ext>
            </a:extLst>
          </p:cNvPr>
          <p:cNvSpPr txBox="1"/>
          <p:nvPr/>
        </p:nvSpPr>
        <p:spPr>
          <a:xfrm>
            <a:off x="9767453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E80A173-CE06-8EED-B51A-39468B0BA625}"/>
              </a:ext>
            </a:extLst>
          </p:cNvPr>
          <p:cNvSpPr txBox="1"/>
          <p:nvPr/>
        </p:nvSpPr>
        <p:spPr>
          <a:xfrm>
            <a:off x="11390167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0394684-9584-D886-EDDD-155800610666}"/>
              </a:ext>
            </a:extLst>
          </p:cNvPr>
          <p:cNvSpPr txBox="1"/>
          <p:nvPr/>
        </p:nvSpPr>
        <p:spPr>
          <a:xfrm>
            <a:off x="1559791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4799C4C-62A5-57C1-B270-37758515733B}"/>
              </a:ext>
            </a:extLst>
          </p:cNvPr>
          <p:cNvSpPr txBox="1"/>
          <p:nvPr/>
        </p:nvSpPr>
        <p:spPr>
          <a:xfrm>
            <a:off x="3168073" y="4577883"/>
            <a:ext cx="517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CEC5E7B-E453-84B8-7E57-F24AF8817794}"/>
              </a:ext>
            </a:extLst>
          </p:cNvPr>
          <p:cNvSpPr txBox="1"/>
          <p:nvPr/>
        </p:nvSpPr>
        <p:spPr>
          <a:xfrm>
            <a:off x="4826000" y="4577883"/>
            <a:ext cx="457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46F58EE-FEEF-B724-15DD-FBD24BB824D9}"/>
              </a:ext>
            </a:extLst>
          </p:cNvPr>
          <p:cNvSpPr txBox="1"/>
          <p:nvPr/>
        </p:nvSpPr>
        <p:spPr>
          <a:xfrm>
            <a:off x="6471227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5BDE73B-0F27-EDCC-42EA-430E15895E5A}"/>
              </a:ext>
            </a:extLst>
          </p:cNvPr>
          <p:cNvSpPr txBox="1"/>
          <p:nvPr/>
        </p:nvSpPr>
        <p:spPr>
          <a:xfrm>
            <a:off x="8108374" y="4577883"/>
            <a:ext cx="621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BF7EE0B-4652-A962-1AF3-B30AF2A738F7}"/>
              </a:ext>
            </a:extLst>
          </p:cNvPr>
          <p:cNvSpPr txBox="1"/>
          <p:nvPr/>
        </p:nvSpPr>
        <p:spPr>
          <a:xfrm>
            <a:off x="9769762" y="457426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A2EE4E-7CC0-F1EA-C31F-46CD93474A80}"/>
              </a:ext>
            </a:extLst>
          </p:cNvPr>
          <p:cNvSpPr txBox="1"/>
          <p:nvPr/>
        </p:nvSpPr>
        <p:spPr>
          <a:xfrm>
            <a:off x="11390167" y="454079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95660DD-DB18-FF19-26D0-B9B6E87ED8CA}"/>
              </a:ext>
            </a:extLst>
          </p:cNvPr>
          <p:cNvSpPr txBox="1"/>
          <p:nvPr/>
        </p:nvSpPr>
        <p:spPr>
          <a:xfrm>
            <a:off x="1558637" y="5617941"/>
            <a:ext cx="58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29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8BAA075-3B50-D8B6-DB87-97C906B710BE}"/>
              </a:ext>
            </a:extLst>
          </p:cNvPr>
          <p:cNvSpPr txBox="1"/>
          <p:nvPr/>
        </p:nvSpPr>
        <p:spPr>
          <a:xfrm>
            <a:off x="3168073" y="5617941"/>
            <a:ext cx="48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B00E50-6B31-C6A6-9A71-25A6D5B4EFE4}"/>
              </a:ext>
            </a:extLst>
          </p:cNvPr>
          <p:cNvSpPr txBox="1"/>
          <p:nvPr/>
        </p:nvSpPr>
        <p:spPr>
          <a:xfrm>
            <a:off x="4826000" y="5612548"/>
            <a:ext cx="871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9E6A9E-D111-FC56-16BE-92497758F2B5}"/>
              </a:ext>
            </a:extLst>
          </p:cNvPr>
          <p:cNvSpPr txBox="1"/>
          <p:nvPr/>
        </p:nvSpPr>
        <p:spPr>
          <a:xfrm>
            <a:off x="5357668" y="4892534"/>
            <a:ext cx="1976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Н.Ю.Шведовой</a:t>
            </a:r>
            <a:endParaRPr lang="ru-RU" sz="1600" i="1" dirty="0">
              <a:solidFill>
                <a:srgbClr val="FF33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178449-8F86-BDF4-42C2-DE87F5A80E54}"/>
              </a:ext>
            </a:extLst>
          </p:cNvPr>
          <p:cNvSpPr txBox="1"/>
          <p:nvPr/>
        </p:nvSpPr>
        <p:spPr>
          <a:xfrm>
            <a:off x="433531" y="3870018"/>
            <a:ext cx="2421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Я.К.Грота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31" name="Рисунок 30" descr="Лампочка со сплошной заливкой">
            <a:extLst>
              <a:ext uri="{FF2B5EF4-FFF2-40B4-BE49-F238E27FC236}">
                <a16:creationId xmlns:a16="http://schemas.microsoft.com/office/drawing/2014/main" id="{8B6170B1-5E80-E5ED-5DFE-53AD4571BC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6213" y="3519230"/>
            <a:ext cx="415635" cy="452406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915A2929-DC4F-8E6B-750A-A8DE49CC0EE2}"/>
              </a:ext>
            </a:extLst>
          </p:cNvPr>
          <p:cNvSpPr txBox="1"/>
          <p:nvPr/>
        </p:nvSpPr>
        <p:spPr>
          <a:xfrm>
            <a:off x="6975187" y="1748192"/>
            <a:ext cx="2089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А.А.Фета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47" name="Рисунок 46" descr="Лампочка со сплошной заливкой">
            <a:extLst>
              <a:ext uri="{FF2B5EF4-FFF2-40B4-BE49-F238E27FC236}">
                <a16:creationId xmlns:a16="http://schemas.microsoft.com/office/drawing/2014/main" id="{DE1EB2EB-A08F-C28C-A4F2-7DA62444C3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75187" y="1428162"/>
            <a:ext cx="359063" cy="369332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C01DE5A-2D4C-75F8-6423-6AB26F2B9580}"/>
              </a:ext>
            </a:extLst>
          </p:cNvPr>
          <p:cNvSpPr/>
          <p:nvPr/>
        </p:nvSpPr>
        <p:spPr>
          <a:xfrm>
            <a:off x="413616" y="2460397"/>
            <a:ext cx="4800600" cy="301673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День рождения Натальи Юльевны Шведовой, отмечаемый 25 декабря, — это день памяти выдающегося российского лингвиста, лексикографа, доктора филологических наук, главного научного сотрудника Института русского языка имени В. В. Виноградова РАН. Шведова известна как один из авторов и главных редакторов "Толкового словаря русского языка" под редакцией Д.Н. Ушакова и "Русского семантического словаря". Её вклад в русскую лексикографию и лингвистику огромен, и в этот день отмечают её вклад в развитие русского языка и культуры.</a:t>
            </a:r>
          </a:p>
        </p:txBody>
      </p:sp>
      <p:pic>
        <p:nvPicPr>
          <p:cNvPr id="44" name="Рисунок 43" descr="Лампочка со сплошной заливкой">
            <a:extLst>
              <a:ext uri="{FF2B5EF4-FFF2-40B4-BE49-F238E27FC236}">
                <a16:creationId xmlns:a16="http://schemas.microsoft.com/office/drawing/2014/main" id="{128D28D1-492D-D28F-EC46-EA6F21551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86088" y="4552181"/>
            <a:ext cx="383884" cy="45720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2FE3B4D-D4E1-2B93-DBB7-886BFB7DC81F}"/>
              </a:ext>
            </a:extLst>
          </p:cNvPr>
          <p:cNvSpPr/>
          <p:nvPr/>
        </p:nvSpPr>
        <p:spPr>
          <a:xfrm>
            <a:off x="3681554" y="2468530"/>
            <a:ext cx="4800600" cy="301673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рождения Якова Карловича Грота, отмечаемый 27 декабря, — это день памяти выдающегося русского филолога, лингвиста, историка литературы и педагога. Грот известен своими работами по русской орфографии и грамматике, а также как редактор Полного собрания сочинений А.С. Пушкина. Его вклад в развитие русского языка и литературы огромен, и в этот день чтят его память и научные достижения.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E62DF1-0582-92E5-E56B-1B1C48779846}"/>
              </a:ext>
            </a:extLst>
          </p:cNvPr>
          <p:cNvSpPr txBox="1"/>
          <p:nvPr/>
        </p:nvSpPr>
        <p:spPr>
          <a:xfrm>
            <a:off x="8619836" y="4672112"/>
            <a:ext cx="178608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Л.Заменгофа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46" name="Рисунок 45" descr="Лампочка со сплошной заливкой">
            <a:extLst>
              <a:ext uri="{FF2B5EF4-FFF2-40B4-BE49-F238E27FC236}">
                <a16:creationId xmlns:a16="http://schemas.microsoft.com/office/drawing/2014/main" id="{CAB61966-2439-25AD-5CC2-C517BC1FDE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14929" y="4574267"/>
            <a:ext cx="428048" cy="435114"/>
          </a:xfrm>
          <a:prstGeom prst="rect">
            <a:avLst/>
          </a:prstGeom>
        </p:spPr>
      </p:pic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8DAA7CFE-0426-B725-2830-5EFFF20A97F2}"/>
              </a:ext>
            </a:extLst>
          </p:cNvPr>
          <p:cNvSpPr/>
          <p:nvPr/>
        </p:nvSpPr>
        <p:spPr>
          <a:xfrm>
            <a:off x="3670303" y="2492147"/>
            <a:ext cx="4808680" cy="301673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Людвик Заменгоф был польским врачом и лингвистом, наиболее известным как создатель эсперанто — международного искусственного языка. Он разработал эсперанто в конце 19 века с целью облегчить международное общение и способствовать пониманию между народами. Заменгоф считал, что язык может стать инструментом мира и дружбы между разными культурами. В 1887 году он опубликовал первую книгу по эсперанто, которая включала грамматику, словарь и тексты. Язык быстро стал популярным и продолжает использоваться до сих пор.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4A4D620-99D6-55EB-FF25-ACDBA0D2BBC8}"/>
              </a:ext>
            </a:extLst>
          </p:cNvPr>
          <p:cNvSpPr/>
          <p:nvPr/>
        </p:nvSpPr>
        <p:spPr>
          <a:xfrm>
            <a:off x="3674343" y="2483719"/>
            <a:ext cx="4800600" cy="301673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рождения Афанасия Афанасьевича Фета, отмечаемый 5 декабря, — это день памяти выдающегося русского поэта-лирика. Фет известен своими тонкими и проникновенными стихами о природе, любви и красоте, которые оказали значительное влияние на русскую литературу. В этот день вспоминают его поэтический гений и вклад в русскую культуру.</a:t>
            </a:r>
          </a:p>
        </p:txBody>
      </p:sp>
    </p:spTree>
    <p:extLst>
      <p:ext uri="{BB962C8B-B14F-4D97-AF65-F5344CB8AC3E}">
        <p14:creationId xmlns:p14="http://schemas.microsoft.com/office/powerpoint/2010/main" val="46921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45" grpId="0"/>
      <p:bldP spid="13" grpId="0" animBg="1"/>
      <p:bldP spid="13" grpId="1" animBg="1"/>
      <p:bldP spid="9" grpId="0" animBg="1"/>
      <p:bldP spid="9" grpId="1" animBg="1"/>
      <p:bldP spid="10" grpId="0"/>
      <p:bldP spid="48" grpId="0" animBg="1"/>
      <p:bldP spid="48" grpId="1" animBg="1"/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84AD84-1D2C-EA13-866A-2373C0096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D5DB035-01E8-3583-0E8D-C6E70E483A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9048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7A0855D-3EA2-3398-9C42-5A0E081F9C8C}"/>
              </a:ext>
            </a:extLst>
          </p:cNvPr>
          <p:cNvSpPr txBox="1"/>
          <p:nvPr/>
        </p:nvSpPr>
        <p:spPr>
          <a:xfrm>
            <a:off x="350982" y="402070"/>
            <a:ext cx="4562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Январь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07E7F6-60A2-3328-0EC0-4296345C5E2E}"/>
              </a:ext>
            </a:extLst>
          </p:cNvPr>
          <p:cNvSpPr txBox="1"/>
          <p:nvPr/>
        </p:nvSpPr>
        <p:spPr>
          <a:xfrm>
            <a:off x="1653310" y="1504000"/>
            <a:ext cx="323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EFB0ED-827F-3C82-2B69-680049D6B947}"/>
              </a:ext>
            </a:extLst>
          </p:cNvPr>
          <p:cNvSpPr txBox="1"/>
          <p:nvPr/>
        </p:nvSpPr>
        <p:spPr>
          <a:xfrm>
            <a:off x="3288053" y="1504000"/>
            <a:ext cx="221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3CA6A6-7424-47BB-7E86-C854096DE562}"/>
              </a:ext>
            </a:extLst>
          </p:cNvPr>
          <p:cNvSpPr txBox="1"/>
          <p:nvPr/>
        </p:nvSpPr>
        <p:spPr>
          <a:xfrm>
            <a:off x="4922980" y="1477940"/>
            <a:ext cx="29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EDEC1E-C3FD-40CB-CD7B-DF1483A995F9}"/>
              </a:ext>
            </a:extLst>
          </p:cNvPr>
          <p:cNvSpPr txBox="1"/>
          <p:nvPr/>
        </p:nvSpPr>
        <p:spPr>
          <a:xfrm>
            <a:off x="6567054" y="1477940"/>
            <a:ext cx="48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CDCA3E-01B0-DF1C-289B-04EF9C8B0E5D}"/>
              </a:ext>
            </a:extLst>
          </p:cNvPr>
          <p:cNvSpPr txBox="1"/>
          <p:nvPr/>
        </p:nvSpPr>
        <p:spPr>
          <a:xfrm>
            <a:off x="5310909" y="1782633"/>
            <a:ext cx="18288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Всемирный день азбуки Брайля</a:t>
            </a:r>
          </a:p>
          <a:p>
            <a:endParaRPr lang="ru-RU" sz="1600" dirty="0"/>
          </a:p>
        </p:txBody>
      </p:sp>
      <p:pic>
        <p:nvPicPr>
          <p:cNvPr id="14" name="Рисунок 13" descr="Лампочка со сплошной заливкой">
            <a:extLst>
              <a:ext uri="{FF2B5EF4-FFF2-40B4-BE49-F238E27FC236}">
                <a16:creationId xmlns:a16="http://schemas.microsoft.com/office/drawing/2014/main" id="{F434BD6A-26AA-5C17-1A92-FB0E6A86E1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57276" y="1477940"/>
            <a:ext cx="369332" cy="3693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4D07D49-1170-2146-8669-2E1E82326085}"/>
              </a:ext>
            </a:extLst>
          </p:cNvPr>
          <p:cNvSpPr txBox="1"/>
          <p:nvPr/>
        </p:nvSpPr>
        <p:spPr>
          <a:xfrm>
            <a:off x="8164941" y="1504000"/>
            <a:ext cx="665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BCE5E8-0B01-AD48-A9ED-2A7C6E285C35}"/>
              </a:ext>
            </a:extLst>
          </p:cNvPr>
          <p:cNvSpPr txBox="1"/>
          <p:nvPr/>
        </p:nvSpPr>
        <p:spPr>
          <a:xfrm>
            <a:off x="9842489" y="1504000"/>
            <a:ext cx="942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E3DA1B5-7B90-D43E-CCBA-817EAB7C5210}"/>
              </a:ext>
            </a:extLst>
          </p:cNvPr>
          <p:cNvSpPr txBox="1"/>
          <p:nvPr/>
        </p:nvSpPr>
        <p:spPr>
          <a:xfrm>
            <a:off x="11450779" y="150400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1ECFF9-CB08-F3A5-A27C-B73B6A4CF7BB}"/>
              </a:ext>
            </a:extLst>
          </p:cNvPr>
          <p:cNvSpPr txBox="1"/>
          <p:nvPr/>
        </p:nvSpPr>
        <p:spPr>
          <a:xfrm>
            <a:off x="1653310" y="2511159"/>
            <a:ext cx="547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0ED259-BB4A-8092-90CE-446FFFB6C29D}"/>
              </a:ext>
            </a:extLst>
          </p:cNvPr>
          <p:cNvSpPr txBox="1"/>
          <p:nvPr/>
        </p:nvSpPr>
        <p:spPr>
          <a:xfrm>
            <a:off x="3297383" y="2511159"/>
            <a:ext cx="81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1DDA1FB-BE34-F4D4-5A47-20BED22F499D}"/>
              </a:ext>
            </a:extLst>
          </p:cNvPr>
          <p:cNvSpPr txBox="1"/>
          <p:nvPr/>
        </p:nvSpPr>
        <p:spPr>
          <a:xfrm>
            <a:off x="4821380" y="2504804"/>
            <a:ext cx="498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DE0AFD0-BC52-7083-B2B3-A3A957F37735}"/>
              </a:ext>
            </a:extLst>
          </p:cNvPr>
          <p:cNvSpPr txBox="1"/>
          <p:nvPr/>
        </p:nvSpPr>
        <p:spPr>
          <a:xfrm>
            <a:off x="6488637" y="2474893"/>
            <a:ext cx="420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4CB566-A68D-1B13-604F-AB97A9304B6A}"/>
              </a:ext>
            </a:extLst>
          </p:cNvPr>
          <p:cNvSpPr txBox="1"/>
          <p:nvPr/>
        </p:nvSpPr>
        <p:spPr>
          <a:xfrm>
            <a:off x="5310909" y="2863273"/>
            <a:ext cx="1715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Всемирный день «спасибо» </a:t>
            </a:r>
          </a:p>
        </p:txBody>
      </p:sp>
      <p:pic>
        <p:nvPicPr>
          <p:cNvPr id="23" name="Рисунок 22" descr="Лампочка со сплошной заливкой">
            <a:extLst>
              <a:ext uri="{FF2B5EF4-FFF2-40B4-BE49-F238E27FC236}">
                <a16:creationId xmlns:a16="http://schemas.microsoft.com/office/drawing/2014/main" id="{B80D17C3-E5C8-B71B-646E-1CE761B371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58544" y="2520909"/>
            <a:ext cx="369332" cy="36933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8B27F21-CD22-8CAC-852F-5EC268B0FD7F}"/>
              </a:ext>
            </a:extLst>
          </p:cNvPr>
          <p:cNvSpPr txBox="1"/>
          <p:nvPr/>
        </p:nvSpPr>
        <p:spPr>
          <a:xfrm>
            <a:off x="5486400" y="19765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828825C-3E7F-3D61-AECD-7BE5C1DD4DDB}"/>
              </a:ext>
            </a:extLst>
          </p:cNvPr>
          <p:cNvSpPr txBox="1"/>
          <p:nvPr/>
        </p:nvSpPr>
        <p:spPr>
          <a:xfrm>
            <a:off x="8086529" y="2513527"/>
            <a:ext cx="554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6289101-E591-BAAC-8CC0-6830E1D64634}"/>
              </a:ext>
            </a:extLst>
          </p:cNvPr>
          <p:cNvSpPr txBox="1"/>
          <p:nvPr/>
        </p:nvSpPr>
        <p:spPr>
          <a:xfrm>
            <a:off x="9722425" y="2501424"/>
            <a:ext cx="775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857DC61-E98D-F518-178B-157063B716A8}"/>
              </a:ext>
            </a:extLst>
          </p:cNvPr>
          <p:cNvSpPr txBox="1"/>
          <p:nvPr/>
        </p:nvSpPr>
        <p:spPr>
          <a:xfrm>
            <a:off x="11353800" y="2520909"/>
            <a:ext cx="738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E3308DF-6585-B73E-4AFF-B25FA504961B}"/>
              </a:ext>
            </a:extLst>
          </p:cNvPr>
          <p:cNvSpPr txBox="1"/>
          <p:nvPr/>
        </p:nvSpPr>
        <p:spPr>
          <a:xfrm>
            <a:off x="1542474" y="3592611"/>
            <a:ext cx="658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D91B4E0-1B58-63A3-AF8B-668FBFD67037}"/>
              </a:ext>
            </a:extLst>
          </p:cNvPr>
          <p:cNvSpPr txBox="1"/>
          <p:nvPr/>
        </p:nvSpPr>
        <p:spPr>
          <a:xfrm>
            <a:off x="3158837" y="3592611"/>
            <a:ext cx="738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C05B73E-B0E1-7C23-1C0E-5D9143AB26A8}"/>
              </a:ext>
            </a:extLst>
          </p:cNvPr>
          <p:cNvSpPr txBox="1"/>
          <p:nvPr/>
        </p:nvSpPr>
        <p:spPr>
          <a:xfrm>
            <a:off x="4805219" y="3592611"/>
            <a:ext cx="914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17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173690C-0287-A575-FAA7-089DD6E9C9A5}"/>
              </a:ext>
            </a:extLst>
          </p:cNvPr>
          <p:cNvSpPr txBox="1"/>
          <p:nvPr/>
        </p:nvSpPr>
        <p:spPr>
          <a:xfrm>
            <a:off x="6456219" y="3592154"/>
            <a:ext cx="822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654DBA5-9F0D-CDBA-3ABF-A8DE9564EB7B}"/>
              </a:ext>
            </a:extLst>
          </p:cNvPr>
          <p:cNvSpPr txBox="1"/>
          <p:nvPr/>
        </p:nvSpPr>
        <p:spPr>
          <a:xfrm>
            <a:off x="8086529" y="3592154"/>
            <a:ext cx="738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C5B7B2-7550-92F3-719A-55F558E73ECA}"/>
              </a:ext>
            </a:extLst>
          </p:cNvPr>
          <p:cNvSpPr txBox="1"/>
          <p:nvPr/>
        </p:nvSpPr>
        <p:spPr>
          <a:xfrm>
            <a:off x="9722425" y="3592154"/>
            <a:ext cx="658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B65D41A-9E69-CF8B-2A3A-573068619D9B}"/>
              </a:ext>
            </a:extLst>
          </p:cNvPr>
          <p:cNvSpPr txBox="1"/>
          <p:nvPr/>
        </p:nvSpPr>
        <p:spPr>
          <a:xfrm>
            <a:off x="11353799" y="3592154"/>
            <a:ext cx="738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AA55F5-1A9D-B30C-51FA-ED3F352BC0D9}"/>
              </a:ext>
            </a:extLst>
          </p:cNvPr>
          <p:cNvSpPr txBox="1"/>
          <p:nvPr/>
        </p:nvSpPr>
        <p:spPr>
          <a:xfrm>
            <a:off x="1511299" y="4591859"/>
            <a:ext cx="750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2850FB-B5B5-432F-D060-E60A4326FC85}"/>
              </a:ext>
            </a:extLst>
          </p:cNvPr>
          <p:cNvSpPr txBox="1"/>
          <p:nvPr/>
        </p:nvSpPr>
        <p:spPr>
          <a:xfrm>
            <a:off x="3186545" y="4581792"/>
            <a:ext cx="421572" cy="368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7445E35-4F66-100C-9576-5F27CF80F845}"/>
              </a:ext>
            </a:extLst>
          </p:cNvPr>
          <p:cNvSpPr txBox="1"/>
          <p:nvPr/>
        </p:nvSpPr>
        <p:spPr>
          <a:xfrm>
            <a:off x="2087418" y="4859097"/>
            <a:ext cx="162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FF3300"/>
                </a:solidFill>
              </a:rPr>
              <a:t>День ручного письма</a:t>
            </a:r>
          </a:p>
        </p:txBody>
      </p:sp>
      <p:pic>
        <p:nvPicPr>
          <p:cNvPr id="43" name="Рисунок 42" descr="Лампочка со сплошной заливкой">
            <a:extLst>
              <a:ext uri="{FF2B5EF4-FFF2-40B4-BE49-F238E27FC236}">
                <a16:creationId xmlns:a16="http://schemas.microsoft.com/office/drawing/2014/main" id="{9C8F3C50-EC80-3406-0C14-4831D52D69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82984" y="4562886"/>
            <a:ext cx="369332" cy="369332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8368B40F-C0C7-0C53-6AA0-910F001F6BE2}"/>
              </a:ext>
            </a:extLst>
          </p:cNvPr>
          <p:cNvSpPr txBox="1"/>
          <p:nvPr/>
        </p:nvSpPr>
        <p:spPr>
          <a:xfrm>
            <a:off x="4793674" y="4591609"/>
            <a:ext cx="1006762" cy="368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FADE355-2875-4F9E-AAB4-8FC3D16D2844}"/>
              </a:ext>
            </a:extLst>
          </p:cNvPr>
          <p:cNvSpPr txBox="1"/>
          <p:nvPr/>
        </p:nvSpPr>
        <p:spPr>
          <a:xfrm>
            <a:off x="6456219" y="4562886"/>
            <a:ext cx="1006762" cy="368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9BB50DD-97C8-7ADF-A85A-C8EDAB3072FA}"/>
              </a:ext>
            </a:extLst>
          </p:cNvPr>
          <p:cNvSpPr txBox="1"/>
          <p:nvPr/>
        </p:nvSpPr>
        <p:spPr>
          <a:xfrm>
            <a:off x="8086529" y="4562886"/>
            <a:ext cx="1006762" cy="368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26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8E94C46-1D38-520F-B2AC-1EA144840405}"/>
              </a:ext>
            </a:extLst>
          </p:cNvPr>
          <p:cNvSpPr txBox="1"/>
          <p:nvPr/>
        </p:nvSpPr>
        <p:spPr>
          <a:xfrm>
            <a:off x="9716839" y="4562886"/>
            <a:ext cx="896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27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61BE9A8-3559-FF2C-6391-6C1BDAD83374}"/>
              </a:ext>
            </a:extLst>
          </p:cNvPr>
          <p:cNvSpPr txBox="1"/>
          <p:nvPr/>
        </p:nvSpPr>
        <p:spPr>
          <a:xfrm>
            <a:off x="11347149" y="4581791"/>
            <a:ext cx="1250375" cy="368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225F640-7835-1D2D-D894-93123CF70A5F}"/>
              </a:ext>
            </a:extLst>
          </p:cNvPr>
          <p:cNvSpPr txBox="1"/>
          <p:nvPr/>
        </p:nvSpPr>
        <p:spPr>
          <a:xfrm>
            <a:off x="1503218" y="5644059"/>
            <a:ext cx="1036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29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7AFECC1-DDEA-FC3B-D16C-E296CD4EF5B9}"/>
              </a:ext>
            </a:extLst>
          </p:cNvPr>
          <p:cNvSpPr txBox="1"/>
          <p:nvPr/>
        </p:nvSpPr>
        <p:spPr>
          <a:xfrm>
            <a:off x="3186545" y="5662965"/>
            <a:ext cx="1155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B016A0D-FC97-E8F2-067D-A32082A25943}"/>
              </a:ext>
            </a:extLst>
          </p:cNvPr>
          <p:cNvSpPr txBox="1"/>
          <p:nvPr/>
        </p:nvSpPr>
        <p:spPr>
          <a:xfrm>
            <a:off x="4812147" y="5644492"/>
            <a:ext cx="907473" cy="368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31</a:t>
            </a:r>
          </a:p>
        </p:txBody>
      </p:sp>
      <p:sp>
        <p:nvSpPr>
          <p:cNvPr id="52" name="Управляющая кнопка: &quot;Вперед&quot; или &quot;Следующий&quot; 5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AF9FC659-DBA6-CCD5-7ED7-E03C010F0870}"/>
              </a:ext>
            </a:extLst>
          </p:cNvPr>
          <p:cNvSpPr/>
          <p:nvPr/>
        </p:nvSpPr>
        <p:spPr>
          <a:xfrm>
            <a:off x="11102109" y="402070"/>
            <a:ext cx="840509" cy="369332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5D4C89-89E0-95F1-0667-9DF302FCCCA6}"/>
              </a:ext>
            </a:extLst>
          </p:cNvPr>
          <p:cNvSpPr txBox="1"/>
          <p:nvPr/>
        </p:nvSpPr>
        <p:spPr>
          <a:xfrm>
            <a:off x="6928790" y="2843852"/>
            <a:ext cx="2045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В.В.Виноградова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39" name="Рисунок 38" descr="Лампочка со сплошной заливкой">
            <a:extLst>
              <a:ext uri="{FF2B5EF4-FFF2-40B4-BE49-F238E27FC236}">
                <a16:creationId xmlns:a16="http://schemas.microsoft.com/office/drawing/2014/main" id="{4C031452-F2FD-A021-DD18-9280ADBFB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42552" y="2473738"/>
            <a:ext cx="411895" cy="39672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1F905C2-18DE-2C75-B24B-7DFA35DAE5E8}"/>
              </a:ext>
            </a:extLst>
          </p:cNvPr>
          <p:cNvSpPr txBox="1"/>
          <p:nvPr/>
        </p:nvSpPr>
        <p:spPr>
          <a:xfrm>
            <a:off x="3730448" y="4913601"/>
            <a:ext cx="201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Д.Н.Ушакова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53" name="Рисунок 52" descr="Лампочка со сплошной заливкой">
            <a:extLst>
              <a:ext uri="{FF2B5EF4-FFF2-40B4-BE49-F238E27FC236}">
                <a16:creationId xmlns:a16="http://schemas.microsoft.com/office/drawing/2014/main" id="{1496FC70-AD51-08C2-4307-9CD4662284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65957" y="4571682"/>
            <a:ext cx="369332" cy="388826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6FF7FD00-FF2C-ED30-7B64-CF6AD639D613}"/>
              </a:ext>
            </a:extLst>
          </p:cNvPr>
          <p:cNvSpPr/>
          <p:nvPr/>
        </p:nvSpPr>
        <p:spPr>
          <a:xfrm>
            <a:off x="5349459" y="2472273"/>
            <a:ext cx="4811470" cy="301623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Дмитрий Ушаков— русский лексикограф и филолог, известный прежде всего как автор «Толкового словаря русского языка», который был издан в 1935 году. Этот словарь стал одним из самых популярных и авторитетных в советской лексикографии.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21530F9A-4B32-E58B-065B-6DDC5BAC394B}"/>
              </a:ext>
            </a:extLst>
          </p:cNvPr>
          <p:cNvSpPr/>
          <p:nvPr/>
        </p:nvSpPr>
        <p:spPr>
          <a:xfrm>
            <a:off x="2078185" y="1419780"/>
            <a:ext cx="4811470" cy="300447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Василий Васильевич Виноградов— выдающийся русский лингвист, специалист в области теории языка, стилистики и истории русского языка. Он сделал значительный вклад в развитие лингвистической науки, особенно в области семантики и стилистики</a:t>
            </a:r>
            <a:r>
              <a:rPr lang="ru-RU" dirty="0"/>
              <a:t>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4ED6874-9E14-0394-77C7-B85339BF3458}"/>
              </a:ext>
            </a:extLst>
          </p:cNvPr>
          <p:cNvSpPr/>
          <p:nvPr/>
        </p:nvSpPr>
        <p:spPr>
          <a:xfrm>
            <a:off x="3713018" y="2493901"/>
            <a:ext cx="4811470" cy="300447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ручного письма, отмечаемый 23 января, — это праздник, посвящённый искусству и значимости рукописного текста. Он призван напомнить о важности сохранения индивидуального почерка, о его уникальности и ценности в эпоху цифровых технологий. Это повод взять в руки ручку и бумагу, чтобы выразить свои мысли и чувства через рукописное письмо.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715214C-B68B-1CA8-37D2-D9A6F84DB295}"/>
              </a:ext>
            </a:extLst>
          </p:cNvPr>
          <p:cNvSpPr/>
          <p:nvPr/>
        </p:nvSpPr>
        <p:spPr>
          <a:xfrm>
            <a:off x="6982726" y="1410302"/>
            <a:ext cx="4844393" cy="301623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Всемирный день "спасибо", отмечаемый 11 января,</a:t>
            </a:r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— это день выражения благодарности. Это простой и приятный повод поблагодарить тех, кто делает нашу жизнь лучше: родных, друзей, коллег или просто незнакомых людей, совершивших добрый поступок. Это напоминание о важности вежливости и позитивного общения в повседневной жизни.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A8332CC-AB3E-0CB7-91E9-706AB8171C41}"/>
              </a:ext>
            </a:extLst>
          </p:cNvPr>
          <p:cNvSpPr/>
          <p:nvPr/>
        </p:nvSpPr>
        <p:spPr>
          <a:xfrm>
            <a:off x="3714889" y="2467023"/>
            <a:ext cx="4803354" cy="301623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Всемирный день азбуки Брайля отмечается 4 января и посвящён системе письма, разработанной Луи Брайлем для людей с нарушениями зрения. Эта система позволяет читать и писать с помощью рельефных точек, что значительно улучшает доступ к информации и образованию для незрячих и слабовидящих людей. Праздник направлен на повышение осведомлённости о важности Брайля и поддержание прав людей с инвалидностью на равный доступ к знаниям и ресурсам.</a:t>
            </a:r>
          </a:p>
        </p:txBody>
      </p:sp>
    </p:spTree>
    <p:extLst>
      <p:ext uri="{BB962C8B-B14F-4D97-AF65-F5344CB8AC3E}">
        <p14:creationId xmlns:p14="http://schemas.microsoft.com/office/powerpoint/2010/main" val="110825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37" grpId="0"/>
      <p:bldP spid="13" grpId="0"/>
      <p:bldP spid="41" grpId="0"/>
      <p:bldP spid="54" grpId="0" animBg="1"/>
      <p:bldP spid="54" grpId="1" animBg="1"/>
      <p:bldP spid="40" grpId="0" animBg="1"/>
      <p:bldP spid="40" grpId="1" animBg="1"/>
      <p:bldP spid="5" grpId="0" animBg="1"/>
      <p:bldP spid="5" grpId="1" animBg="1"/>
      <p:bldP spid="4" grpId="0" animBg="1"/>
      <p:bldP spid="4" grpId="1" animBg="1"/>
      <p:bldP spid="3" grpId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1784A-B9C7-A674-5074-B19545E30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414D1A-1745-3460-2242-DBBE9A2C0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C5A14BD-4F57-3539-3729-4EFDD7DE9F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36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310539-7298-BB50-535E-1BFD2F254A56}"/>
              </a:ext>
            </a:extLst>
          </p:cNvPr>
          <p:cNvSpPr txBox="1"/>
          <p:nvPr/>
        </p:nvSpPr>
        <p:spPr>
          <a:xfrm>
            <a:off x="350982" y="402070"/>
            <a:ext cx="4562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Февраль</a:t>
            </a:r>
          </a:p>
        </p:txBody>
      </p:sp>
      <p:sp>
        <p:nvSpPr>
          <p:cNvPr id="3" name="Управляющая кнопка: &quot;Вперед&quot; или &quot;Следующий&quot; 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CCC346F5-8295-22B9-7BBB-AA4ED5C38A0A}"/>
              </a:ext>
            </a:extLst>
          </p:cNvPr>
          <p:cNvSpPr/>
          <p:nvPr/>
        </p:nvSpPr>
        <p:spPr>
          <a:xfrm>
            <a:off x="10982037" y="402070"/>
            <a:ext cx="858981" cy="360219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997083-6B6F-69D0-BEFF-174824D483AA}"/>
              </a:ext>
            </a:extLst>
          </p:cNvPr>
          <p:cNvSpPr txBox="1"/>
          <p:nvPr/>
        </p:nvSpPr>
        <p:spPr>
          <a:xfrm>
            <a:off x="1653309" y="1423078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CA434D-A800-844B-53BD-BAE6FEFA16CA}"/>
              </a:ext>
            </a:extLst>
          </p:cNvPr>
          <p:cNvSpPr txBox="1"/>
          <p:nvPr/>
        </p:nvSpPr>
        <p:spPr>
          <a:xfrm>
            <a:off x="3292763" y="1401993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8B62A6-7B99-802F-6ACC-089A71D6A5F6}"/>
              </a:ext>
            </a:extLst>
          </p:cNvPr>
          <p:cNvSpPr txBox="1"/>
          <p:nvPr/>
        </p:nvSpPr>
        <p:spPr>
          <a:xfrm>
            <a:off x="4932218" y="1423078"/>
            <a:ext cx="794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BFF876-B6DE-AE8C-D8A4-9A68426A7D55}"/>
              </a:ext>
            </a:extLst>
          </p:cNvPr>
          <p:cNvSpPr txBox="1"/>
          <p:nvPr/>
        </p:nvSpPr>
        <p:spPr>
          <a:xfrm>
            <a:off x="6567053" y="1441406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4ECB1C-C5C9-0819-28E0-06CDD2E7A75F}"/>
              </a:ext>
            </a:extLst>
          </p:cNvPr>
          <p:cNvSpPr txBox="1"/>
          <p:nvPr/>
        </p:nvSpPr>
        <p:spPr>
          <a:xfrm>
            <a:off x="8201892" y="1441406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0CF13B-DD29-94EF-8945-8683796105C6}"/>
              </a:ext>
            </a:extLst>
          </p:cNvPr>
          <p:cNvSpPr txBox="1"/>
          <p:nvPr/>
        </p:nvSpPr>
        <p:spPr>
          <a:xfrm>
            <a:off x="9836731" y="14412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961370-F476-C00D-ADAF-8EEFABAFE2AF}"/>
              </a:ext>
            </a:extLst>
          </p:cNvPr>
          <p:cNvSpPr txBox="1"/>
          <p:nvPr/>
        </p:nvSpPr>
        <p:spPr>
          <a:xfrm>
            <a:off x="11492350" y="1459734"/>
            <a:ext cx="785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F06D26-663F-5E7D-0DAB-8B37B82C4C7A}"/>
              </a:ext>
            </a:extLst>
          </p:cNvPr>
          <p:cNvSpPr txBox="1"/>
          <p:nvPr/>
        </p:nvSpPr>
        <p:spPr>
          <a:xfrm>
            <a:off x="1669473" y="2470850"/>
            <a:ext cx="81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35DB71-D186-DD68-3BD0-C20E70DAD132}"/>
              </a:ext>
            </a:extLst>
          </p:cNvPr>
          <p:cNvSpPr txBox="1"/>
          <p:nvPr/>
        </p:nvSpPr>
        <p:spPr>
          <a:xfrm>
            <a:off x="3306617" y="2464893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32740E-AA1E-9B89-8961-C5096F4F3537}"/>
              </a:ext>
            </a:extLst>
          </p:cNvPr>
          <p:cNvSpPr txBox="1"/>
          <p:nvPr/>
        </p:nvSpPr>
        <p:spPr>
          <a:xfrm>
            <a:off x="4849091" y="2473748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62C990-FFB9-1D57-6996-9BB71C620B93}"/>
              </a:ext>
            </a:extLst>
          </p:cNvPr>
          <p:cNvSpPr txBox="1"/>
          <p:nvPr/>
        </p:nvSpPr>
        <p:spPr>
          <a:xfrm>
            <a:off x="6479309" y="2473748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41A977-3124-DAD5-C363-681FD3199D55}"/>
              </a:ext>
            </a:extLst>
          </p:cNvPr>
          <p:cNvSpPr txBox="1"/>
          <p:nvPr/>
        </p:nvSpPr>
        <p:spPr>
          <a:xfrm>
            <a:off x="8128000" y="2464893"/>
            <a:ext cx="738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F71702-4EB6-CC50-5E38-8FF12DA502F7}"/>
              </a:ext>
            </a:extLst>
          </p:cNvPr>
          <p:cNvSpPr txBox="1"/>
          <p:nvPr/>
        </p:nvSpPr>
        <p:spPr>
          <a:xfrm>
            <a:off x="9758218" y="2475611"/>
            <a:ext cx="84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0C91910-B6F6-ED7C-8637-221342DE31D2}"/>
              </a:ext>
            </a:extLst>
          </p:cNvPr>
          <p:cNvSpPr txBox="1"/>
          <p:nvPr/>
        </p:nvSpPr>
        <p:spPr>
          <a:xfrm>
            <a:off x="11406909" y="2482528"/>
            <a:ext cx="785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020BD6-668A-31F2-04BB-23218D369064}"/>
              </a:ext>
            </a:extLst>
          </p:cNvPr>
          <p:cNvSpPr txBox="1"/>
          <p:nvPr/>
        </p:nvSpPr>
        <p:spPr>
          <a:xfrm>
            <a:off x="1530350" y="3505152"/>
            <a:ext cx="81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B316BC-FC06-A14E-BA15-43707D818375}"/>
              </a:ext>
            </a:extLst>
          </p:cNvPr>
          <p:cNvSpPr txBox="1"/>
          <p:nvPr/>
        </p:nvSpPr>
        <p:spPr>
          <a:xfrm>
            <a:off x="3173846" y="3518630"/>
            <a:ext cx="692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4966FB5-A231-B58A-C91D-100155194095}"/>
              </a:ext>
            </a:extLst>
          </p:cNvPr>
          <p:cNvSpPr txBox="1"/>
          <p:nvPr/>
        </p:nvSpPr>
        <p:spPr>
          <a:xfrm>
            <a:off x="4812146" y="3518376"/>
            <a:ext cx="692727" cy="378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BF089E-574B-52BC-9A8C-91A0000C5E17}"/>
              </a:ext>
            </a:extLst>
          </p:cNvPr>
          <p:cNvSpPr txBox="1"/>
          <p:nvPr/>
        </p:nvSpPr>
        <p:spPr>
          <a:xfrm>
            <a:off x="6479309" y="3513420"/>
            <a:ext cx="979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195EE5-9A44-2AC7-A058-2B071E9E10BF}"/>
              </a:ext>
            </a:extLst>
          </p:cNvPr>
          <p:cNvSpPr txBox="1"/>
          <p:nvPr/>
        </p:nvSpPr>
        <p:spPr>
          <a:xfrm>
            <a:off x="8117609" y="3509078"/>
            <a:ext cx="738909" cy="378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2B73A1-B3C4-6AC8-A248-1AC3D931C5B0}"/>
              </a:ext>
            </a:extLst>
          </p:cNvPr>
          <p:cNvSpPr txBox="1"/>
          <p:nvPr/>
        </p:nvSpPr>
        <p:spPr>
          <a:xfrm>
            <a:off x="9746095" y="3496157"/>
            <a:ext cx="84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BE51FE5-8D86-C67B-2129-5ED319BE901D}"/>
              </a:ext>
            </a:extLst>
          </p:cNvPr>
          <p:cNvSpPr txBox="1"/>
          <p:nvPr/>
        </p:nvSpPr>
        <p:spPr>
          <a:xfrm>
            <a:off x="11374581" y="3505323"/>
            <a:ext cx="932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EC8C2A6-44C8-5F04-CCCE-53660754AD11}"/>
              </a:ext>
            </a:extLst>
          </p:cNvPr>
          <p:cNvSpPr txBox="1"/>
          <p:nvPr/>
        </p:nvSpPr>
        <p:spPr>
          <a:xfrm>
            <a:off x="1530350" y="4557804"/>
            <a:ext cx="81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040B113-46E8-A81C-FBD1-C889D479A9C0}"/>
              </a:ext>
            </a:extLst>
          </p:cNvPr>
          <p:cNvSpPr txBox="1"/>
          <p:nvPr/>
        </p:nvSpPr>
        <p:spPr>
          <a:xfrm>
            <a:off x="3177886" y="4581530"/>
            <a:ext cx="72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1EF9955-1B9E-8957-4215-5D823A06C9BF}"/>
              </a:ext>
            </a:extLst>
          </p:cNvPr>
          <p:cNvSpPr txBox="1"/>
          <p:nvPr/>
        </p:nvSpPr>
        <p:spPr>
          <a:xfrm>
            <a:off x="4784436" y="4553216"/>
            <a:ext cx="692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FF6515-81AF-F507-E878-2B8E080E85B4}"/>
              </a:ext>
            </a:extLst>
          </p:cNvPr>
          <p:cNvSpPr txBox="1"/>
          <p:nvPr/>
        </p:nvSpPr>
        <p:spPr>
          <a:xfrm>
            <a:off x="6428509" y="4557570"/>
            <a:ext cx="895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FEDF3A7-F8DF-2FB7-8177-6131B4CE902E}"/>
              </a:ext>
            </a:extLst>
          </p:cNvPr>
          <p:cNvSpPr txBox="1"/>
          <p:nvPr/>
        </p:nvSpPr>
        <p:spPr>
          <a:xfrm>
            <a:off x="8100290" y="4581297"/>
            <a:ext cx="849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2E59600-6720-6916-BD97-8BC65199C56F}"/>
              </a:ext>
            </a:extLst>
          </p:cNvPr>
          <p:cNvSpPr txBox="1"/>
          <p:nvPr/>
        </p:nvSpPr>
        <p:spPr>
          <a:xfrm>
            <a:off x="9703954" y="4562582"/>
            <a:ext cx="84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27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9B3622-A7AB-D218-975A-DBDD67301C58}"/>
              </a:ext>
            </a:extLst>
          </p:cNvPr>
          <p:cNvSpPr txBox="1"/>
          <p:nvPr/>
        </p:nvSpPr>
        <p:spPr>
          <a:xfrm>
            <a:off x="11386126" y="4581297"/>
            <a:ext cx="84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28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EF6047F-A3AB-1CEF-3960-A80DFA817470}"/>
              </a:ext>
            </a:extLst>
          </p:cNvPr>
          <p:cNvSpPr txBox="1"/>
          <p:nvPr/>
        </p:nvSpPr>
        <p:spPr>
          <a:xfrm>
            <a:off x="3782291" y="1700542"/>
            <a:ext cx="15055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FF3300"/>
                </a:solidFill>
              </a:rPr>
              <a:t>День борьбы с ненормативной лексикой</a:t>
            </a:r>
          </a:p>
        </p:txBody>
      </p:sp>
      <p:pic>
        <p:nvPicPr>
          <p:cNvPr id="38" name="Рисунок 37" descr="Лампочка со сплошной заливкой">
            <a:extLst>
              <a:ext uri="{FF2B5EF4-FFF2-40B4-BE49-F238E27FC236}">
                <a16:creationId xmlns:a16="http://schemas.microsoft.com/office/drawing/2014/main" id="{FB687B7F-04BD-5288-FC5D-898DC99FD8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06799" y="1423078"/>
            <a:ext cx="466438" cy="40598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E791C15-8931-E420-3C73-598F4B99118F}"/>
              </a:ext>
            </a:extLst>
          </p:cNvPr>
          <p:cNvSpPr txBox="1"/>
          <p:nvPr/>
        </p:nvSpPr>
        <p:spPr>
          <a:xfrm>
            <a:off x="10483272" y="3741571"/>
            <a:ext cx="13577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err="1">
                <a:solidFill>
                  <a:srgbClr val="FF3300"/>
                </a:solidFill>
              </a:rPr>
              <a:t>Междуна</a:t>
            </a:r>
            <a:r>
              <a:rPr lang="ru-RU" sz="1400" i="1" dirty="0">
                <a:solidFill>
                  <a:srgbClr val="FF3300"/>
                </a:solidFill>
              </a:rPr>
              <a:t>-родный день родного языка</a:t>
            </a:r>
          </a:p>
        </p:txBody>
      </p:sp>
      <p:pic>
        <p:nvPicPr>
          <p:cNvPr id="41" name="Рисунок 40" descr="Лампочка со сплошной заливкой">
            <a:extLst>
              <a:ext uri="{FF2B5EF4-FFF2-40B4-BE49-F238E27FC236}">
                <a16:creationId xmlns:a16="http://schemas.microsoft.com/office/drawing/2014/main" id="{2086425A-1274-701F-F69B-C416EA5EDB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98099" y="3505152"/>
            <a:ext cx="441037" cy="452765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397B0218-22C4-C138-B2A4-CAE30C008188}"/>
              </a:ext>
            </a:extLst>
          </p:cNvPr>
          <p:cNvSpPr txBox="1"/>
          <p:nvPr/>
        </p:nvSpPr>
        <p:spPr>
          <a:xfrm>
            <a:off x="3888508" y="4818856"/>
            <a:ext cx="14120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FF3300"/>
                </a:solidFill>
              </a:rPr>
              <a:t>День рождения лингвиста Д.Э. Розенталя</a:t>
            </a:r>
          </a:p>
        </p:txBody>
      </p:sp>
      <p:pic>
        <p:nvPicPr>
          <p:cNvPr id="44" name="Рисунок 43" descr="Лампочка со сплошной заливкой">
            <a:extLst>
              <a:ext uri="{FF2B5EF4-FFF2-40B4-BE49-F238E27FC236}">
                <a16:creationId xmlns:a16="http://schemas.microsoft.com/office/drawing/2014/main" id="{BF7E00DE-6FCD-9498-AD2E-DB08166EB6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62217" y="4591090"/>
            <a:ext cx="452581" cy="437846"/>
          </a:xfrm>
          <a:prstGeom prst="rect">
            <a:avLst/>
          </a:prstGeom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2B3BA661-8CC1-7770-E169-D00D696AC9CB}"/>
              </a:ext>
            </a:extLst>
          </p:cNvPr>
          <p:cNvSpPr/>
          <p:nvPr/>
        </p:nvSpPr>
        <p:spPr>
          <a:xfrm>
            <a:off x="3737263" y="2482528"/>
            <a:ext cx="4764810" cy="300089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борьбы с ненормативной лексикой —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это день, призванный обратить внимание на проблему сквернословия и побудить людей к более осознанному и уважительному общению. Его цель — напомнить о негативном влиянии мата на язык, культуру и межличностные отношения, а также призвать к замене бранных слов более позитивными и конструктивными выражениями. 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7A624CBB-CFD7-BE61-E9B3-1A49B15F5262}"/>
              </a:ext>
            </a:extLst>
          </p:cNvPr>
          <p:cNvSpPr/>
          <p:nvPr/>
        </p:nvSpPr>
        <p:spPr>
          <a:xfrm>
            <a:off x="3737263" y="2471020"/>
            <a:ext cx="4819074" cy="299143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Международный день родного языка, отмечаемый 21 февраля, — это праздник, посвящённый сохранению и продвижению языкового и культурного разнообразия во всём мире. Он подчёркивает важность защиты всех языков, особенно тех, которые находятся под угрозой исчезновения, и поощряет уважение ко всем языкам и культурам.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60F6A6AA-280C-8884-66B9-D591733111AD}"/>
              </a:ext>
            </a:extLst>
          </p:cNvPr>
          <p:cNvSpPr/>
          <p:nvPr/>
        </p:nvSpPr>
        <p:spPr>
          <a:xfrm>
            <a:off x="5335153" y="2497210"/>
            <a:ext cx="4807239" cy="297923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рождения Д.Э. Розенталя, известного советского и российского лингвиста, — это день памяти выдающегося специалиста в области русского языка, стилистики и культуры речи. Розенталь оставил огромное наследие, его книги и справочники стали незаменимыми помощниками для многих поколений, стремящихся к грамотной и красивой речи. В этот день вспоминают его вклад в развитие лингвистики и культуры речи</a:t>
            </a:r>
          </a:p>
        </p:txBody>
      </p:sp>
    </p:spTree>
    <p:extLst>
      <p:ext uri="{BB962C8B-B14F-4D97-AF65-F5344CB8AC3E}">
        <p14:creationId xmlns:p14="http://schemas.microsoft.com/office/powerpoint/2010/main" val="134816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2" grpId="0"/>
      <p:bldP spid="34" grpId="0" animBg="1"/>
      <p:bldP spid="34" grpId="1" animBg="1"/>
      <p:bldP spid="35" grpId="0" animBg="1"/>
      <p:bldP spid="35" grpId="1" animBg="1"/>
      <p:bldP spid="37" grpId="0" animBg="1"/>
      <p:bldP spid="3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0E4941-E465-1E83-2869-1444A464A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6604B7-1D49-CF46-646B-D9A63F47D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8E3DB4-AAF4-8318-BFBA-DEDE2F2115B7}"/>
              </a:ext>
            </a:extLst>
          </p:cNvPr>
          <p:cNvSpPr txBox="1"/>
          <p:nvPr/>
        </p:nvSpPr>
        <p:spPr>
          <a:xfrm>
            <a:off x="314036" y="471055"/>
            <a:ext cx="4202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Март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C7A501-0B20-2DF0-61BB-FE0C2223C0CC}"/>
              </a:ext>
            </a:extLst>
          </p:cNvPr>
          <p:cNvSpPr txBox="1"/>
          <p:nvPr/>
        </p:nvSpPr>
        <p:spPr>
          <a:xfrm>
            <a:off x="1661391" y="1411699"/>
            <a:ext cx="1089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FBC5EB-6387-4EF4-5B2F-A0509EBA97E8}"/>
              </a:ext>
            </a:extLst>
          </p:cNvPr>
          <p:cNvSpPr txBox="1"/>
          <p:nvPr/>
        </p:nvSpPr>
        <p:spPr>
          <a:xfrm>
            <a:off x="3283527" y="1401723"/>
            <a:ext cx="1357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F2EDB9-9719-2CF2-2E75-4A7AF3E91C49}"/>
              </a:ext>
            </a:extLst>
          </p:cNvPr>
          <p:cNvSpPr txBox="1"/>
          <p:nvPr/>
        </p:nvSpPr>
        <p:spPr>
          <a:xfrm>
            <a:off x="4932218" y="1411699"/>
            <a:ext cx="858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9994D7-83F6-C9F0-2F84-09E5BB6813A2}"/>
              </a:ext>
            </a:extLst>
          </p:cNvPr>
          <p:cNvSpPr txBox="1"/>
          <p:nvPr/>
        </p:nvSpPr>
        <p:spPr>
          <a:xfrm>
            <a:off x="6554353" y="1402835"/>
            <a:ext cx="1246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DA6D08-AB57-ECE5-3036-A2A640B58C2F}"/>
              </a:ext>
            </a:extLst>
          </p:cNvPr>
          <p:cNvSpPr txBox="1"/>
          <p:nvPr/>
        </p:nvSpPr>
        <p:spPr>
          <a:xfrm>
            <a:off x="8222672" y="1411699"/>
            <a:ext cx="1071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FD39C5-92B8-CF54-6F8C-D661F93989A1}"/>
              </a:ext>
            </a:extLst>
          </p:cNvPr>
          <p:cNvSpPr txBox="1"/>
          <p:nvPr/>
        </p:nvSpPr>
        <p:spPr>
          <a:xfrm>
            <a:off x="9827056" y="1411699"/>
            <a:ext cx="87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188152-E501-460A-28FA-B65FBAABD23F}"/>
              </a:ext>
            </a:extLst>
          </p:cNvPr>
          <p:cNvSpPr txBox="1"/>
          <p:nvPr/>
        </p:nvSpPr>
        <p:spPr>
          <a:xfrm>
            <a:off x="11488882" y="1411699"/>
            <a:ext cx="104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F9F1B8B-3FB0-DBEC-2006-243BB9E1ECD1}"/>
              </a:ext>
            </a:extLst>
          </p:cNvPr>
          <p:cNvSpPr txBox="1"/>
          <p:nvPr/>
        </p:nvSpPr>
        <p:spPr>
          <a:xfrm>
            <a:off x="1639453" y="2477427"/>
            <a:ext cx="796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93189B-BEF6-4404-1AF3-9E2C845A09ED}"/>
              </a:ext>
            </a:extLst>
          </p:cNvPr>
          <p:cNvSpPr txBox="1"/>
          <p:nvPr/>
        </p:nvSpPr>
        <p:spPr>
          <a:xfrm>
            <a:off x="3288143" y="2447697"/>
            <a:ext cx="923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ECC197-03B6-1521-B156-A90CC0C94B92}"/>
              </a:ext>
            </a:extLst>
          </p:cNvPr>
          <p:cNvSpPr txBox="1"/>
          <p:nvPr/>
        </p:nvSpPr>
        <p:spPr>
          <a:xfrm>
            <a:off x="4827446" y="2473881"/>
            <a:ext cx="1006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066EF6-5FCD-E30A-6539-E283400AAFE1}"/>
              </a:ext>
            </a:extLst>
          </p:cNvPr>
          <p:cNvSpPr txBox="1"/>
          <p:nvPr/>
        </p:nvSpPr>
        <p:spPr>
          <a:xfrm>
            <a:off x="6493159" y="2457913"/>
            <a:ext cx="1006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6678919-750D-4CBB-2827-651A7F42E85A}"/>
              </a:ext>
            </a:extLst>
          </p:cNvPr>
          <p:cNvSpPr txBox="1"/>
          <p:nvPr/>
        </p:nvSpPr>
        <p:spPr>
          <a:xfrm>
            <a:off x="8097477" y="2466208"/>
            <a:ext cx="833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BC88CD-207C-3D13-60BB-59B26264E57D}"/>
              </a:ext>
            </a:extLst>
          </p:cNvPr>
          <p:cNvSpPr txBox="1"/>
          <p:nvPr/>
        </p:nvSpPr>
        <p:spPr>
          <a:xfrm>
            <a:off x="9753600" y="2448131"/>
            <a:ext cx="43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91D5453-848D-801F-6F4B-5E0D6C5F1B15}"/>
              </a:ext>
            </a:extLst>
          </p:cNvPr>
          <p:cNvSpPr txBox="1"/>
          <p:nvPr/>
        </p:nvSpPr>
        <p:spPr>
          <a:xfrm>
            <a:off x="11358418" y="2448131"/>
            <a:ext cx="833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5C0483-0115-41C5-4D97-B8A61252F8FA}"/>
              </a:ext>
            </a:extLst>
          </p:cNvPr>
          <p:cNvSpPr txBox="1"/>
          <p:nvPr/>
        </p:nvSpPr>
        <p:spPr>
          <a:xfrm>
            <a:off x="1524000" y="3509879"/>
            <a:ext cx="932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E6D53A-61C6-B120-2EB9-A5CB6A95F27B}"/>
              </a:ext>
            </a:extLst>
          </p:cNvPr>
          <p:cNvSpPr txBox="1"/>
          <p:nvPr/>
        </p:nvSpPr>
        <p:spPr>
          <a:xfrm>
            <a:off x="3149599" y="3496632"/>
            <a:ext cx="1071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505BE4-BE3E-9675-F43D-B0251C6EEC56}"/>
              </a:ext>
            </a:extLst>
          </p:cNvPr>
          <p:cNvSpPr txBox="1"/>
          <p:nvPr/>
        </p:nvSpPr>
        <p:spPr>
          <a:xfrm>
            <a:off x="4827446" y="3517590"/>
            <a:ext cx="1071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17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1968B84-F0C7-32F3-AA6D-147D19750D3D}"/>
              </a:ext>
            </a:extLst>
          </p:cNvPr>
          <p:cNvSpPr txBox="1"/>
          <p:nvPr/>
        </p:nvSpPr>
        <p:spPr>
          <a:xfrm>
            <a:off x="6446405" y="3509879"/>
            <a:ext cx="1006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D4B9E2-FE66-A1D6-6BB9-A3E9E1672982}"/>
              </a:ext>
            </a:extLst>
          </p:cNvPr>
          <p:cNvSpPr txBox="1"/>
          <p:nvPr/>
        </p:nvSpPr>
        <p:spPr>
          <a:xfrm>
            <a:off x="8099786" y="3509879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30CC995-7D4C-0400-E950-4B753B222EDE}"/>
              </a:ext>
            </a:extLst>
          </p:cNvPr>
          <p:cNvSpPr txBox="1"/>
          <p:nvPr/>
        </p:nvSpPr>
        <p:spPr>
          <a:xfrm>
            <a:off x="9717304" y="349703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014E5CE-82A1-1DEC-5587-CCCAEBD8D00B}"/>
              </a:ext>
            </a:extLst>
          </p:cNvPr>
          <p:cNvSpPr txBox="1"/>
          <p:nvPr/>
        </p:nvSpPr>
        <p:spPr>
          <a:xfrm>
            <a:off x="11358418" y="3509879"/>
            <a:ext cx="833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49454DC-A530-C661-B48C-D2EDAA9D4D52}"/>
              </a:ext>
            </a:extLst>
          </p:cNvPr>
          <p:cNvSpPr txBox="1"/>
          <p:nvPr/>
        </p:nvSpPr>
        <p:spPr>
          <a:xfrm>
            <a:off x="1544781" y="4570102"/>
            <a:ext cx="932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E314A45-C0FF-A4E4-BFC6-44FBE4F73729}"/>
              </a:ext>
            </a:extLst>
          </p:cNvPr>
          <p:cNvSpPr txBox="1"/>
          <p:nvPr/>
        </p:nvSpPr>
        <p:spPr>
          <a:xfrm>
            <a:off x="3177310" y="4570102"/>
            <a:ext cx="748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481055-B8EC-4409-D8DF-3B118078EA5B}"/>
              </a:ext>
            </a:extLst>
          </p:cNvPr>
          <p:cNvSpPr txBox="1"/>
          <p:nvPr/>
        </p:nvSpPr>
        <p:spPr>
          <a:xfrm>
            <a:off x="4802909" y="4570102"/>
            <a:ext cx="858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35480D0-1413-7271-E369-EF801EFF6736}"/>
              </a:ext>
            </a:extLst>
          </p:cNvPr>
          <p:cNvSpPr txBox="1"/>
          <p:nvPr/>
        </p:nvSpPr>
        <p:spPr>
          <a:xfrm>
            <a:off x="6457373" y="4570102"/>
            <a:ext cx="775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5AD6F58-8ADE-E00C-D331-9C9B30DED56B}"/>
              </a:ext>
            </a:extLst>
          </p:cNvPr>
          <p:cNvSpPr txBox="1"/>
          <p:nvPr/>
        </p:nvSpPr>
        <p:spPr>
          <a:xfrm>
            <a:off x="8099786" y="457927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7CD2AA-C537-62C7-50C7-06AF781FD093}"/>
              </a:ext>
            </a:extLst>
          </p:cNvPr>
          <p:cNvSpPr txBox="1"/>
          <p:nvPr/>
        </p:nvSpPr>
        <p:spPr>
          <a:xfrm>
            <a:off x="9735127" y="4570102"/>
            <a:ext cx="71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27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D86C5DC-5488-E581-761B-B709A4429688}"/>
              </a:ext>
            </a:extLst>
          </p:cNvPr>
          <p:cNvSpPr txBox="1"/>
          <p:nvPr/>
        </p:nvSpPr>
        <p:spPr>
          <a:xfrm>
            <a:off x="11370613" y="457927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E2A163B-FCA4-DE9D-4C4D-A028966D29A7}"/>
              </a:ext>
            </a:extLst>
          </p:cNvPr>
          <p:cNvSpPr txBox="1"/>
          <p:nvPr/>
        </p:nvSpPr>
        <p:spPr>
          <a:xfrm>
            <a:off x="1544781" y="5614908"/>
            <a:ext cx="932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29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BF7462-5FAE-38D5-4808-0D9B2639192C}"/>
              </a:ext>
            </a:extLst>
          </p:cNvPr>
          <p:cNvSpPr txBox="1"/>
          <p:nvPr/>
        </p:nvSpPr>
        <p:spPr>
          <a:xfrm>
            <a:off x="3205016" y="5614908"/>
            <a:ext cx="1006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D2AA4B-8AAB-BBF1-95FA-AF146D13BBE7}"/>
              </a:ext>
            </a:extLst>
          </p:cNvPr>
          <p:cNvSpPr txBox="1"/>
          <p:nvPr/>
        </p:nvSpPr>
        <p:spPr>
          <a:xfrm>
            <a:off x="4830618" y="5613811"/>
            <a:ext cx="1006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AB253D4-7AF0-E3F8-F209-C44DF5819453}"/>
              </a:ext>
            </a:extLst>
          </p:cNvPr>
          <p:cNvSpPr txBox="1"/>
          <p:nvPr/>
        </p:nvSpPr>
        <p:spPr>
          <a:xfrm>
            <a:off x="3789217" y="1756581"/>
            <a:ext cx="1535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Всемирный день писателя</a:t>
            </a:r>
          </a:p>
        </p:txBody>
      </p:sp>
      <p:pic>
        <p:nvPicPr>
          <p:cNvPr id="44" name="Рисунок 43" descr="Лампочка со сплошной заливкой">
            <a:extLst>
              <a:ext uri="{FF2B5EF4-FFF2-40B4-BE49-F238E27FC236}">
                <a16:creationId xmlns:a16="http://schemas.microsoft.com/office/drawing/2014/main" id="{57118A31-09E4-CE82-9EDA-A2CCBAE259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24118" y="1401723"/>
            <a:ext cx="457200" cy="443756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8785B3AF-7EBC-EC3D-7516-188C97DDF0F4}"/>
              </a:ext>
            </a:extLst>
          </p:cNvPr>
          <p:cNvSpPr txBox="1"/>
          <p:nvPr/>
        </p:nvSpPr>
        <p:spPr>
          <a:xfrm>
            <a:off x="10464799" y="3814184"/>
            <a:ext cx="140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Всемирный день поэзии</a:t>
            </a:r>
          </a:p>
        </p:txBody>
      </p:sp>
      <p:pic>
        <p:nvPicPr>
          <p:cNvPr id="47" name="Рисунок 46" descr="Лампочка со сплошной заливкой">
            <a:extLst>
              <a:ext uri="{FF2B5EF4-FFF2-40B4-BE49-F238E27FC236}">
                <a16:creationId xmlns:a16="http://schemas.microsoft.com/office/drawing/2014/main" id="{D654A650-3F94-429B-5BDF-3DE2F7A0A9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25809" y="3509879"/>
            <a:ext cx="457200" cy="498607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CD743A7C-3366-8740-1698-6DE24CF0895B}"/>
              </a:ext>
            </a:extLst>
          </p:cNvPr>
          <p:cNvSpPr txBox="1"/>
          <p:nvPr/>
        </p:nvSpPr>
        <p:spPr>
          <a:xfrm>
            <a:off x="8839200" y="2697758"/>
            <a:ext cx="16071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FF3300"/>
                </a:solidFill>
              </a:rPr>
              <a:t>День рождения лингвиста </a:t>
            </a:r>
            <a:r>
              <a:rPr lang="ru-RU" sz="1400" i="1" dirty="0" err="1">
                <a:solidFill>
                  <a:srgbClr val="FF3300"/>
                </a:solidFill>
              </a:rPr>
              <a:t>Б.Куртенэ</a:t>
            </a:r>
            <a:endParaRPr lang="ru-RU" sz="1400" i="1" dirty="0">
              <a:solidFill>
                <a:srgbClr val="FF3300"/>
              </a:solidFill>
            </a:endParaRPr>
          </a:p>
        </p:txBody>
      </p:sp>
      <p:pic>
        <p:nvPicPr>
          <p:cNvPr id="50" name="Рисунок 49" descr="Лампочка со сплошной заливкой">
            <a:extLst>
              <a:ext uri="{FF2B5EF4-FFF2-40B4-BE49-F238E27FC236}">
                <a16:creationId xmlns:a16="http://schemas.microsoft.com/office/drawing/2014/main" id="{8C311022-AC81-D40A-9A5F-F8AA656EEA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8338" y="2465574"/>
            <a:ext cx="525896" cy="439084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2BD13C68-4501-2B82-4C14-22E59BC6D12B}"/>
              </a:ext>
            </a:extLst>
          </p:cNvPr>
          <p:cNvSpPr txBox="1"/>
          <p:nvPr/>
        </p:nvSpPr>
        <p:spPr>
          <a:xfrm>
            <a:off x="10190019" y="2824901"/>
            <a:ext cx="1670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FF3300"/>
                </a:solidFill>
              </a:rPr>
              <a:t>День православной книги</a:t>
            </a:r>
          </a:p>
        </p:txBody>
      </p:sp>
      <p:pic>
        <p:nvPicPr>
          <p:cNvPr id="53" name="Рисунок 52" descr="Лампочка со сплошной заливкой">
            <a:extLst>
              <a:ext uri="{FF2B5EF4-FFF2-40B4-BE49-F238E27FC236}">
                <a16:creationId xmlns:a16="http://schemas.microsoft.com/office/drawing/2014/main" id="{C1A4217E-EE34-CBA5-18F9-ACA57B7EC4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8160" y="2459003"/>
            <a:ext cx="493278" cy="439084"/>
          </a:xfrm>
          <a:prstGeom prst="rect">
            <a:avLst/>
          </a:prstGeom>
        </p:spPr>
      </p:pic>
      <p:sp>
        <p:nvSpPr>
          <p:cNvPr id="54" name="Управляющая кнопка: &quot;Вперед&quot; или &quot;Следующий&quot; 5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D263E69A-C059-96D2-D9EF-6DE55C27404D}"/>
              </a:ext>
            </a:extLst>
          </p:cNvPr>
          <p:cNvSpPr/>
          <p:nvPr/>
        </p:nvSpPr>
        <p:spPr>
          <a:xfrm>
            <a:off x="10945091" y="365125"/>
            <a:ext cx="915846" cy="379474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CAFF2A6-AD7D-5369-0465-6E815A7AC28A}"/>
              </a:ext>
            </a:extLst>
          </p:cNvPr>
          <p:cNvSpPr/>
          <p:nvPr/>
        </p:nvSpPr>
        <p:spPr>
          <a:xfrm>
            <a:off x="3694544" y="2484586"/>
            <a:ext cx="4844180" cy="306793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Всемирный день писателя, отмечаемый 3 марта, — это праздник, посвящённый писателям и их важной роли в обществе. Это день признания их труда по созданию литературных произведений, которые формируют культуру, расширяют кругозор и вдохновляют читателей. Это повод поблагодарить писателей за их талант и преданность слову.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882A608-85D8-D84F-D3DC-FC9D206F2EB5}"/>
              </a:ext>
            </a:extLst>
          </p:cNvPr>
          <p:cNvSpPr/>
          <p:nvPr/>
        </p:nvSpPr>
        <p:spPr>
          <a:xfrm>
            <a:off x="3694544" y="2462421"/>
            <a:ext cx="4844180" cy="306793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рождения лингвиста И.А. Бодуэна де </a:t>
            </a:r>
            <a:r>
              <a:rPr lang="ru-RU" dirty="0" err="1">
                <a:solidFill>
                  <a:schemeClr val="tx1"/>
                </a:solidFill>
              </a:rPr>
              <a:t>Куртенэ</a:t>
            </a:r>
            <a:r>
              <a:rPr lang="ru-RU" dirty="0">
                <a:solidFill>
                  <a:schemeClr val="tx1"/>
                </a:solidFill>
              </a:rPr>
              <a:t> (13 марта) — это день памяти выдающегося ученого, оказавшего огромное влияние на развитие языкознания. Бодуэн де </a:t>
            </a:r>
            <a:r>
              <a:rPr lang="ru-RU" dirty="0" err="1">
                <a:solidFill>
                  <a:schemeClr val="tx1"/>
                </a:solidFill>
              </a:rPr>
              <a:t>Куртенэ</a:t>
            </a:r>
            <a:r>
              <a:rPr lang="ru-RU" dirty="0">
                <a:solidFill>
                  <a:schemeClr val="tx1"/>
                </a:solidFill>
              </a:rPr>
              <a:t> известен своими новаторскими идеями в области фонетики, морфологии и теории языковых изменений. В этот день вспоминают его вклад в науку и его влияние на современную лингвистику.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76CBB2BB-F6DA-5F00-727A-4BA18028302F}"/>
              </a:ext>
            </a:extLst>
          </p:cNvPr>
          <p:cNvSpPr/>
          <p:nvPr/>
        </p:nvSpPr>
        <p:spPr>
          <a:xfrm>
            <a:off x="3684158" y="2470311"/>
            <a:ext cx="4844180" cy="306793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православной книги отмечается 14 марта и приурочен к дате выпуска первой на Руси печатной книги — "Апостола" Ивана Федорова в 1564 году. Этот день призван подчеркнуть важность православной литературы в духовном и культурном развитии общества, популяризировать чтение православных книг и поддержать традиции книгопечатания.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74EAD54F-7882-60C5-78EC-11D2985C8042}"/>
              </a:ext>
            </a:extLst>
          </p:cNvPr>
          <p:cNvSpPr/>
          <p:nvPr/>
        </p:nvSpPr>
        <p:spPr>
          <a:xfrm>
            <a:off x="3689351" y="2460834"/>
            <a:ext cx="4844180" cy="306793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Всемирный день поэзии, отмечаемый 21 марта, — это праздник, посвящённый поэзии как уникальной форме самовыражения и культурного самосознания. Он призван поддержать поэтов и поэтическое творчество, способствовать распространению поэзии и подчеркнуть ее важность в современном мире.</a:t>
            </a:r>
          </a:p>
        </p:txBody>
      </p:sp>
    </p:spTree>
    <p:extLst>
      <p:ext uri="{BB962C8B-B14F-4D97-AF65-F5344CB8AC3E}">
        <p14:creationId xmlns:p14="http://schemas.microsoft.com/office/powerpoint/2010/main" val="294679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38" grpId="0"/>
      <p:bldP spid="45" grpId="0"/>
      <p:bldP spid="48" grpId="0"/>
      <p:bldP spid="51" grpId="0"/>
      <p:bldP spid="3" grpId="0" animBg="1"/>
      <p:bldP spid="3" grpId="1" animBg="1"/>
      <p:bldP spid="4" grpId="0" animBg="1"/>
      <p:bldP spid="4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3C3DB-24AF-1A86-2E6E-0D3C702DA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68E0FC-194E-5D37-AD21-88FEFA9A0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A0D35E0-BBAB-A95F-E284-49BFA01CA443}"/>
              </a:ext>
            </a:extLst>
          </p:cNvPr>
          <p:cNvSpPr txBox="1"/>
          <p:nvPr/>
        </p:nvSpPr>
        <p:spPr>
          <a:xfrm>
            <a:off x="424873" y="452582"/>
            <a:ext cx="41101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Апрель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C9835D-2C58-CB9E-F7CC-496AE85D6C28}"/>
              </a:ext>
            </a:extLst>
          </p:cNvPr>
          <p:cNvSpPr txBox="1"/>
          <p:nvPr/>
        </p:nvSpPr>
        <p:spPr>
          <a:xfrm>
            <a:off x="3244971" y="13759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B61518-2646-FFE9-B627-0D523B1384ED}"/>
              </a:ext>
            </a:extLst>
          </p:cNvPr>
          <p:cNvSpPr txBox="1"/>
          <p:nvPr/>
        </p:nvSpPr>
        <p:spPr>
          <a:xfrm>
            <a:off x="2192026" y="1651994"/>
            <a:ext cx="13546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err="1">
                <a:solidFill>
                  <a:srgbClr val="FF3300"/>
                </a:solidFill>
              </a:rPr>
              <a:t>Междунаро-дный</a:t>
            </a:r>
            <a:r>
              <a:rPr lang="ru-RU" sz="1400" i="1" dirty="0">
                <a:solidFill>
                  <a:srgbClr val="FF3300"/>
                </a:solidFill>
              </a:rPr>
              <a:t> день детской книги</a:t>
            </a:r>
          </a:p>
        </p:txBody>
      </p:sp>
      <p:pic>
        <p:nvPicPr>
          <p:cNvPr id="12" name="Рисунок 11" descr="Лампочка со сплошной заливкой">
            <a:extLst>
              <a:ext uri="{FF2B5EF4-FFF2-40B4-BE49-F238E27FC236}">
                <a16:creationId xmlns:a16="http://schemas.microsoft.com/office/drawing/2014/main" id="{E0D653B8-1783-5084-B01B-5D8141A1F9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98411" y="1441265"/>
            <a:ext cx="387229" cy="3872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DC7ACAE-72D6-CC6F-CEB0-87490AD27AAA}"/>
              </a:ext>
            </a:extLst>
          </p:cNvPr>
          <p:cNvSpPr txBox="1"/>
          <p:nvPr/>
        </p:nvSpPr>
        <p:spPr>
          <a:xfrm>
            <a:off x="6446981" y="3502891"/>
            <a:ext cx="581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9A401F-AD70-7FAB-8821-6EA74650FDC8}"/>
              </a:ext>
            </a:extLst>
          </p:cNvPr>
          <p:cNvSpPr txBox="1"/>
          <p:nvPr/>
        </p:nvSpPr>
        <p:spPr>
          <a:xfrm>
            <a:off x="5407889" y="3729029"/>
            <a:ext cx="16209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FF3300"/>
                </a:solidFill>
              </a:rPr>
              <a:t>День памятников и исторических мест</a:t>
            </a:r>
          </a:p>
        </p:txBody>
      </p:sp>
      <p:pic>
        <p:nvPicPr>
          <p:cNvPr id="16" name="Рисунок 15" descr="Лампочка со сплошной заливкой">
            <a:extLst>
              <a:ext uri="{FF2B5EF4-FFF2-40B4-BE49-F238E27FC236}">
                <a16:creationId xmlns:a16="http://schemas.microsoft.com/office/drawing/2014/main" id="{4F23E286-DD7E-4A03-3D27-DE5E9DF8A8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87817" y="3537281"/>
            <a:ext cx="374074" cy="37407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36D60F6-5EEB-3618-501F-F2DA737BFE78}"/>
              </a:ext>
            </a:extLst>
          </p:cNvPr>
          <p:cNvSpPr txBox="1"/>
          <p:nvPr/>
        </p:nvSpPr>
        <p:spPr>
          <a:xfrm>
            <a:off x="3187995" y="4544291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2E2ADB-5717-8047-57C3-0352C0755C5D}"/>
              </a:ext>
            </a:extLst>
          </p:cNvPr>
          <p:cNvSpPr txBox="1"/>
          <p:nvPr/>
        </p:nvSpPr>
        <p:spPr>
          <a:xfrm>
            <a:off x="2145853" y="4835757"/>
            <a:ext cx="150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>
                <a:solidFill>
                  <a:srgbClr val="FF3300"/>
                </a:solidFill>
              </a:rPr>
              <a:t>Всемирный день книги и авторского права</a:t>
            </a:r>
          </a:p>
        </p:txBody>
      </p:sp>
      <p:pic>
        <p:nvPicPr>
          <p:cNvPr id="20" name="Рисунок 19" descr="Лампочка со сплошной заливкой">
            <a:extLst>
              <a:ext uri="{FF2B5EF4-FFF2-40B4-BE49-F238E27FC236}">
                <a16:creationId xmlns:a16="http://schemas.microsoft.com/office/drawing/2014/main" id="{FF77297F-E2B0-86CE-FFFD-0F2EED938F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70003" y="4544291"/>
            <a:ext cx="415637" cy="415637"/>
          </a:xfrm>
          <a:prstGeom prst="rect">
            <a:avLst/>
          </a:prstGeom>
        </p:spPr>
      </p:pic>
      <p:sp>
        <p:nvSpPr>
          <p:cNvPr id="21" name="Управляющая кнопка: &quot;Вперед&quot; или &quot;Следующий&quot;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0194201-D07C-48F7-BD24-8EEF921EDC36}"/>
              </a:ext>
            </a:extLst>
          </p:cNvPr>
          <p:cNvSpPr/>
          <p:nvPr/>
        </p:nvSpPr>
        <p:spPr>
          <a:xfrm>
            <a:off x="10982037" y="402070"/>
            <a:ext cx="858981" cy="360219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CCA2B71-CEB8-92A9-E00C-9DC7B2FB07AB}"/>
              </a:ext>
            </a:extLst>
          </p:cNvPr>
          <p:cNvSpPr txBox="1"/>
          <p:nvPr/>
        </p:nvSpPr>
        <p:spPr>
          <a:xfrm>
            <a:off x="1633052" y="1375912"/>
            <a:ext cx="258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663E05-5D71-3280-0751-52906C7B0111}"/>
              </a:ext>
            </a:extLst>
          </p:cNvPr>
          <p:cNvSpPr txBox="1"/>
          <p:nvPr/>
        </p:nvSpPr>
        <p:spPr>
          <a:xfrm>
            <a:off x="4865255" y="1390259"/>
            <a:ext cx="655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A181330-1900-2573-5F3F-D477A0ED329C}"/>
              </a:ext>
            </a:extLst>
          </p:cNvPr>
          <p:cNvSpPr txBox="1"/>
          <p:nvPr/>
        </p:nvSpPr>
        <p:spPr>
          <a:xfrm>
            <a:off x="6515099" y="1390259"/>
            <a:ext cx="443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30C547-B7BF-4676-40A5-2A6663525270}"/>
              </a:ext>
            </a:extLst>
          </p:cNvPr>
          <p:cNvSpPr txBox="1"/>
          <p:nvPr/>
        </p:nvSpPr>
        <p:spPr>
          <a:xfrm>
            <a:off x="8220364" y="1390259"/>
            <a:ext cx="323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8D1CC3-6A13-DDEB-2B74-AD2E293C50B8}"/>
              </a:ext>
            </a:extLst>
          </p:cNvPr>
          <p:cNvSpPr txBox="1"/>
          <p:nvPr/>
        </p:nvSpPr>
        <p:spPr>
          <a:xfrm>
            <a:off x="9787082" y="1390259"/>
            <a:ext cx="323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7BE347A-BAF2-661A-4800-B68873CAAFE2}"/>
              </a:ext>
            </a:extLst>
          </p:cNvPr>
          <p:cNvSpPr txBox="1"/>
          <p:nvPr/>
        </p:nvSpPr>
        <p:spPr>
          <a:xfrm>
            <a:off x="11469429" y="1390259"/>
            <a:ext cx="31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A8729C7-9196-A3BD-5DC5-607070D0E892}"/>
              </a:ext>
            </a:extLst>
          </p:cNvPr>
          <p:cNvSpPr txBox="1"/>
          <p:nvPr/>
        </p:nvSpPr>
        <p:spPr>
          <a:xfrm>
            <a:off x="1633052" y="2429352"/>
            <a:ext cx="424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4F3680-4A60-1223-3144-8947B5D445EF}"/>
              </a:ext>
            </a:extLst>
          </p:cNvPr>
          <p:cNvSpPr txBox="1"/>
          <p:nvPr/>
        </p:nvSpPr>
        <p:spPr>
          <a:xfrm>
            <a:off x="3244971" y="2439516"/>
            <a:ext cx="332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22AEE49-FADF-8C81-7653-ECEC964D9DA2}"/>
              </a:ext>
            </a:extLst>
          </p:cNvPr>
          <p:cNvSpPr txBox="1"/>
          <p:nvPr/>
        </p:nvSpPr>
        <p:spPr>
          <a:xfrm>
            <a:off x="4816763" y="2439516"/>
            <a:ext cx="47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1251EA-9EDE-9CD0-1C73-83F954D23051}"/>
              </a:ext>
            </a:extLst>
          </p:cNvPr>
          <p:cNvSpPr txBox="1"/>
          <p:nvPr/>
        </p:nvSpPr>
        <p:spPr>
          <a:xfrm>
            <a:off x="6459943" y="2446575"/>
            <a:ext cx="44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596CD1B-27D1-7B09-0B82-9DC60DB9E462}"/>
              </a:ext>
            </a:extLst>
          </p:cNvPr>
          <p:cNvSpPr txBox="1"/>
          <p:nvPr/>
        </p:nvSpPr>
        <p:spPr>
          <a:xfrm>
            <a:off x="8102232" y="243951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5C88530-E0CC-503F-1822-A28FD7C3039C}"/>
              </a:ext>
            </a:extLst>
          </p:cNvPr>
          <p:cNvSpPr txBox="1"/>
          <p:nvPr/>
        </p:nvSpPr>
        <p:spPr>
          <a:xfrm>
            <a:off x="9760333" y="2446575"/>
            <a:ext cx="554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1A19251-4EB4-26EC-A9A6-D4B12109B733}"/>
              </a:ext>
            </a:extLst>
          </p:cNvPr>
          <p:cNvSpPr txBox="1"/>
          <p:nvPr/>
        </p:nvSpPr>
        <p:spPr>
          <a:xfrm>
            <a:off x="11395877" y="2467460"/>
            <a:ext cx="44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FCF7EB7-01CC-D635-3D7F-C4438FF638C8}"/>
              </a:ext>
            </a:extLst>
          </p:cNvPr>
          <p:cNvSpPr txBox="1"/>
          <p:nvPr/>
        </p:nvSpPr>
        <p:spPr>
          <a:xfrm>
            <a:off x="1580466" y="3502891"/>
            <a:ext cx="417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9986084-458A-867C-DE69-AA028B6F5CF0}"/>
              </a:ext>
            </a:extLst>
          </p:cNvPr>
          <p:cNvSpPr txBox="1"/>
          <p:nvPr/>
        </p:nvSpPr>
        <p:spPr>
          <a:xfrm>
            <a:off x="3211033" y="3491903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16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317F34B-9788-4939-4156-D1EA6F7F1749}"/>
              </a:ext>
            </a:extLst>
          </p:cNvPr>
          <p:cNvSpPr txBox="1"/>
          <p:nvPr/>
        </p:nvSpPr>
        <p:spPr>
          <a:xfrm>
            <a:off x="4825998" y="3507142"/>
            <a:ext cx="581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17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BCFF4BA-1D44-7629-2A63-E948E70E2172}"/>
              </a:ext>
            </a:extLst>
          </p:cNvPr>
          <p:cNvSpPr txBox="1"/>
          <p:nvPr/>
        </p:nvSpPr>
        <p:spPr>
          <a:xfrm>
            <a:off x="8102232" y="3502891"/>
            <a:ext cx="526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8DB39F-BAE7-F50A-AFD0-A53739B69E13}"/>
              </a:ext>
            </a:extLst>
          </p:cNvPr>
          <p:cNvSpPr txBox="1"/>
          <p:nvPr/>
        </p:nvSpPr>
        <p:spPr>
          <a:xfrm>
            <a:off x="9772223" y="3502891"/>
            <a:ext cx="461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BCE12B7-0041-A5B0-6DB0-F492B19ACF39}"/>
              </a:ext>
            </a:extLst>
          </p:cNvPr>
          <p:cNvSpPr txBox="1"/>
          <p:nvPr/>
        </p:nvSpPr>
        <p:spPr>
          <a:xfrm>
            <a:off x="11377405" y="3502891"/>
            <a:ext cx="48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BB5FA3A-267A-7AB4-869A-92D75198604F}"/>
              </a:ext>
            </a:extLst>
          </p:cNvPr>
          <p:cNvSpPr txBox="1"/>
          <p:nvPr/>
        </p:nvSpPr>
        <p:spPr>
          <a:xfrm>
            <a:off x="1580466" y="4544291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B90E6CA-D03F-9D67-666D-F2DDA8C76DED}"/>
              </a:ext>
            </a:extLst>
          </p:cNvPr>
          <p:cNvSpPr txBox="1"/>
          <p:nvPr/>
        </p:nvSpPr>
        <p:spPr>
          <a:xfrm>
            <a:off x="4841009" y="4544291"/>
            <a:ext cx="422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3A3A07E-2F1E-6E92-4513-911379B48F39}"/>
              </a:ext>
            </a:extLst>
          </p:cNvPr>
          <p:cNvSpPr txBox="1"/>
          <p:nvPr/>
        </p:nvSpPr>
        <p:spPr>
          <a:xfrm>
            <a:off x="6434003" y="4567443"/>
            <a:ext cx="422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DC36CFB-713E-978C-E088-001B882C0ABB}"/>
              </a:ext>
            </a:extLst>
          </p:cNvPr>
          <p:cNvSpPr txBox="1"/>
          <p:nvPr/>
        </p:nvSpPr>
        <p:spPr>
          <a:xfrm>
            <a:off x="8103285" y="454299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18F54DD-9153-F57F-49A2-8489F8EB67CC}"/>
              </a:ext>
            </a:extLst>
          </p:cNvPr>
          <p:cNvSpPr txBox="1"/>
          <p:nvPr/>
        </p:nvSpPr>
        <p:spPr>
          <a:xfrm>
            <a:off x="9747653" y="456744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27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F57A23B-8176-17BC-1D94-FBFB236440AC}"/>
              </a:ext>
            </a:extLst>
          </p:cNvPr>
          <p:cNvSpPr txBox="1"/>
          <p:nvPr/>
        </p:nvSpPr>
        <p:spPr>
          <a:xfrm>
            <a:off x="11358932" y="4565898"/>
            <a:ext cx="48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28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09A6014-103D-BF50-036A-274A9E6D633D}"/>
              </a:ext>
            </a:extLst>
          </p:cNvPr>
          <p:cNvSpPr txBox="1"/>
          <p:nvPr/>
        </p:nvSpPr>
        <p:spPr>
          <a:xfrm>
            <a:off x="1580466" y="5606472"/>
            <a:ext cx="561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29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F3172DA-0587-4A55-A918-9CD08655DFC0}"/>
              </a:ext>
            </a:extLst>
          </p:cNvPr>
          <p:cNvSpPr txBox="1"/>
          <p:nvPr/>
        </p:nvSpPr>
        <p:spPr>
          <a:xfrm>
            <a:off x="3187995" y="5606472"/>
            <a:ext cx="534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30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600679C-A294-B429-6F68-14A6A7C8B124}"/>
              </a:ext>
            </a:extLst>
          </p:cNvPr>
          <p:cNvSpPr/>
          <p:nvPr/>
        </p:nvSpPr>
        <p:spPr>
          <a:xfrm>
            <a:off x="6940236" y="1441265"/>
            <a:ext cx="4826891" cy="301462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памятников и исторических мест (Международный день охраны памятников и достопримечательных мест), отмечаемый 18 апреля, призван привлечь внимание к важности сохранения культурного наследия. Это день, когда мы вспоминаем об исторической ценности зданий, археологических памятников и других объектов культурного значения, и о необходимости их защиты для будущих поколений.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FC6AF8-C1E4-CF1A-F4B2-6FE7B059D348}"/>
              </a:ext>
            </a:extLst>
          </p:cNvPr>
          <p:cNvSpPr txBox="1"/>
          <p:nvPr/>
        </p:nvSpPr>
        <p:spPr>
          <a:xfrm>
            <a:off x="3690170" y="4926581"/>
            <a:ext cx="1961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Б.Уорфа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15" name="Рисунок 14" descr="Лампочка со сплошной заливкой">
            <a:extLst>
              <a:ext uri="{FF2B5EF4-FFF2-40B4-BE49-F238E27FC236}">
                <a16:creationId xmlns:a16="http://schemas.microsoft.com/office/drawing/2014/main" id="{756B5CAE-AB18-F677-FC87-0BABB71E54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42291" y="4566797"/>
            <a:ext cx="415637" cy="415637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3A81CBC-D03F-C384-8670-B41830E5AA62}"/>
              </a:ext>
            </a:extLst>
          </p:cNvPr>
          <p:cNvSpPr/>
          <p:nvPr/>
        </p:nvSpPr>
        <p:spPr>
          <a:xfrm>
            <a:off x="5333125" y="2481580"/>
            <a:ext cx="4791625" cy="300791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None/>
            </a:pPr>
            <a:r>
              <a:rPr lang="ru-RU" i="0" dirty="0">
                <a:solidFill>
                  <a:schemeClr val="tx1"/>
                </a:solidFill>
                <a:effectLst/>
                <a:latin typeface="YS Text"/>
              </a:rPr>
              <a:t>Бенджамин Ли Уорф— американский лингвист, специалист по языкам американских индейцев. Уорф окончил Массачусетский технологический институт (1918), по образованию химик-технолог. Основной профессиональной деятельностью, которой он занимался всю жизнь, было страхование от пожаров.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23F296B-E3AC-FCCB-1B55-EC898FD43CB8}"/>
              </a:ext>
            </a:extLst>
          </p:cNvPr>
          <p:cNvSpPr/>
          <p:nvPr/>
        </p:nvSpPr>
        <p:spPr>
          <a:xfrm>
            <a:off x="3709852" y="2475205"/>
            <a:ext cx="4795302" cy="30216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Всемирный день книги и авторского права, отмечаемый 23 апреля, — это праздник, посвящённый книгам как символу культуры и знания, а также защите авторских прав. Этот день призван способствовать чтению, книгоизданию и развитию книжной индустрии, а также подчеркнуть важность соблюдения прав авторов и интеллектуальной собственности.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22CEB6E-AB28-6ADD-D47F-FAB7722DCA4B}"/>
              </a:ext>
            </a:extLst>
          </p:cNvPr>
          <p:cNvSpPr/>
          <p:nvPr/>
        </p:nvSpPr>
        <p:spPr>
          <a:xfrm>
            <a:off x="3688393" y="2452996"/>
            <a:ext cx="4770256" cy="301462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Международный день детской книги, отмечаемый 2 апреля, — это праздник, посвящённый детской литературе и ее важной роли в развитии детей. Он отмечается в день рождения Ханса Кристиана Андерсена. Этот день призван вдохновить детей на чтение, привлечь внимание к детским книгам и поддержать писателей и иллюстраторов, работающих в этом жанре.</a:t>
            </a:r>
          </a:p>
        </p:txBody>
      </p:sp>
    </p:spTree>
    <p:extLst>
      <p:ext uri="{BB962C8B-B14F-4D97-AF65-F5344CB8AC3E}">
        <p14:creationId xmlns:p14="http://schemas.microsoft.com/office/powerpoint/2010/main" val="109554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8" grpId="0"/>
      <p:bldP spid="4" grpId="0" animBg="1"/>
      <p:bldP spid="4" grpId="1" animBg="1"/>
      <p:bldP spid="10" grpId="0"/>
      <p:bldP spid="19" grpId="0" animBg="1"/>
      <p:bldP spid="19" grpId="1" animBg="1"/>
      <p:bldP spid="5" grpId="0" animBg="1"/>
      <p:bldP spid="5" grpId="1" animBg="1"/>
      <p:bldP spid="3" grpId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95C914F-E044-3C7E-0503-1CAB98F5B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Объект 11" descr="Лампочка со сплошной заливкой">
            <a:extLst>
              <a:ext uri="{FF2B5EF4-FFF2-40B4-BE49-F238E27FC236}">
                <a16:creationId xmlns:a16="http://schemas.microsoft.com/office/drawing/2014/main" id="{1014E5E1-E8FC-6F3B-9CB5-52E1357A47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45468" y="2541103"/>
            <a:ext cx="485296" cy="48529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8A4F12-A396-7722-A4BC-4F65EBAC4A0E}"/>
              </a:ext>
            </a:extLst>
          </p:cNvPr>
          <p:cNvSpPr txBox="1"/>
          <p:nvPr/>
        </p:nvSpPr>
        <p:spPr>
          <a:xfrm>
            <a:off x="441037" y="461819"/>
            <a:ext cx="30041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Май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2112EF-7B70-1F71-28DC-F2B21BD2CAF2}"/>
              </a:ext>
            </a:extLst>
          </p:cNvPr>
          <p:cNvSpPr txBox="1"/>
          <p:nvPr/>
        </p:nvSpPr>
        <p:spPr>
          <a:xfrm>
            <a:off x="3310466" y="2433135"/>
            <a:ext cx="63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D1E446-B4C2-8D16-FFE4-27F5A007F6F8}"/>
              </a:ext>
            </a:extLst>
          </p:cNvPr>
          <p:cNvSpPr txBox="1"/>
          <p:nvPr/>
        </p:nvSpPr>
        <p:spPr>
          <a:xfrm>
            <a:off x="2426469" y="2731604"/>
            <a:ext cx="1201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FF3300"/>
                </a:solidFill>
              </a:rPr>
              <a:t>День Победы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36F5E9-9FD9-DE9E-C74C-B03585E38703}"/>
              </a:ext>
            </a:extLst>
          </p:cNvPr>
          <p:cNvSpPr txBox="1"/>
          <p:nvPr/>
        </p:nvSpPr>
        <p:spPr>
          <a:xfrm>
            <a:off x="6456218" y="4572001"/>
            <a:ext cx="600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793AC1-818C-9D86-F8E7-680A0D591B8E}"/>
              </a:ext>
            </a:extLst>
          </p:cNvPr>
          <p:cNvSpPr txBox="1"/>
          <p:nvPr/>
        </p:nvSpPr>
        <p:spPr>
          <a:xfrm>
            <a:off x="5651445" y="4868553"/>
            <a:ext cx="1108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филолога</a:t>
            </a:r>
          </a:p>
        </p:txBody>
      </p:sp>
      <p:pic>
        <p:nvPicPr>
          <p:cNvPr id="16" name="Рисунок 15" descr="Лампочка со сплошной заливкой">
            <a:extLst>
              <a:ext uri="{FF2B5EF4-FFF2-40B4-BE49-F238E27FC236}">
                <a16:creationId xmlns:a16="http://schemas.microsoft.com/office/drawing/2014/main" id="{A6219B91-A14D-2E9E-AE5A-E510A55BF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55490" y="4572001"/>
            <a:ext cx="531091" cy="53109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1D24699-CD70-DACE-7C20-DDA773E24A7A}"/>
              </a:ext>
            </a:extLst>
          </p:cNvPr>
          <p:cNvSpPr txBox="1"/>
          <p:nvPr/>
        </p:nvSpPr>
        <p:spPr>
          <a:xfrm>
            <a:off x="4816762" y="4571879"/>
            <a:ext cx="531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3300"/>
                </a:solidFill>
              </a:rPr>
              <a:t>24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EB6EEA-33C0-5D87-4A52-8BD1021F3F3C}"/>
              </a:ext>
            </a:extLst>
          </p:cNvPr>
          <p:cNvSpPr txBox="1"/>
          <p:nvPr/>
        </p:nvSpPr>
        <p:spPr>
          <a:xfrm>
            <a:off x="3808072" y="4791609"/>
            <a:ext cx="15397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FF3300"/>
                </a:solidFill>
              </a:rPr>
              <a:t>День славянской письменности и культуры</a:t>
            </a:r>
          </a:p>
        </p:txBody>
      </p:sp>
      <p:pic>
        <p:nvPicPr>
          <p:cNvPr id="19" name="Рисунок 18" descr="Лампочка со сплошной заливкой">
            <a:extLst>
              <a:ext uri="{FF2B5EF4-FFF2-40B4-BE49-F238E27FC236}">
                <a16:creationId xmlns:a16="http://schemas.microsoft.com/office/drawing/2014/main" id="{E5D5CB5B-91DD-4C8B-04E9-B5B59B9E8D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15451" y="4571879"/>
            <a:ext cx="461800" cy="4618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56CBEA2-2F51-B506-7FFD-E46D173FC4D3}"/>
              </a:ext>
            </a:extLst>
          </p:cNvPr>
          <p:cNvSpPr txBox="1"/>
          <p:nvPr/>
        </p:nvSpPr>
        <p:spPr>
          <a:xfrm>
            <a:off x="1613862" y="1409006"/>
            <a:ext cx="674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9DEB85-4B9C-1E56-6392-DC4126C0AF29}"/>
              </a:ext>
            </a:extLst>
          </p:cNvPr>
          <p:cNvSpPr txBox="1"/>
          <p:nvPr/>
        </p:nvSpPr>
        <p:spPr>
          <a:xfrm>
            <a:off x="3296401" y="1409006"/>
            <a:ext cx="48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D1EADC-51D6-254E-6145-96A1C25C9068}"/>
              </a:ext>
            </a:extLst>
          </p:cNvPr>
          <p:cNvSpPr txBox="1"/>
          <p:nvPr/>
        </p:nvSpPr>
        <p:spPr>
          <a:xfrm>
            <a:off x="9825114" y="1409006"/>
            <a:ext cx="48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E9E67E8-2AFA-06D9-1A4E-5D2573D2120A}"/>
              </a:ext>
            </a:extLst>
          </p:cNvPr>
          <p:cNvSpPr txBox="1"/>
          <p:nvPr/>
        </p:nvSpPr>
        <p:spPr>
          <a:xfrm>
            <a:off x="6564556" y="1409006"/>
            <a:ext cx="48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DFF185B-B868-C43E-3E07-CFB7096EBA7F}"/>
              </a:ext>
            </a:extLst>
          </p:cNvPr>
          <p:cNvSpPr txBox="1"/>
          <p:nvPr/>
        </p:nvSpPr>
        <p:spPr>
          <a:xfrm>
            <a:off x="4899502" y="1382575"/>
            <a:ext cx="48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261D2D-F2C6-EBD6-195D-3E7549992A04}"/>
              </a:ext>
            </a:extLst>
          </p:cNvPr>
          <p:cNvSpPr txBox="1"/>
          <p:nvPr/>
        </p:nvSpPr>
        <p:spPr>
          <a:xfrm>
            <a:off x="9785348" y="2467944"/>
            <a:ext cx="48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255811-7A63-BE1B-B53C-E5D678F49945}"/>
              </a:ext>
            </a:extLst>
          </p:cNvPr>
          <p:cNvSpPr txBox="1"/>
          <p:nvPr/>
        </p:nvSpPr>
        <p:spPr>
          <a:xfrm>
            <a:off x="8141436" y="2446899"/>
            <a:ext cx="48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810F63B-1EFC-4983-6AE1-A723DBC2D622}"/>
              </a:ext>
            </a:extLst>
          </p:cNvPr>
          <p:cNvSpPr txBox="1"/>
          <p:nvPr/>
        </p:nvSpPr>
        <p:spPr>
          <a:xfrm>
            <a:off x="6497524" y="2467944"/>
            <a:ext cx="48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18E8E34-E294-64D6-44E4-5219A65EACE4}"/>
              </a:ext>
            </a:extLst>
          </p:cNvPr>
          <p:cNvSpPr txBox="1"/>
          <p:nvPr/>
        </p:nvSpPr>
        <p:spPr>
          <a:xfrm>
            <a:off x="4853612" y="2454423"/>
            <a:ext cx="48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BF1C2EB-1D3A-6F73-B7EE-03E581D3CD1B}"/>
              </a:ext>
            </a:extLst>
          </p:cNvPr>
          <p:cNvSpPr txBox="1"/>
          <p:nvPr/>
        </p:nvSpPr>
        <p:spPr>
          <a:xfrm>
            <a:off x="1666554" y="2433135"/>
            <a:ext cx="48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55A602E-3BA8-DB1A-DEEC-9E55E95F5EB0}"/>
              </a:ext>
            </a:extLst>
          </p:cNvPr>
          <p:cNvSpPr txBox="1"/>
          <p:nvPr/>
        </p:nvSpPr>
        <p:spPr>
          <a:xfrm>
            <a:off x="11462023" y="1409006"/>
            <a:ext cx="48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B99BCEF-4721-73EB-1FAF-491400966299}"/>
              </a:ext>
            </a:extLst>
          </p:cNvPr>
          <p:cNvSpPr txBox="1"/>
          <p:nvPr/>
        </p:nvSpPr>
        <p:spPr>
          <a:xfrm>
            <a:off x="8188205" y="1379573"/>
            <a:ext cx="48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4F8022-A1D5-3FF2-3D68-B18CB8D31F29}"/>
              </a:ext>
            </a:extLst>
          </p:cNvPr>
          <p:cNvSpPr txBox="1"/>
          <p:nvPr/>
        </p:nvSpPr>
        <p:spPr>
          <a:xfrm>
            <a:off x="11429260" y="2485415"/>
            <a:ext cx="41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23F3C5D-6E0D-F97B-F95F-447FA74DAF0E}"/>
              </a:ext>
            </a:extLst>
          </p:cNvPr>
          <p:cNvSpPr txBox="1"/>
          <p:nvPr/>
        </p:nvSpPr>
        <p:spPr>
          <a:xfrm>
            <a:off x="1577882" y="3509472"/>
            <a:ext cx="554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515E85-2A4F-D83E-853E-222F62BC0991}"/>
              </a:ext>
            </a:extLst>
          </p:cNvPr>
          <p:cNvSpPr txBox="1"/>
          <p:nvPr/>
        </p:nvSpPr>
        <p:spPr>
          <a:xfrm>
            <a:off x="3215776" y="3502507"/>
            <a:ext cx="630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16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231DD1B-0140-4B16-8C40-48D8DCD7A034}"/>
              </a:ext>
            </a:extLst>
          </p:cNvPr>
          <p:cNvSpPr txBox="1"/>
          <p:nvPr/>
        </p:nvSpPr>
        <p:spPr>
          <a:xfrm>
            <a:off x="4851407" y="3500031"/>
            <a:ext cx="461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17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FC874C9-F5C8-6971-BDC1-7466B07B56C6}"/>
              </a:ext>
            </a:extLst>
          </p:cNvPr>
          <p:cNvSpPr txBox="1"/>
          <p:nvPr/>
        </p:nvSpPr>
        <p:spPr>
          <a:xfrm>
            <a:off x="6464860" y="3509472"/>
            <a:ext cx="429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18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A305EC8-00B8-AC4B-9FB6-B47992360E4E}"/>
              </a:ext>
            </a:extLst>
          </p:cNvPr>
          <p:cNvSpPr txBox="1"/>
          <p:nvPr/>
        </p:nvSpPr>
        <p:spPr>
          <a:xfrm>
            <a:off x="8134509" y="3518610"/>
            <a:ext cx="429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2CFCAE9-D2C6-FB78-A5AF-8A8A0115AE02}"/>
              </a:ext>
            </a:extLst>
          </p:cNvPr>
          <p:cNvSpPr txBox="1"/>
          <p:nvPr/>
        </p:nvSpPr>
        <p:spPr>
          <a:xfrm>
            <a:off x="9741694" y="3518610"/>
            <a:ext cx="741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4A64258-15C8-6122-7E1F-DA012F23F7D3}"/>
              </a:ext>
            </a:extLst>
          </p:cNvPr>
          <p:cNvSpPr txBox="1"/>
          <p:nvPr/>
        </p:nvSpPr>
        <p:spPr>
          <a:xfrm>
            <a:off x="11429260" y="3518610"/>
            <a:ext cx="695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21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0C2C585-80F3-E453-CAE0-83A12D07C04B}"/>
              </a:ext>
            </a:extLst>
          </p:cNvPr>
          <p:cNvSpPr txBox="1"/>
          <p:nvPr/>
        </p:nvSpPr>
        <p:spPr>
          <a:xfrm>
            <a:off x="1577882" y="4618113"/>
            <a:ext cx="554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3794D9D-A4D6-37C4-3E40-860507A1460B}"/>
              </a:ext>
            </a:extLst>
          </p:cNvPr>
          <p:cNvSpPr txBox="1"/>
          <p:nvPr/>
        </p:nvSpPr>
        <p:spPr>
          <a:xfrm>
            <a:off x="3217323" y="4563969"/>
            <a:ext cx="804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23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0886928-0298-71EC-3CD4-A1F999839E07}"/>
              </a:ext>
            </a:extLst>
          </p:cNvPr>
          <p:cNvSpPr txBox="1"/>
          <p:nvPr/>
        </p:nvSpPr>
        <p:spPr>
          <a:xfrm>
            <a:off x="8125688" y="4563969"/>
            <a:ext cx="429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26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4BD7FD5-4B32-D3A6-07B3-8B962BCC6925}"/>
              </a:ext>
            </a:extLst>
          </p:cNvPr>
          <p:cNvSpPr txBox="1"/>
          <p:nvPr/>
        </p:nvSpPr>
        <p:spPr>
          <a:xfrm>
            <a:off x="9729352" y="4563969"/>
            <a:ext cx="429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27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3402AEA-34F1-CF18-6416-9A93C4B29FE4}"/>
              </a:ext>
            </a:extLst>
          </p:cNvPr>
          <p:cNvSpPr txBox="1"/>
          <p:nvPr/>
        </p:nvSpPr>
        <p:spPr>
          <a:xfrm>
            <a:off x="11384437" y="4563969"/>
            <a:ext cx="556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28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E4BF681-A8B8-2ED4-0393-A4E460CB3F3F}"/>
              </a:ext>
            </a:extLst>
          </p:cNvPr>
          <p:cNvSpPr txBox="1"/>
          <p:nvPr/>
        </p:nvSpPr>
        <p:spPr>
          <a:xfrm>
            <a:off x="1577881" y="5609938"/>
            <a:ext cx="554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29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09631E8-93BF-3E3B-C4EE-881B4732D9DD}"/>
              </a:ext>
            </a:extLst>
          </p:cNvPr>
          <p:cNvSpPr txBox="1"/>
          <p:nvPr/>
        </p:nvSpPr>
        <p:spPr>
          <a:xfrm>
            <a:off x="3229074" y="5609938"/>
            <a:ext cx="432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B6B952D-20FD-9BA6-FA76-D480E9F84326}"/>
              </a:ext>
            </a:extLst>
          </p:cNvPr>
          <p:cNvSpPr txBox="1"/>
          <p:nvPr/>
        </p:nvSpPr>
        <p:spPr>
          <a:xfrm>
            <a:off x="4816762" y="5582289"/>
            <a:ext cx="605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31</a:t>
            </a:r>
          </a:p>
        </p:txBody>
      </p:sp>
      <p:sp>
        <p:nvSpPr>
          <p:cNvPr id="62" name="Управляющая кнопка: &quot;Вперед&quot; или &quot;Следующий&quot; 6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57372D9-875E-6E83-EC67-A25468320FFC}"/>
              </a:ext>
            </a:extLst>
          </p:cNvPr>
          <p:cNvSpPr/>
          <p:nvPr/>
        </p:nvSpPr>
        <p:spPr>
          <a:xfrm>
            <a:off x="10908145" y="314036"/>
            <a:ext cx="842818" cy="387893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73E7A59-2464-F482-E1FD-5FF882926EF9}"/>
              </a:ext>
            </a:extLst>
          </p:cNvPr>
          <p:cNvSpPr/>
          <p:nvPr/>
        </p:nvSpPr>
        <p:spPr>
          <a:xfrm>
            <a:off x="3704936" y="2474989"/>
            <a:ext cx="4818755" cy="299001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Победы, отмечаемый 9 мая, — это день памяти и благодарности за победу над нацистской Германией в Великой Отечественной войне (1941-1945 гг.). Это день, когда вспоминают подвиг советских солдат и тружеников тыла, отстоявших свободу и независимость страны, и чтят память погибших.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C7CCF54-5F0A-193C-11E3-7730ACFB37CE}"/>
              </a:ext>
            </a:extLst>
          </p:cNvPr>
          <p:cNvSpPr/>
          <p:nvPr/>
        </p:nvSpPr>
        <p:spPr>
          <a:xfrm>
            <a:off x="5338908" y="2485302"/>
            <a:ext cx="4829490" cy="299001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славянской письменности и культуры, отмечаемый 24 мая, — это праздник, посвящённый создателям славянской азбуки, святым равноапостольным братьям Кириллу и Мефодию. Этот день призван почтить память просветителей, способствовавших распространению грамотности и культуры среди славянских народов, и подчеркнуть важность славянского культурного наследия.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81CA5FD-26AB-5A89-32D0-D734BAA5D7D5}"/>
              </a:ext>
            </a:extLst>
          </p:cNvPr>
          <p:cNvSpPr/>
          <p:nvPr/>
        </p:nvSpPr>
        <p:spPr>
          <a:xfrm>
            <a:off x="434945" y="2460376"/>
            <a:ext cx="4775024" cy="300462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филолога — это профессиональный праздник, отмечаемый 25 мая, посвящённый всем, кто занимается изучением языка и литературы. Это день преподавателей, лингвистов, литературоведов, переводчиков, библиотекарей и всех, кто любит и ценит слово. Это повод отметить вклад филологов в сохранение и развитие языка и культуры.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76621C-59D6-6083-D111-975711C42A6A}"/>
              </a:ext>
            </a:extLst>
          </p:cNvPr>
          <p:cNvSpPr txBox="1"/>
          <p:nvPr/>
        </p:nvSpPr>
        <p:spPr>
          <a:xfrm>
            <a:off x="6992612" y="1806276"/>
            <a:ext cx="1801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Ю.С.Маслова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11" name="Рисунок 10" descr="Лампочка со сплошной заливкой">
            <a:extLst>
              <a:ext uri="{FF2B5EF4-FFF2-40B4-BE49-F238E27FC236}">
                <a16:creationId xmlns:a16="http://schemas.microsoft.com/office/drawing/2014/main" id="{B40CF304-99D4-6C15-E999-1257402132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94353" y="1421707"/>
            <a:ext cx="485296" cy="48529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B19E2A1-F617-0F4A-2109-6381941D9DF4}"/>
              </a:ext>
            </a:extLst>
          </p:cNvPr>
          <p:cNvSpPr/>
          <p:nvPr/>
        </p:nvSpPr>
        <p:spPr>
          <a:xfrm>
            <a:off x="3750739" y="2443068"/>
            <a:ext cx="4775024" cy="302487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None/>
            </a:pPr>
            <a:r>
              <a:rPr lang="ru-RU" i="0" dirty="0">
                <a:solidFill>
                  <a:srgbClr val="333333"/>
                </a:solidFill>
                <a:effectLst/>
                <a:latin typeface="YS Text"/>
              </a:rPr>
              <a:t>Юрий Сергеевич Маслов— советский лингвист, филолог, доктор филологических наук, профессор. Специалист по болгарскому языку, германским языкам, аспектологии, теории грамматики, общему языкознанию, истории языкознания.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90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9" grpId="0"/>
      <p:bldP spid="15" grpId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1CAB7B-58DD-BDB2-7BC5-5575B1EAB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FB9CC9-C8E1-C9B9-7A5A-669F257D8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87092B-0FC0-5B16-77C5-42C86B4B0E63}"/>
              </a:ext>
            </a:extLst>
          </p:cNvPr>
          <p:cNvSpPr txBox="1"/>
          <p:nvPr/>
        </p:nvSpPr>
        <p:spPr>
          <a:xfrm>
            <a:off x="572655" y="365125"/>
            <a:ext cx="26970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Июнь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81CCFF-6C3D-4DB1-9241-1BFD8FC3324A}"/>
              </a:ext>
            </a:extLst>
          </p:cNvPr>
          <p:cNvSpPr txBox="1"/>
          <p:nvPr/>
        </p:nvSpPr>
        <p:spPr>
          <a:xfrm>
            <a:off x="1644073" y="1388825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1FB573-118A-C0D6-5E9E-59F7835AE4C5}"/>
              </a:ext>
            </a:extLst>
          </p:cNvPr>
          <p:cNvSpPr txBox="1"/>
          <p:nvPr/>
        </p:nvSpPr>
        <p:spPr>
          <a:xfrm>
            <a:off x="3269673" y="1380691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ECAC8A-8E32-2A15-899C-FB89CCD2EE41}"/>
              </a:ext>
            </a:extLst>
          </p:cNvPr>
          <p:cNvSpPr txBox="1"/>
          <p:nvPr/>
        </p:nvSpPr>
        <p:spPr>
          <a:xfrm>
            <a:off x="4905663" y="1388824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4E9CA7-BDDE-42A4-674F-E22CCF3849AB}"/>
              </a:ext>
            </a:extLst>
          </p:cNvPr>
          <p:cNvSpPr txBox="1"/>
          <p:nvPr/>
        </p:nvSpPr>
        <p:spPr>
          <a:xfrm>
            <a:off x="6509327" y="1380691"/>
            <a:ext cx="692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180D68-BA46-F24A-34BC-661AA049DEF8}"/>
              </a:ext>
            </a:extLst>
          </p:cNvPr>
          <p:cNvSpPr txBox="1"/>
          <p:nvPr/>
        </p:nvSpPr>
        <p:spPr>
          <a:xfrm>
            <a:off x="8167253" y="1380691"/>
            <a:ext cx="56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5D3A98-5A70-937C-6961-9E5693F3047B}"/>
              </a:ext>
            </a:extLst>
          </p:cNvPr>
          <p:cNvSpPr txBox="1"/>
          <p:nvPr/>
        </p:nvSpPr>
        <p:spPr>
          <a:xfrm>
            <a:off x="9850580" y="1380691"/>
            <a:ext cx="350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83851D-B873-C5A2-3662-AA16E95120D1}"/>
              </a:ext>
            </a:extLst>
          </p:cNvPr>
          <p:cNvSpPr txBox="1"/>
          <p:nvPr/>
        </p:nvSpPr>
        <p:spPr>
          <a:xfrm>
            <a:off x="11486573" y="1388824"/>
            <a:ext cx="29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D7949E-728E-198B-2851-721BF938784B}"/>
              </a:ext>
            </a:extLst>
          </p:cNvPr>
          <p:cNvSpPr txBox="1"/>
          <p:nvPr/>
        </p:nvSpPr>
        <p:spPr>
          <a:xfrm>
            <a:off x="1644073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F5061E6-07BF-649A-CFA0-FD115AD15871}"/>
              </a:ext>
            </a:extLst>
          </p:cNvPr>
          <p:cNvSpPr txBox="1"/>
          <p:nvPr/>
        </p:nvSpPr>
        <p:spPr>
          <a:xfrm>
            <a:off x="3325091" y="2460575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4F9E91-ECD7-5DB5-29F4-370D9604811F}"/>
              </a:ext>
            </a:extLst>
          </p:cNvPr>
          <p:cNvSpPr txBox="1"/>
          <p:nvPr/>
        </p:nvSpPr>
        <p:spPr>
          <a:xfrm>
            <a:off x="4812145" y="2460575"/>
            <a:ext cx="47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1C0FDF1-BEF4-2D40-3192-307C41EF76F3}"/>
              </a:ext>
            </a:extLst>
          </p:cNvPr>
          <p:cNvSpPr txBox="1"/>
          <p:nvPr/>
        </p:nvSpPr>
        <p:spPr>
          <a:xfrm>
            <a:off x="6452754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3D557DD-F472-883D-D893-39615168DAB8}"/>
              </a:ext>
            </a:extLst>
          </p:cNvPr>
          <p:cNvSpPr txBox="1"/>
          <p:nvPr/>
        </p:nvSpPr>
        <p:spPr>
          <a:xfrm>
            <a:off x="8121072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D016732-5DC1-DA85-0A64-B59571E2627C}"/>
              </a:ext>
            </a:extLst>
          </p:cNvPr>
          <p:cNvSpPr txBox="1"/>
          <p:nvPr/>
        </p:nvSpPr>
        <p:spPr>
          <a:xfrm>
            <a:off x="9777846" y="2460575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D90910-2FD2-1321-C639-0FF2FE82D6CD}"/>
              </a:ext>
            </a:extLst>
          </p:cNvPr>
          <p:cNvSpPr txBox="1"/>
          <p:nvPr/>
        </p:nvSpPr>
        <p:spPr>
          <a:xfrm>
            <a:off x="11390167" y="2460575"/>
            <a:ext cx="437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B78909A-3E6E-F3DB-605A-DEC6CF20E0F1}"/>
              </a:ext>
            </a:extLst>
          </p:cNvPr>
          <p:cNvSpPr txBox="1"/>
          <p:nvPr/>
        </p:nvSpPr>
        <p:spPr>
          <a:xfrm>
            <a:off x="1559791" y="3519229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3B186FE-EFBD-ADA7-0D77-C476461A2058}"/>
              </a:ext>
            </a:extLst>
          </p:cNvPr>
          <p:cNvSpPr txBox="1"/>
          <p:nvPr/>
        </p:nvSpPr>
        <p:spPr>
          <a:xfrm>
            <a:off x="3195782" y="3519229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CC16F7D-B332-7FF8-7B19-1ED235811458}"/>
              </a:ext>
            </a:extLst>
          </p:cNvPr>
          <p:cNvSpPr txBox="1"/>
          <p:nvPr/>
        </p:nvSpPr>
        <p:spPr>
          <a:xfrm>
            <a:off x="4812145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17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49FA676-2E45-D0CF-9DD0-64BCB4B8EB89}"/>
              </a:ext>
            </a:extLst>
          </p:cNvPr>
          <p:cNvSpPr txBox="1"/>
          <p:nvPr/>
        </p:nvSpPr>
        <p:spPr>
          <a:xfrm>
            <a:off x="6453909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F94D56E-1C03-B986-78A6-CD0E5390E14F}"/>
              </a:ext>
            </a:extLst>
          </p:cNvPr>
          <p:cNvSpPr txBox="1"/>
          <p:nvPr/>
        </p:nvSpPr>
        <p:spPr>
          <a:xfrm>
            <a:off x="8095673" y="3501793"/>
            <a:ext cx="422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801652A-C3BF-8C75-AFE6-B54EE6761F66}"/>
              </a:ext>
            </a:extLst>
          </p:cNvPr>
          <p:cNvSpPr txBox="1"/>
          <p:nvPr/>
        </p:nvSpPr>
        <p:spPr>
          <a:xfrm>
            <a:off x="9767453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851AFA-FF65-0B0D-4771-5488215620A9}"/>
              </a:ext>
            </a:extLst>
          </p:cNvPr>
          <p:cNvSpPr txBox="1"/>
          <p:nvPr/>
        </p:nvSpPr>
        <p:spPr>
          <a:xfrm>
            <a:off x="11390167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429A3E-1F96-D842-89CC-816A27F5CEB2}"/>
              </a:ext>
            </a:extLst>
          </p:cNvPr>
          <p:cNvSpPr txBox="1"/>
          <p:nvPr/>
        </p:nvSpPr>
        <p:spPr>
          <a:xfrm>
            <a:off x="1559791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4190DBF-F1D0-8858-388B-2E19DC365EFF}"/>
              </a:ext>
            </a:extLst>
          </p:cNvPr>
          <p:cNvSpPr txBox="1"/>
          <p:nvPr/>
        </p:nvSpPr>
        <p:spPr>
          <a:xfrm>
            <a:off x="3168073" y="4577883"/>
            <a:ext cx="517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E3AED13-1139-1A85-8340-0A2B3E437AD2}"/>
              </a:ext>
            </a:extLst>
          </p:cNvPr>
          <p:cNvSpPr txBox="1"/>
          <p:nvPr/>
        </p:nvSpPr>
        <p:spPr>
          <a:xfrm>
            <a:off x="4826000" y="4577883"/>
            <a:ext cx="932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A18958-5A30-8760-F2A4-95236440CE9F}"/>
              </a:ext>
            </a:extLst>
          </p:cNvPr>
          <p:cNvSpPr txBox="1"/>
          <p:nvPr/>
        </p:nvSpPr>
        <p:spPr>
          <a:xfrm>
            <a:off x="6471227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8CAD171-0425-0DE4-DF6A-005604628319}"/>
              </a:ext>
            </a:extLst>
          </p:cNvPr>
          <p:cNvSpPr txBox="1"/>
          <p:nvPr/>
        </p:nvSpPr>
        <p:spPr>
          <a:xfrm>
            <a:off x="8108374" y="4577883"/>
            <a:ext cx="621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17C2BBD-3613-BE14-2B1E-D0B1EB8C3F4C}"/>
              </a:ext>
            </a:extLst>
          </p:cNvPr>
          <p:cNvSpPr txBox="1"/>
          <p:nvPr/>
        </p:nvSpPr>
        <p:spPr>
          <a:xfrm>
            <a:off x="9769762" y="457426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962CB10-42C8-9EEF-164E-3DBFBF94FF3B}"/>
              </a:ext>
            </a:extLst>
          </p:cNvPr>
          <p:cNvSpPr txBox="1"/>
          <p:nvPr/>
        </p:nvSpPr>
        <p:spPr>
          <a:xfrm>
            <a:off x="11390167" y="454079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D4F8C23-2D78-98F7-FE05-57309CCC707A}"/>
              </a:ext>
            </a:extLst>
          </p:cNvPr>
          <p:cNvSpPr txBox="1"/>
          <p:nvPr/>
        </p:nvSpPr>
        <p:spPr>
          <a:xfrm>
            <a:off x="1558637" y="5617941"/>
            <a:ext cx="58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29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CB420FF-3D0D-7E86-CAA0-8177157CA182}"/>
              </a:ext>
            </a:extLst>
          </p:cNvPr>
          <p:cNvSpPr txBox="1"/>
          <p:nvPr/>
        </p:nvSpPr>
        <p:spPr>
          <a:xfrm>
            <a:off x="3168073" y="5617941"/>
            <a:ext cx="48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A7BCFF-93D5-84C2-6A9D-F5A191E92DF2}"/>
              </a:ext>
            </a:extLst>
          </p:cNvPr>
          <p:cNvSpPr txBox="1"/>
          <p:nvPr/>
        </p:nvSpPr>
        <p:spPr>
          <a:xfrm>
            <a:off x="460666" y="1591777"/>
            <a:ext cx="16452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Елены Скобликовой</a:t>
            </a:r>
          </a:p>
        </p:txBody>
      </p:sp>
      <p:pic>
        <p:nvPicPr>
          <p:cNvPr id="10" name="Объект 9" descr="Лампочка со сплошной заливкой">
            <a:extLst>
              <a:ext uri="{FF2B5EF4-FFF2-40B4-BE49-F238E27FC236}">
                <a16:creationId xmlns:a16="http://schemas.microsoft.com/office/drawing/2014/main" id="{CC29A371-00CE-116A-C743-57B43FA206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037" y="1388824"/>
            <a:ext cx="424873" cy="424873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F65E4F5-0561-22EA-2670-863EC65406D5}"/>
              </a:ext>
            </a:extLst>
          </p:cNvPr>
          <p:cNvSpPr txBox="1"/>
          <p:nvPr/>
        </p:nvSpPr>
        <p:spPr>
          <a:xfrm>
            <a:off x="8637152" y="1750023"/>
            <a:ext cx="1645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FF3300"/>
                </a:solidFill>
              </a:rPr>
              <a:t>День русского языка</a:t>
            </a:r>
          </a:p>
        </p:txBody>
      </p:sp>
      <p:pic>
        <p:nvPicPr>
          <p:cNvPr id="13" name="Рисунок 12" descr="Лампочка со сплошной заливкой">
            <a:extLst>
              <a:ext uri="{FF2B5EF4-FFF2-40B4-BE49-F238E27FC236}">
                <a16:creationId xmlns:a16="http://schemas.microsoft.com/office/drawing/2014/main" id="{A26F184F-4601-22FE-0180-E28146C1CF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99760" y="1409207"/>
            <a:ext cx="472210" cy="47221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AB81C5-87D4-0294-1F1B-A9145A593A45}"/>
              </a:ext>
            </a:extLst>
          </p:cNvPr>
          <p:cNvSpPr txBox="1"/>
          <p:nvPr/>
        </p:nvSpPr>
        <p:spPr>
          <a:xfrm>
            <a:off x="7065817" y="2860318"/>
            <a:ext cx="1609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FF3300"/>
                </a:solidFill>
              </a:rPr>
              <a:t>День России</a:t>
            </a:r>
          </a:p>
        </p:txBody>
      </p:sp>
      <p:pic>
        <p:nvPicPr>
          <p:cNvPr id="44" name="Рисунок 43" descr="Лампочка со сплошной заливкой">
            <a:extLst>
              <a:ext uri="{FF2B5EF4-FFF2-40B4-BE49-F238E27FC236}">
                <a16:creationId xmlns:a16="http://schemas.microsoft.com/office/drawing/2014/main" id="{EAE7027C-66B4-E413-75AD-E240B5785C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08803" y="2457888"/>
            <a:ext cx="498764" cy="498764"/>
          </a:xfrm>
          <a:prstGeom prst="rect">
            <a:avLst/>
          </a:prstGeom>
        </p:spPr>
      </p:pic>
      <p:sp>
        <p:nvSpPr>
          <p:cNvPr id="45" name="Управляющая кнопка: &quot;Вперед&quot; или &quot;Следующий&quot; 4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CA79A6C6-E3D7-858B-6061-1B54F78A19D0}"/>
              </a:ext>
            </a:extLst>
          </p:cNvPr>
          <p:cNvSpPr/>
          <p:nvPr/>
        </p:nvSpPr>
        <p:spPr>
          <a:xfrm>
            <a:off x="10861964" y="443345"/>
            <a:ext cx="840509" cy="369332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8AEF8933-73F8-181B-6C78-7A70B33F7D44}"/>
              </a:ext>
            </a:extLst>
          </p:cNvPr>
          <p:cNvSpPr/>
          <p:nvPr/>
        </p:nvSpPr>
        <p:spPr>
          <a:xfrm>
            <a:off x="2027675" y="2486158"/>
            <a:ext cx="4820364" cy="303348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None/>
            </a:pPr>
            <a:r>
              <a:rPr lang="ru-RU" i="0" dirty="0">
                <a:solidFill>
                  <a:schemeClr val="tx1"/>
                </a:solidFill>
                <a:effectLst/>
                <a:latin typeface="YS Text"/>
              </a:rPr>
              <a:t>Иван Иванович Давыдов— русский филолог и философ. В области лингвистики Давыдов в «Чтениях о словесности» пытался обосновать «философию слова». Формирование языка он связывал с историческими особенностями народного бытия и законами человеческого мышления. Также Давыдов определил ряд эстетических категорий и специфику литературных родов и жанров в их историческом развитии. </a:t>
            </a:r>
          </a:p>
          <a:p>
            <a:pPr algn="ctr"/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40AA52-D712-0AB0-9A3D-F10D62778A21}"/>
              </a:ext>
            </a:extLst>
          </p:cNvPr>
          <p:cNvSpPr txBox="1"/>
          <p:nvPr/>
        </p:nvSpPr>
        <p:spPr>
          <a:xfrm>
            <a:off x="7029166" y="4892534"/>
            <a:ext cx="2265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И.И.Давыдова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31" name="Рисунок 30" descr="Лампочка со сплошной заливкой">
            <a:extLst>
              <a:ext uri="{FF2B5EF4-FFF2-40B4-BE49-F238E27FC236}">
                <a16:creationId xmlns:a16="http://schemas.microsoft.com/office/drawing/2014/main" id="{5738D90B-DD8D-200F-CB9C-1CA91C0E9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71861" y="4547946"/>
            <a:ext cx="498764" cy="49876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75E86FF-B747-4BE6-29B2-D16D2D1EA55B}"/>
              </a:ext>
            </a:extLst>
          </p:cNvPr>
          <p:cNvSpPr/>
          <p:nvPr/>
        </p:nvSpPr>
        <p:spPr>
          <a:xfrm>
            <a:off x="2035822" y="2500695"/>
            <a:ext cx="4804069" cy="300860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России, отмечаемый 12 июня, — это государственный праздник, посвящённый суверенитету Российской Федерации. Он символизирует единство и свободу страны, а также память о важном историческом событии — принятии Декларации о государственном суверенитете РСФСР в 1990 году.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539B857-FD26-886F-066F-5EF3034155B1}"/>
              </a:ext>
            </a:extLst>
          </p:cNvPr>
          <p:cNvSpPr/>
          <p:nvPr/>
        </p:nvSpPr>
        <p:spPr>
          <a:xfrm>
            <a:off x="3720232" y="2471930"/>
            <a:ext cx="4779528" cy="305453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None/>
            </a:pPr>
            <a:r>
              <a:rPr lang="ru-RU" sz="1600" i="0" dirty="0">
                <a:solidFill>
                  <a:schemeClr val="tx1"/>
                </a:solidFill>
                <a:effectLst/>
                <a:latin typeface="YS Text"/>
              </a:rPr>
              <a:t>Елена Сергеевна Скобликова— языковед, специалист в области синтаксиса современного русского языка, русской диалектологии, орфографии, стилистики, лингвистической историографии. В течение многих лет была редактором диалектологических сборников статей. Ею опубликовано более 280 научных трудов, в том числе шесть монографий и учебных пособий, которые неоднократно переиздавались.</a:t>
            </a:r>
          </a:p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9081AAF-08C9-B8B7-E7D5-ED22C82169EB}"/>
              </a:ext>
            </a:extLst>
          </p:cNvPr>
          <p:cNvSpPr/>
          <p:nvPr/>
        </p:nvSpPr>
        <p:spPr>
          <a:xfrm>
            <a:off x="3714166" y="2484530"/>
            <a:ext cx="4779528" cy="308095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русского языка, отмечаемый 6 июня, — это праздник, посвящённый русскому языку как одному из самых богатых и влиятельных языков мира. Он приурочен ко дню рождения великого русского поэта Александра Сергеевича Пушкина. Этот день призван подчеркнуть важность русского языка как национального достояния, средства межнационального общения и элемента мировой культуры.</a:t>
            </a:r>
          </a:p>
        </p:txBody>
      </p:sp>
    </p:spTree>
    <p:extLst>
      <p:ext uri="{BB962C8B-B14F-4D97-AF65-F5344CB8AC3E}">
        <p14:creationId xmlns:p14="http://schemas.microsoft.com/office/powerpoint/2010/main" val="368225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4" grpId="0"/>
      <p:bldP spid="47" grpId="0" animBg="1"/>
      <p:bldP spid="47" grpId="1" animBg="1"/>
      <p:bldP spid="12" grpId="0"/>
      <p:bldP spid="9" grpId="0" animBg="1"/>
      <p:bldP spid="9" grpId="1" animBg="1"/>
      <p:bldP spid="2" grpId="0" animBg="1"/>
      <p:bldP spid="2" grpId="1" animBg="1"/>
      <p:bldP spid="3" grpId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35DC14-6319-5696-8980-ECBA05912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BF661E-B6B2-ED34-F13F-62A1F9177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6AC373-0711-E8B8-FE1D-CFFD2403967C}"/>
              </a:ext>
            </a:extLst>
          </p:cNvPr>
          <p:cNvSpPr txBox="1"/>
          <p:nvPr/>
        </p:nvSpPr>
        <p:spPr>
          <a:xfrm>
            <a:off x="572655" y="365125"/>
            <a:ext cx="26970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Июль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D0EBCF-9677-400D-C289-15F4799485C6}"/>
              </a:ext>
            </a:extLst>
          </p:cNvPr>
          <p:cNvSpPr txBox="1"/>
          <p:nvPr/>
        </p:nvSpPr>
        <p:spPr>
          <a:xfrm>
            <a:off x="1644073" y="1388825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F3B576-6822-EE13-11CF-4D2B39183DEE}"/>
              </a:ext>
            </a:extLst>
          </p:cNvPr>
          <p:cNvSpPr txBox="1"/>
          <p:nvPr/>
        </p:nvSpPr>
        <p:spPr>
          <a:xfrm>
            <a:off x="3269673" y="1380691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1E514F-3B35-86A8-568C-346B1B900405}"/>
              </a:ext>
            </a:extLst>
          </p:cNvPr>
          <p:cNvSpPr txBox="1"/>
          <p:nvPr/>
        </p:nvSpPr>
        <p:spPr>
          <a:xfrm>
            <a:off x="4905663" y="1388824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3EB23C9-20BF-8B15-BE07-8E9992B5DBCE}"/>
              </a:ext>
            </a:extLst>
          </p:cNvPr>
          <p:cNvSpPr txBox="1"/>
          <p:nvPr/>
        </p:nvSpPr>
        <p:spPr>
          <a:xfrm>
            <a:off x="6509327" y="1380691"/>
            <a:ext cx="372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27D323-E375-694E-81FA-2CA7BA2CC804}"/>
              </a:ext>
            </a:extLst>
          </p:cNvPr>
          <p:cNvSpPr txBox="1"/>
          <p:nvPr/>
        </p:nvSpPr>
        <p:spPr>
          <a:xfrm>
            <a:off x="8167253" y="1380691"/>
            <a:ext cx="56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8CBE2A2-15FD-9F1C-A54D-F799738AE604}"/>
              </a:ext>
            </a:extLst>
          </p:cNvPr>
          <p:cNvSpPr txBox="1"/>
          <p:nvPr/>
        </p:nvSpPr>
        <p:spPr>
          <a:xfrm>
            <a:off x="9850580" y="1380691"/>
            <a:ext cx="350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4BCFB8-8266-CDDB-4995-B27869D2A301}"/>
              </a:ext>
            </a:extLst>
          </p:cNvPr>
          <p:cNvSpPr txBox="1"/>
          <p:nvPr/>
        </p:nvSpPr>
        <p:spPr>
          <a:xfrm>
            <a:off x="11486573" y="1388824"/>
            <a:ext cx="29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264FDAF-AFCD-833F-4F9A-025E9050D20F}"/>
              </a:ext>
            </a:extLst>
          </p:cNvPr>
          <p:cNvSpPr txBox="1"/>
          <p:nvPr/>
        </p:nvSpPr>
        <p:spPr>
          <a:xfrm>
            <a:off x="1644073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AB2181E-B833-1543-4779-A74F7A78F7C2}"/>
              </a:ext>
            </a:extLst>
          </p:cNvPr>
          <p:cNvSpPr txBox="1"/>
          <p:nvPr/>
        </p:nvSpPr>
        <p:spPr>
          <a:xfrm>
            <a:off x="3325091" y="2460575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06A3A0-AFA6-EE74-AAAB-D4EDB0B00FA3}"/>
              </a:ext>
            </a:extLst>
          </p:cNvPr>
          <p:cNvSpPr txBox="1"/>
          <p:nvPr/>
        </p:nvSpPr>
        <p:spPr>
          <a:xfrm>
            <a:off x="4812145" y="2460575"/>
            <a:ext cx="47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CB70CE-6DBA-B573-34ED-55B8C639C185}"/>
              </a:ext>
            </a:extLst>
          </p:cNvPr>
          <p:cNvSpPr txBox="1"/>
          <p:nvPr/>
        </p:nvSpPr>
        <p:spPr>
          <a:xfrm>
            <a:off x="6452754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21390D-6639-5EDA-22AD-BD5B491A985F}"/>
              </a:ext>
            </a:extLst>
          </p:cNvPr>
          <p:cNvSpPr txBox="1"/>
          <p:nvPr/>
        </p:nvSpPr>
        <p:spPr>
          <a:xfrm>
            <a:off x="8121072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45DF99E-DC5A-9307-4819-AE46CF634C20}"/>
              </a:ext>
            </a:extLst>
          </p:cNvPr>
          <p:cNvSpPr txBox="1"/>
          <p:nvPr/>
        </p:nvSpPr>
        <p:spPr>
          <a:xfrm>
            <a:off x="9777846" y="2460575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3F8B33-3756-95A8-F152-EA261A982C55}"/>
              </a:ext>
            </a:extLst>
          </p:cNvPr>
          <p:cNvSpPr txBox="1"/>
          <p:nvPr/>
        </p:nvSpPr>
        <p:spPr>
          <a:xfrm>
            <a:off x="11390167" y="2460575"/>
            <a:ext cx="437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A7D3435-1385-9E97-107E-8191076669F3}"/>
              </a:ext>
            </a:extLst>
          </p:cNvPr>
          <p:cNvSpPr txBox="1"/>
          <p:nvPr/>
        </p:nvSpPr>
        <p:spPr>
          <a:xfrm>
            <a:off x="1559791" y="3519229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271D61C-F58F-803E-BA7E-BD75A693E43B}"/>
              </a:ext>
            </a:extLst>
          </p:cNvPr>
          <p:cNvSpPr txBox="1"/>
          <p:nvPr/>
        </p:nvSpPr>
        <p:spPr>
          <a:xfrm>
            <a:off x="3195782" y="3519229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74E738-A8BC-CF45-DC20-75DB7AF2564D}"/>
              </a:ext>
            </a:extLst>
          </p:cNvPr>
          <p:cNvSpPr txBox="1"/>
          <p:nvPr/>
        </p:nvSpPr>
        <p:spPr>
          <a:xfrm>
            <a:off x="4812145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17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F8B7593-D90E-F6D1-3B58-E0FDAE70F75C}"/>
              </a:ext>
            </a:extLst>
          </p:cNvPr>
          <p:cNvSpPr txBox="1"/>
          <p:nvPr/>
        </p:nvSpPr>
        <p:spPr>
          <a:xfrm>
            <a:off x="6453909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1CC356-B9A3-F59A-5652-EB827B0170D4}"/>
              </a:ext>
            </a:extLst>
          </p:cNvPr>
          <p:cNvSpPr txBox="1"/>
          <p:nvPr/>
        </p:nvSpPr>
        <p:spPr>
          <a:xfrm>
            <a:off x="8095673" y="3501793"/>
            <a:ext cx="422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C6F3D4B-574B-F85C-0005-4C483ECAF594}"/>
              </a:ext>
            </a:extLst>
          </p:cNvPr>
          <p:cNvSpPr txBox="1"/>
          <p:nvPr/>
        </p:nvSpPr>
        <p:spPr>
          <a:xfrm>
            <a:off x="9767453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C5D2F28-ED52-0DFD-336D-E3EDE7DDC3F8}"/>
              </a:ext>
            </a:extLst>
          </p:cNvPr>
          <p:cNvSpPr txBox="1"/>
          <p:nvPr/>
        </p:nvSpPr>
        <p:spPr>
          <a:xfrm>
            <a:off x="11390167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FB77425-1F8C-D6E9-CF0D-73CAE0C97484}"/>
              </a:ext>
            </a:extLst>
          </p:cNvPr>
          <p:cNvSpPr txBox="1"/>
          <p:nvPr/>
        </p:nvSpPr>
        <p:spPr>
          <a:xfrm>
            <a:off x="1559791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A91D992-4670-881C-01EE-887DBF9C5E71}"/>
              </a:ext>
            </a:extLst>
          </p:cNvPr>
          <p:cNvSpPr txBox="1"/>
          <p:nvPr/>
        </p:nvSpPr>
        <p:spPr>
          <a:xfrm>
            <a:off x="3168073" y="4577883"/>
            <a:ext cx="517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E7B4D39-56D5-1E62-7F61-1E233455311B}"/>
              </a:ext>
            </a:extLst>
          </p:cNvPr>
          <p:cNvSpPr txBox="1"/>
          <p:nvPr/>
        </p:nvSpPr>
        <p:spPr>
          <a:xfrm>
            <a:off x="4826000" y="4577883"/>
            <a:ext cx="932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2568B2D-58EA-D2F2-9B8B-621BA0FCCDE0}"/>
              </a:ext>
            </a:extLst>
          </p:cNvPr>
          <p:cNvSpPr txBox="1"/>
          <p:nvPr/>
        </p:nvSpPr>
        <p:spPr>
          <a:xfrm>
            <a:off x="6471227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AADCBF-A023-C41A-6A5D-A29C41920E7D}"/>
              </a:ext>
            </a:extLst>
          </p:cNvPr>
          <p:cNvSpPr txBox="1"/>
          <p:nvPr/>
        </p:nvSpPr>
        <p:spPr>
          <a:xfrm>
            <a:off x="8108374" y="4577883"/>
            <a:ext cx="621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5BCCB45-251A-AD6A-068F-9ED2E3B56A69}"/>
              </a:ext>
            </a:extLst>
          </p:cNvPr>
          <p:cNvSpPr txBox="1"/>
          <p:nvPr/>
        </p:nvSpPr>
        <p:spPr>
          <a:xfrm>
            <a:off x="9769762" y="457426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D93500F-6331-B38C-F2CE-F0C041C70E8F}"/>
              </a:ext>
            </a:extLst>
          </p:cNvPr>
          <p:cNvSpPr txBox="1"/>
          <p:nvPr/>
        </p:nvSpPr>
        <p:spPr>
          <a:xfrm>
            <a:off x="11390167" y="454079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2A7581A-B465-CEEC-EF0E-F978A0C91B7F}"/>
              </a:ext>
            </a:extLst>
          </p:cNvPr>
          <p:cNvSpPr txBox="1"/>
          <p:nvPr/>
        </p:nvSpPr>
        <p:spPr>
          <a:xfrm>
            <a:off x="1558637" y="5617941"/>
            <a:ext cx="58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29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6332ECF-37AE-005D-0461-0061445F3BE1}"/>
              </a:ext>
            </a:extLst>
          </p:cNvPr>
          <p:cNvSpPr txBox="1"/>
          <p:nvPr/>
        </p:nvSpPr>
        <p:spPr>
          <a:xfrm>
            <a:off x="3168073" y="5617941"/>
            <a:ext cx="48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AD69154-2830-9064-4CB3-A836D0BD599C}"/>
              </a:ext>
            </a:extLst>
          </p:cNvPr>
          <p:cNvSpPr txBox="1"/>
          <p:nvPr/>
        </p:nvSpPr>
        <p:spPr>
          <a:xfrm>
            <a:off x="7233227" y="4805413"/>
            <a:ext cx="149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FF3300"/>
                </a:solidFill>
              </a:rPr>
              <a:t>День эсперанто</a:t>
            </a:r>
          </a:p>
        </p:txBody>
      </p:sp>
      <p:pic>
        <p:nvPicPr>
          <p:cNvPr id="50" name="Рисунок 49" descr="Лампочка со сплошной заливкой">
            <a:extLst>
              <a:ext uri="{FF2B5EF4-FFF2-40B4-BE49-F238E27FC236}">
                <a16:creationId xmlns:a16="http://schemas.microsoft.com/office/drawing/2014/main" id="{F0B96FB1-3D58-B8F0-DCD1-DF11019D38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7004" y="4576742"/>
            <a:ext cx="420832" cy="531236"/>
          </a:xfrm>
          <a:prstGeom prst="rect">
            <a:avLst/>
          </a:prstGeom>
        </p:spPr>
      </p:pic>
      <p:sp>
        <p:nvSpPr>
          <p:cNvPr id="51" name="Управляющая кнопка: &quot;Вперед&quot; или &quot;Следующий&quot; 5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9C50322-3658-ECE0-4313-F68C044C4DD1}"/>
              </a:ext>
            </a:extLst>
          </p:cNvPr>
          <p:cNvSpPr/>
          <p:nvPr/>
        </p:nvSpPr>
        <p:spPr>
          <a:xfrm>
            <a:off x="10723418" y="526473"/>
            <a:ext cx="895927" cy="369332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E9C0119-4BD1-6AC7-979E-ECE636418F57}"/>
              </a:ext>
            </a:extLst>
          </p:cNvPr>
          <p:cNvSpPr txBox="1"/>
          <p:nvPr/>
        </p:nvSpPr>
        <p:spPr>
          <a:xfrm>
            <a:off x="4826000" y="5617941"/>
            <a:ext cx="655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4EB4AE-9F59-EC3A-B5EA-EC33F4C2E4C4}"/>
              </a:ext>
            </a:extLst>
          </p:cNvPr>
          <p:cNvSpPr txBox="1"/>
          <p:nvPr/>
        </p:nvSpPr>
        <p:spPr>
          <a:xfrm>
            <a:off x="3712440" y="2773722"/>
            <a:ext cx="180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Л.И.Скворцова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10" name="Рисунок 9" descr="Лампочка со сплошной заливкой">
            <a:extLst>
              <a:ext uri="{FF2B5EF4-FFF2-40B4-BE49-F238E27FC236}">
                <a16:creationId xmlns:a16="http://schemas.microsoft.com/office/drawing/2014/main" id="{98D2789A-0D90-23E6-04D3-40A3351E94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41629" y="2495253"/>
            <a:ext cx="372533" cy="369332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55F924F-8836-3E9D-F353-3197484011B5}"/>
              </a:ext>
            </a:extLst>
          </p:cNvPr>
          <p:cNvSpPr/>
          <p:nvPr/>
        </p:nvSpPr>
        <p:spPr>
          <a:xfrm>
            <a:off x="5409911" y="2481073"/>
            <a:ext cx="4758844" cy="300008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0" i="0" dirty="0">
                <a:solidFill>
                  <a:schemeClr val="tx1"/>
                </a:solidFill>
                <a:effectLst/>
                <a:latin typeface="YS Text"/>
              </a:rPr>
              <a:t>Основные научные интересы Л. И. Скворцова были связаны с проблемами современного русского языка, лексикологии и лексикографии, теории и практики нормализации русского литературного языка, с вопросами культуры речи, орфографии, терминологии, стилистики и грамматики, истории русского литературного языка, истории русского языкознания, языка художественной литературы, социолингвистики и лингвистической экологии.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AF3670-79E9-35BD-90BD-6236057F73E5}"/>
              </a:ext>
            </a:extLst>
          </p:cNvPr>
          <p:cNvSpPr txBox="1"/>
          <p:nvPr/>
        </p:nvSpPr>
        <p:spPr>
          <a:xfrm>
            <a:off x="6974030" y="1769357"/>
            <a:ext cx="1739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В.Н.Топорова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14" name="Рисунок 13" descr="Лампочка со сплошной заливкой">
            <a:extLst>
              <a:ext uri="{FF2B5EF4-FFF2-40B4-BE49-F238E27FC236}">
                <a16:creationId xmlns:a16="http://schemas.microsoft.com/office/drawing/2014/main" id="{273B6CA5-BC94-0DD2-532A-2FB9130FA7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33045" y="1420027"/>
            <a:ext cx="364836" cy="448629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4E3D448-0E39-02BE-E9D0-70A36457CB90}"/>
              </a:ext>
            </a:extLst>
          </p:cNvPr>
          <p:cNvSpPr/>
          <p:nvPr/>
        </p:nvSpPr>
        <p:spPr>
          <a:xfrm>
            <a:off x="3698873" y="2460575"/>
            <a:ext cx="4794252" cy="301842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None/>
            </a:pPr>
            <a:r>
              <a:rPr lang="ru-RU" i="0" dirty="0">
                <a:solidFill>
                  <a:schemeClr val="tx1"/>
                </a:solidFill>
                <a:effectLst/>
                <a:latin typeface="YS Text"/>
              </a:rPr>
              <a:t>Топоров был одним из основателей московско-тартуской семиотической школы. Вместе с </a:t>
            </a:r>
            <a:r>
              <a:rPr lang="ru-RU" i="0" dirty="0" err="1">
                <a:solidFill>
                  <a:schemeClr val="tx1"/>
                </a:solidFill>
                <a:effectLst/>
                <a:latin typeface="YS Text"/>
              </a:rPr>
              <a:t>В.В.Ивановым</a:t>
            </a:r>
            <a:r>
              <a:rPr lang="ru-RU" i="0" dirty="0">
                <a:solidFill>
                  <a:schemeClr val="tx1"/>
                </a:solidFill>
                <a:effectLst/>
                <a:latin typeface="YS Text"/>
              </a:rPr>
              <a:t> учёный стал создателем «теории основного мифа». Автор более полутора тысяч трудов по лингвистике, мифологии, фольклору, поэтике, культурологии, истории балтов и славян, был одним из главных авторов фундаментальной энциклопедии «Мифы народов мира». </a:t>
            </a:r>
          </a:p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0C874CB-7618-53A8-8CE5-B433AF912398}"/>
              </a:ext>
            </a:extLst>
          </p:cNvPr>
          <p:cNvSpPr/>
          <p:nvPr/>
        </p:nvSpPr>
        <p:spPr>
          <a:xfrm>
            <a:off x="2060860" y="2490918"/>
            <a:ext cx="4821382" cy="300008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День эсперанто, также известный как День рождения эсперанто, отмечается 26 июля. Он посвящён дню публикации первой книги об эсперанто Людвиком Заменгофом в 1887 году. Этот день отмечают эсперантисты всего мира, собираясь на встречи, устраивая концерты и другие мероприятия, посвящённые продвижению и развитию этого международного искусственного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54811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4" grpId="0"/>
      <p:bldP spid="4" grpId="0"/>
      <p:bldP spid="11" grpId="0" animBg="1"/>
      <p:bldP spid="11" grpId="1" animBg="1"/>
      <p:bldP spid="12" grpId="0"/>
      <p:bldP spid="31" grpId="0" animBg="1"/>
      <p:bldP spid="31" grpId="1" animBg="1"/>
      <p:bldP spid="3" grpId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D8A9C-114E-4901-A262-D41EA0F0C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420B1D-B9CB-28FF-BD7F-424579C15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31DBB3-C576-D026-105E-DA5FD2B20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49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927EFF-86F0-620C-6E0C-0E214BEAE910}"/>
              </a:ext>
            </a:extLst>
          </p:cNvPr>
          <p:cNvSpPr txBox="1"/>
          <p:nvPr/>
        </p:nvSpPr>
        <p:spPr>
          <a:xfrm>
            <a:off x="572654" y="365125"/>
            <a:ext cx="3367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Август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4BE462-E6CA-0D9E-3B73-6735338B5A49}"/>
              </a:ext>
            </a:extLst>
          </p:cNvPr>
          <p:cNvSpPr txBox="1"/>
          <p:nvPr/>
        </p:nvSpPr>
        <p:spPr>
          <a:xfrm>
            <a:off x="1644073" y="1388825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811690-A00A-D3BC-5615-19D05751B3A7}"/>
              </a:ext>
            </a:extLst>
          </p:cNvPr>
          <p:cNvSpPr txBox="1"/>
          <p:nvPr/>
        </p:nvSpPr>
        <p:spPr>
          <a:xfrm>
            <a:off x="3269673" y="1380691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3E947B-C52C-984C-465D-BC0679775EDB}"/>
              </a:ext>
            </a:extLst>
          </p:cNvPr>
          <p:cNvSpPr txBox="1"/>
          <p:nvPr/>
        </p:nvSpPr>
        <p:spPr>
          <a:xfrm>
            <a:off x="4905663" y="1388824"/>
            <a:ext cx="41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D00035-F5FE-4A9C-1884-CE7C94831AD6}"/>
              </a:ext>
            </a:extLst>
          </p:cNvPr>
          <p:cNvSpPr txBox="1"/>
          <p:nvPr/>
        </p:nvSpPr>
        <p:spPr>
          <a:xfrm>
            <a:off x="6509327" y="1380691"/>
            <a:ext cx="692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1598AE-5275-6CBE-E1D2-3537B2CA1038}"/>
              </a:ext>
            </a:extLst>
          </p:cNvPr>
          <p:cNvSpPr txBox="1"/>
          <p:nvPr/>
        </p:nvSpPr>
        <p:spPr>
          <a:xfrm>
            <a:off x="8167253" y="1380691"/>
            <a:ext cx="56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40C52F-9D40-3E02-3CD7-2582B5798A70}"/>
              </a:ext>
            </a:extLst>
          </p:cNvPr>
          <p:cNvSpPr txBox="1"/>
          <p:nvPr/>
        </p:nvSpPr>
        <p:spPr>
          <a:xfrm>
            <a:off x="9850580" y="1380691"/>
            <a:ext cx="350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AF3E06-5AAE-BC3F-BAD8-BC1838FCE5C1}"/>
              </a:ext>
            </a:extLst>
          </p:cNvPr>
          <p:cNvSpPr txBox="1"/>
          <p:nvPr/>
        </p:nvSpPr>
        <p:spPr>
          <a:xfrm>
            <a:off x="11486573" y="1388824"/>
            <a:ext cx="29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80A388-EC37-ABCD-FE66-95DDF077E9DB}"/>
              </a:ext>
            </a:extLst>
          </p:cNvPr>
          <p:cNvSpPr txBox="1"/>
          <p:nvPr/>
        </p:nvSpPr>
        <p:spPr>
          <a:xfrm>
            <a:off x="1644073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325FB1-4311-7410-4DF1-1B9D27311B7F}"/>
              </a:ext>
            </a:extLst>
          </p:cNvPr>
          <p:cNvSpPr txBox="1"/>
          <p:nvPr/>
        </p:nvSpPr>
        <p:spPr>
          <a:xfrm>
            <a:off x="3325091" y="2460575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2E98629-3198-5FBF-453A-790B4253AE7D}"/>
              </a:ext>
            </a:extLst>
          </p:cNvPr>
          <p:cNvSpPr txBox="1"/>
          <p:nvPr/>
        </p:nvSpPr>
        <p:spPr>
          <a:xfrm>
            <a:off x="4812145" y="2460575"/>
            <a:ext cx="47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705ECE-5659-20E3-2CEC-462F161A6BB5}"/>
              </a:ext>
            </a:extLst>
          </p:cNvPr>
          <p:cNvSpPr txBox="1"/>
          <p:nvPr/>
        </p:nvSpPr>
        <p:spPr>
          <a:xfrm>
            <a:off x="6452754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32AF497-C0BE-B37A-6A34-D9439238CF61}"/>
              </a:ext>
            </a:extLst>
          </p:cNvPr>
          <p:cNvSpPr txBox="1"/>
          <p:nvPr/>
        </p:nvSpPr>
        <p:spPr>
          <a:xfrm>
            <a:off x="8121072" y="2460575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257124-77AC-B6D2-F6BC-649E70BF048C}"/>
              </a:ext>
            </a:extLst>
          </p:cNvPr>
          <p:cNvSpPr txBox="1"/>
          <p:nvPr/>
        </p:nvSpPr>
        <p:spPr>
          <a:xfrm>
            <a:off x="9777846" y="2460575"/>
            <a:ext cx="6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B4D6AC-092A-46D0-BF7D-7A5EB157B735}"/>
              </a:ext>
            </a:extLst>
          </p:cNvPr>
          <p:cNvSpPr txBox="1"/>
          <p:nvPr/>
        </p:nvSpPr>
        <p:spPr>
          <a:xfrm>
            <a:off x="11390167" y="2460575"/>
            <a:ext cx="437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8F461A-7B22-E1AF-3AD2-DC84272F4293}"/>
              </a:ext>
            </a:extLst>
          </p:cNvPr>
          <p:cNvSpPr txBox="1"/>
          <p:nvPr/>
        </p:nvSpPr>
        <p:spPr>
          <a:xfrm>
            <a:off x="1559791" y="3519229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900839B-F273-7E92-F090-DC0130527581}"/>
              </a:ext>
            </a:extLst>
          </p:cNvPr>
          <p:cNvSpPr txBox="1"/>
          <p:nvPr/>
        </p:nvSpPr>
        <p:spPr>
          <a:xfrm>
            <a:off x="3195782" y="3519229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16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4B6E01A-D6AA-65E6-DE28-179D2CCE7C25}"/>
              </a:ext>
            </a:extLst>
          </p:cNvPr>
          <p:cNvSpPr txBox="1"/>
          <p:nvPr/>
        </p:nvSpPr>
        <p:spPr>
          <a:xfrm>
            <a:off x="4812145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17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0787D9A-1F2A-C3C3-14E2-5FDB3733EA84}"/>
              </a:ext>
            </a:extLst>
          </p:cNvPr>
          <p:cNvSpPr txBox="1"/>
          <p:nvPr/>
        </p:nvSpPr>
        <p:spPr>
          <a:xfrm>
            <a:off x="6453909" y="3500686"/>
            <a:ext cx="60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A80153F-1BBC-353C-BF44-6958CD84FBFF}"/>
              </a:ext>
            </a:extLst>
          </p:cNvPr>
          <p:cNvSpPr txBox="1"/>
          <p:nvPr/>
        </p:nvSpPr>
        <p:spPr>
          <a:xfrm>
            <a:off x="8095673" y="3501793"/>
            <a:ext cx="422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2CDBC3B-5684-3422-3277-0CEEC57D69F4}"/>
              </a:ext>
            </a:extLst>
          </p:cNvPr>
          <p:cNvSpPr txBox="1"/>
          <p:nvPr/>
        </p:nvSpPr>
        <p:spPr>
          <a:xfrm>
            <a:off x="9767453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A15DA09-19F9-B316-BFFC-FFC14570EFF6}"/>
              </a:ext>
            </a:extLst>
          </p:cNvPr>
          <p:cNvSpPr txBox="1"/>
          <p:nvPr/>
        </p:nvSpPr>
        <p:spPr>
          <a:xfrm>
            <a:off x="11390167" y="3500686"/>
            <a:ext cx="434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C426ED3-CB96-DD0B-4854-23B98C242792}"/>
              </a:ext>
            </a:extLst>
          </p:cNvPr>
          <p:cNvSpPr txBox="1"/>
          <p:nvPr/>
        </p:nvSpPr>
        <p:spPr>
          <a:xfrm>
            <a:off x="1559791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E7F64F4-7F17-DEF1-FBB0-4155B605405B}"/>
              </a:ext>
            </a:extLst>
          </p:cNvPr>
          <p:cNvSpPr txBox="1"/>
          <p:nvPr/>
        </p:nvSpPr>
        <p:spPr>
          <a:xfrm>
            <a:off x="3168073" y="4577883"/>
            <a:ext cx="517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4979DAA-4191-C11C-64BE-98CA331B23EE}"/>
              </a:ext>
            </a:extLst>
          </p:cNvPr>
          <p:cNvSpPr txBox="1"/>
          <p:nvPr/>
        </p:nvSpPr>
        <p:spPr>
          <a:xfrm>
            <a:off x="4826000" y="4577883"/>
            <a:ext cx="932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B8B21CB-278F-DBBB-7FAF-0E0395E51994}"/>
              </a:ext>
            </a:extLst>
          </p:cNvPr>
          <p:cNvSpPr txBox="1"/>
          <p:nvPr/>
        </p:nvSpPr>
        <p:spPr>
          <a:xfrm>
            <a:off x="6471227" y="4577883"/>
            <a:ext cx="46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E71D7DA-871E-A4FF-1DDC-D0F757E247AD}"/>
              </a:ext>
            </a:extLst>
          </p:cNvPr>
          <p:cNvSpPr txBox="1"/>
          <p:nvPr/>
        </p:nvSpPr>
        <p:spPr>
          <a:xfrm>
            <a:off x="8108374" y="4577883"/>
            <a:ext cx="621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FB1E381-3269-0D9F-2368-F7C377EAFBAE}"/>
              </a:ext>
            </a:extLst>
          </p:cNvPr>
          <p:cNvSpPr txBox="1"/>
          <p:nvPr/>
        </p:nvSpPr>
        <p:spPr>
          <a:xfrm>
            <a:off x="9769762" y="457426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3B23C85-B8B2-39E3-EA56-F75CFF051151}"/>
              </a:ext>
            </a:extLst>
          </p:cNvPr>
          <p:cNvSpPr txBox="1"/>
          <p:nvPr/>
        </p:nvSpPr>
        <p:spPr>
          <a:xfrm>
            <a:off x="11390167" y="4540797"/>
            <a:ext cx="5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4CBFCE2-E024-7AB6-4CFB-1B406F8EAF00}"/>
              </a:ext>
            </a:extLst>
          </p:cNvPr>
          <p:cNvSpPr txBox="1"/>
          <p:nvPr/>
        </p:nvSpPr>
        <p:spPr>
          <a:xfrm>
            <a:off x="1558637" y="5617941"/>
            <a:ext cx="58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29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5AAAD8B-F5D0-0C58-F0E7-2D99EE2217F5}"/>
              </a:ext>
            </a:extLst>
          </p:cNvPr>
          <p:cNvSpPr txBox="1"/>
          <p:nvPr/>
        </p:nvSpPr>
        <p:spPr>
          <a:xfrm>
            <a:off x="3168073" y="5617941"/>
            <a:ext cx="48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30</a:t>
            </a:r>
          </a:p>
        </p:txBody>
      </p:sp>
      <p:sp>
        <p:nvSpPr>
          <p:cNvPr id="4" name="Управляющая кнопка: &quot;Вперед&quot; или &quot;Следующий&quot; 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564A3BE-EC0F-44B8-83E6-D9BD0B16CB9E}"/>
              </a:ext>
            </a:extLst>
          </p:cNvPr>
          <p:cNvSpPr/>
          <p:nvPr/>
        </p:nvSpPr>
        <p:spPr>
          <a:xfrm>
            <a:off x="10741891" y="365125"/>
            <a:ext cx="877455" cy="384560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B03947-144E-7A76-46BA-0E09D943CF24}"/>
              </a:ext>
            </a:extLst>
          </p:cNvPr>
          <p:cNvSpPr txBox="1"/>
          <p:nvPr/>
        </p:nvSpPr>
        <p:spPr>
          <a:xfrm>
            <a:off x="2210378" y="3736796"/>
            <a:ext cx="19708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FF3300"/>
                </a:solidFill>
              </a:rPr>
              <a:t>День рождения лингвиста </a:t>
            </a:r>
            <a:r>
              <a:rPr lang="ru-RU" sz="1400" i="1" dirty="0" err="1">
                <a:solidFill>
                  <a:srgbClr val="FF3300"/>
                </a:solidFill>
              </a:rPr>
              <a:t>А.А.Шахматова</a:t>
            </a:r>
            <a:r>
              <a:rPr lang="ru-RU" sz="1400" i="1" dirty="0">
                <a:solidFill>
                  <a:srgbClr val="FF3300"/>
                </a:solidFill>
              </a:rPr>
              <a:t> </a:t>
            </a:r>
          </a:p>
        </p:txBody>
      </p:sp>
      <p:pic>
        <p:nvPicPr>
          <p:cNvPr id="31" name="Рисунок 30" descr="Лампочка со сплошной заливкой">
            <a:extLst>
              <a:ext uri="{FF2B5EF4-FFF2-40B4-BE49-F238E27FC236}">
                <a16:creationId xmlns:a16="http://schemas.microsoft.com/office/drawing/2014/main" id="{115B6A49-9FFC-2E30-CF43-5278E4CE3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49162" y="3507255"/>
            <a:ext cx="457200" cy="5208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59BBE0B-11F1-366B-2B37-7AFA21B6FE87}"/>
              </a:ext>
            </a:extLst>
          </p:cNvPr>
          <p:cNvSpPr txBox="1"/>
          <p:nvPr/>
        </p:nvSpPr>
        <p:spPr>
          <a:xfrm>
            <a:off x="2128405" y="4919827"/>
            <a:ext cx="1575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FF3300"/>
                </a:solidFill>
              </a:rPr>
              <a:t>День Рождения </a:t>
            </a:r>
            <a:r>
              <a:rPr lang="ru-RU" sz="1400" i="1" dirty="0" err="1">
                <a:solidFill>
                  <a:srgbClr val="FF3300"/>
                </a:solidFill>
              </a:rPr>
              <a:t>А.М.Пешковского</a:t>
            </a:r>
            <a:endParaRPr lang="ru-RU" sz="1400" i="1" dirty="0">
              <a:solidFill>
                <a:srgbClr val="FF3300"/>
              </a:solidFill>
            </a:endParaRPr>
          </a:p>
        </p:txBody>
      </p:sp>
      <p:pic>
        <p:nvPicPr>
          <p:cNvPr id="11" name="Рисунок 10" descr="Лампочка со сплошной заливкой">
            <a:extLst>
              <a:ext uri="{FF2B5EF4-FFF2-40B4-BE49-F238E27FC236}">
                <a16:creationId xmlns:a16="http://schemas.microsoft.com/office/drawing/2014/main" id="{801F1FB2-7D12-1F43-0FD3-210A47624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87553" y="4606106"/>
            <a:ext cx="422563" cy="45098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38AE8A8-84A6-2C25-E9C3-6CE532E5EA64}"/>
              </a:ext>
            </a:extLst>
          </p:cNvPr>
          <p:cNvSpPr txBox="1"/>
          <p:nvPr/>
        </p:nvSpPr>
        <p:spPr>
          <a:xfrm>
            <a:off x="4826000" y="5612548"/>
            <a:ext cx="789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FB3746-A5A9-3B0F-F61F-53A0C1C0197E}"/>
              </a:ext>
            </a:extLst>
          </p:cNvPr>
          <p:cNvSpPr txBox="1"/>
          <p:nvPr/>
        </p:nvSpPr>
        <p:spPr>
          <a:xfrm>
            <a:off x="10234464" y="2838568"/>
            <a:ext cx="15418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Н.И.Греч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45" name="Рисунок 44" descr="Лампочка со сплошной заливкой">
            <a:extLst>
              <a:ext uri="{FF2B5EF4-FFF2-40B4-BE49-F238E27FC236}">
                <a16:creationId xmlns:a16="http://schemas.microsoft.com/office/drawing/2014/main" id="{EC2968DA-81C5-2D8A-5D45-D9A649235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92327" y="2480482"/>
            <a:ext cx="355600" cy="451543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CBD6B6C1-98DD-EFC1-3D90-7AB77F82DBE8}"/>
              </a:ext>
            </a:extLst>
          </p:cNvPr>
          <p:cNvSpPr txBox="1"/>
          <p:nvPr/>
        </p:nvSpPr>
        <p:spPr>
          <a:xfrm>
            <a:off x="6979228" y="4935838"/>
            <a:ext cx="1750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FF3300"/>
                </a:solidFill>
              </a:rPr>
              <a:t>День рождения </a:t>
            </a:r>
            <a:r>
              <a:rPr lang="ru-RU" sz="1600" i="1" dirty="0" err="1">
                <a:solidFill>
                  <a:srgbClr val="FF3300"/>
                </a:solidFill>
              </a:rPr>
              <a:t>Е.В.Головина</a:t>
            </a:r>
            <a:endParaRPr lang="ru-RU" sz="1600" i="1" dirty="0">
              <a:solidFill>
                <a:srgbClr val="FF3300"/>
              </a:solidFill>
            </a:endParaRPr>
          </a:p>
        </p:txBody>
      </p:sp>
      <p:pic>
        <p:nvPicPr>
          <p:cNvPr id="49" name="Рисунок 48" descr="Лампочка со сплошной заливкой">
            <a:extLst>
              <a:ext uri="{FF2B5EF4-FFF2-40B4-BE49-F238E27FC236}">
                <a16:creationId xmlns:a16="http://schemas.microsoft.com/office/drawing/2014/main" id="{1512B46F-F787-BE35-79F1-275FD4DFDC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06491" y="4599367"/>
            <a:ext cx="461818" cy="386631"/>
          </a:xfrm>
          <a:prstGeom prst="rect">
            <a:avLst/>
          </a:prstGeom>
        </p:spPr>
      </p:pic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1B8A3256-9737-DD49-FCE8-898C538E9D33}"/>
              </a:ext>
            </a:extLst>
          </p:cNvPr>
          <p:cNvSpPr/>
          <p:nvPr/>
        </p:nvSpPr>
        <p:spPr>
          <a:xfrm>
            <a:off x="2067792" y="2480482"/>
            <a:ext cx="4784436" cy="299682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Головин — это российский лингвист, который известен своими исследованиями в области теории языка, лексикологии и социолингвистики. Его работы часто сосредоточены на анализе языковых явлений, взаимодействии языка и общества, а также на вопросах языковой политики и языкового планирования.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C8E282E-1D06-CA09-5BEC-15FFD419B234}"/>
              </a:ext>
            </a:extLst>
          </p:cNvPr>
          <p:cNvSpPr/>
          <p:nvPr/>
        </p:nvSpPr>
        <p:spPr>
          <a:xfrm>
            <a:off x="3677806" y="2457377"/>
            <a:ext cx="4802909" cy="310516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День рождения лингвиста Алексея Александровича Шахматова, отмечаемый 17 июня, — это день памяти выдающегося русского филолога, историка языка и текста, академика. Шахматов внёс огромный вклад в изучение древнерусского языка, летописания и русской диалектологии. Его труды стали основой для многих последующих исследований в области славянской филологии. В этот день вспоминают его выдающиеся научные достижения и вклад в развитие русского языкознания.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96E44BC-80D9-E9A4-01D5-12B7957A111A}"/>
              </a:ext>
            </a:extLst>
          </p:cNvPr>
          <p:cNvSpPr/>
          <p:nvPr/>
        </p:nvSpPr>
        <p:spPr>
          <a:xfrm>
            <a:off x="3677807" y="2457377"/>
            <a:ext cx="4802909" cy="310516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День рождения лингвиста Александра Матвеевича Пешковского, отмечаемый 21 августа, — это день памяти выдающегося российского и советского лингвиста, известного своими работами по синтаксису русского языка. Пешковский внёс значительный вклад в развитие лингвистической теории и методики преподавания русского языка. Его работы по синтаксису до сих пор актуальны и широко используются в лингвистических исследованиях. В этот день вспоминают его вклад в русскую филологию и образование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C931CE50-58A4-EA01-ED1D-CECA8A35AD87}"/>
              </a:ext>
            </a:extLst>
          </p:cNvPr>
          <p:cNvSpPr/>
          <p:nvPr/>
        </p:nvSpPr>
        <p:spPr>
          <a:xfrm>
            <a:off x="3646633" y="2460575"/>
            <a:ext cx="4821382" cy="305195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6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  <a:buNone/>
            </a:pPr>
            <a:r>
              <a:rPr lang="ru-RU" sz="1400" i="0" dirty="0">
                <a:solidFill>
                  <a:schemeClr val="tx1"/>
                </a:solidFill>
                <a:effectLst/>
                <a:latin typeface="YS Text"/>
              </a:rPr>
              <a:t>Николай Иванович Греч— русский писатель, издатель, редактор, журналист, публицист, филолог, педагог, переводчик, мемуарист. Как филолог и педагог Греч впервые предпринял попытку унификации русской грамматики. Результатом стали пособия, использовавшиеся в школах до 1860-х годов: «Практическая русская грамматика», «Пространная русская грамматика», «Начальные правила русской грамматики» Также Греч составил «Учебную книгу российской словесности», включавшую очерк истории русской литературы с характеристикой отдельных периодов.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283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14" grpId="0"/>
      <p:bldP spid="47" grpId="0"/>
      <p:bldP spid="50" grpId="0" animBg="1"/>
      <p:bldP spid="50" grpId="1" animBg="1"/>
      <p:bldP spid="10" grpId="0" animBg="1"/>
      <p:bldP spid="10" grpId="1" animBg="1"/>
      <p:bldP spid="13" grpId="0" animBg="1"/>
      <p:bldP spid="13" grpId="1" animBg="1"/>
      <p:bldP spid="46" grpId="0" animBg="1"/>
      <p:bldP spid="46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3375</Words>
  <Application>Microsoft Office PowerPoint</Application>
  <PresentationFormat>Широкоэкранный</PresentationFormat>
  <Paragraphs>481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YS Text</vt:lpstr>
      <vt:lpstr>Тема Office</vt:lpstr>
      <vt:lpstr>Лингвистический датник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ю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Полина Годяева</dc:creator>
  <cp:lastModifiedBy>Полина Годяева</cp:lastModifiedBy>
  <cp:revision>7</cp:revision>
  <dcterms:created xsi:type="dcterms:W3CDTF">2025-05-14T16:43:42Z</dcterms:created>
  <dcterms:modified xsi:type="dcterms:W3CDTF">2026-03-18T01:29:23Z</dcterms:modified>
</cp:coreProperties>
</file>