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9" r:id="rId3"/>
    <p:sldId id="259" r:id="rId4"/>
    <p:sldId id="283" r:id="rId5"/>
    <p:sldId id="260" r:id="rId6"/>
    <p:sldId id="261" r:id="rId7"/>
    <p:sldId id="269" r:id="rId8"/>
    <p:sldId id="270" r:id="rId9"/>
    <p:sldId id="258" r:id="rId10"/>
    <p:sldId id="262" r:id="rId11"/>
    <p:sldId id="263" r:id="rId12"/>
    <p:sldId id="264" r:id="rId13"/>
    <p:sldId id="267" r:id="rId14"/>
    <p:sldId id="268" r:id="rId15"/>
    <p:sldId id="271" r:id="rId16"/>
    <p:sldId id="272" r:id="rId17"/>
    <p:sldId id="273" r:id="rId18"/>
    <p:sldId id="280" r:id="rId19"/>
    <p:sldId id="279" r:id="rId20"/>
    <p:sldId id="275" r:id="rId21"/>
    <p:sldId id="276" r:id="rId22"/>
    <p:sldId id="277" r:id="rId23"/>
    <p:sldId id="278" r:id="rId24"/>
    <p:sldId id="281" r:id="rId25"/>
    <p:sldId id="284" r:id="rId26"/>
    <p:sldId id="286" r:id="rId27"/>
    <p:sldId id="285" r:id="rId28"/>
    <p:sldId id="287" r:id="rId29"/>
    <p:sldId id="288" r:id="rId3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380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0675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0799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167" y="228601"/>
            <a:ext cx="11347451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2168" y="1676401"/>
            <a:ext cx="5592233" cy="44227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6197601" y="1676400"/>
            <a:ext cx="5592233" cy="21351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6197601" y="3963989"/>
            <a:ext cx="5592233" cy="2135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rgbClr val="FFFFFF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 fontAlgn="base">
              <a:spcBef>
                <a:spcPct val="0"/>
              </a:spcBef>
              <a:spcAft>
                <a:spcPct val="0"/>
              </a:spcAft>
              <a:defRPr smtClean="0">
                <a:solidFill>
                  <a:srgbClr val="FFFFFF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AA0146EE-15AD-45DB-94F9-EB64B588C4E1}" type="slidenum">
              <a:rPr kumimoji="0" lang="ru-RU" altLang="ru-RU" sz="12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2877176"/>
      </p:ext>
    </p:extLst>
  </p:cSld>
  <p:clrMapOvr>
    <a:masterClrMapping/>
  </p:clrMapOvr>
  <p:transition advClick="0" advTm="8000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090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7369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4554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58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174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5733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23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9131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176B4-3B00-40F4-AB8C-D4648FEF0EC6}" type="datetimeFigureOut">
              <a:rPr lang="ru-RU" smtClean="0"/>
              <a:t>27.01.2023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34CB0-0BAB-4AF6-832E-31079E3558C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5030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72;&#1088;&#1082;&#1090;&#1080;&#1082;-&#1090;&#1074;.&#1088;&#1092;/news/voyna-v-zapolyare-12/voyna-v-zapolyare-seriya-7-ya-severnye-konvoi" TargetMode="External"/><Relationship Id="rId2" Type="http://schemas.openxmlformats.org/officeDocument/2006/relationships/hyperlink" Target="https://&#1072;&#1088;&#1082;&#1090;&#1080;&#1082;-&#1090;&#1074;.&#1088;&#1092;/news/voyna-v-zapolyare-12/voyna-v-zapolyare-seriya-6-ya-gadzhiev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ravdasevera.ru/2017/11/02/60b0a083b43ef52e7c66c40e.html?ysclid=lav8eml997148070341" TargetMode="External"/><Relationship Id="rId4" Type="http://schemas.openxmlformats.org/officeDocument/2006/relationships/hyperlink" Target="http://library.narfu.ru/rus/EResources/ELibrary/_layouts/PDFView.aspx?fileurl=http://library.narfu.ru/rus/EResources/ELibrary/Documents/Books/1957.pdf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vivliophica.com/articles/history/140639" TargetMode="External"/><Relationship Id="rId2" Type="http://schemas.openxmlformats.org/officeDocument/2006/relationships/hyperlink" Target="https://www.arhcity.ru/data/455/89_10_12_2015_AGVS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old2.vdvsn.ru/novosti/region/konvoy_prishvartuetsya_k_naberezhnoy/?ysclid=lav805tt4r395553106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ОБРАЗОВАНИЯ И НАУКИ РОССИЙСКОЙ ФЕДЕРАЦИИ</a:t>
            </a:r>
            <a:b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АВТОНОМНОЕ ПРОФЕССИОНАЛЬНОЕ ОБРАЗОВАТЕЛЬНОЕ УЧРЕЖДЕНИЕ МУРМАНСКОЙ ОБЛАСТИ</a:t>
            </a:r>
            <a:b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МУРМАНСКИЙ ИНДУСТРИАЛЬНЫЙ </a:t>
            </a:r>
            <a:r>
              <a:rPr lang="ru-RU" altLang="ru-RU" sz="1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КОЛЛЕДЖ</a:t>
            </a:r>
            <a:br>
              <a:rPr lang="ru-RU" altLang="ru-RU" sz="1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 ВСЕРОССИЙСКИЙ ПЕДАГОГИЧЕСКИЙ КОНКУРС</a:t>
            </a:r>
            <a:b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«МОЯ ЛУЧШАЯ МЕТОДИЧЕСКАЯ РАЗРАБОТКА»</a:t>
            </a:r>
            <a:b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«Сохранение исторической памяти о подвиге Полярных конвоев» </a:t>
            </a:r>
            <a:br>
              <a:rPr lang="ru-RU" altLang="ru-RU" sz="22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altLang="ru-RU" sz="2200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3982340"/>
            <a:ext cx="9144000" cy="2546646"/>
          </a:xfrm>
        </p:spPr>
        <p:txBody>
          <a:bodyPr rtlCol="0">
            <a:normAutofit/>
          </a:bodyPr>
          <a:lstStyle/>
          <a:p>
            <a:pPr lvl="8" algn="r">
              <a:defRPr/>
            </a:pPr>
            <a:r>
              <a:rPr 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:                                                                                                                                                                 </a:t>
            </a:r>
            <a:endParaRPr lang="ru-RU" sz="1800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de-DE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Митин Ю.Г., преподаватель общественных дисциплин.</a:t>
            </a:r>
            <a:r>
              <a:rPr lang="de-DE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defRPr/>
            </a:pPr>
            <a:r>
              <a:rPr lang="de-DE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1800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de-DE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Мурманск</a:t>
            </a:r>
            <a:endParaRPr lang="ru-RU" sz="1800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de-DE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800" b="1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23</a:t>
            </a:r>
            <a:endParaRPr lang="ru-RU" sz="1800" b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spcAft>
                <a:spcPts val="0"/>
              </a:spcAft>
              <a:defRPr/>
            </a:pPr>
            <a:endParaRPr lang="ru-RU" sz="6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 fontAlgn="auto">
              <a:lnSpc>
                <a:spcPct val="80000"/>
              </a:lnSpc>
              <a:spcAft>
                <a:spcPts val="0"/>
              </a:spcAft>
              <a:defRPr/>
            </a:pPr>
            <a:endParaRPr lang="ru-RU" sz="6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599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0043" y="94005"/>
            <a:ext cx="9595262" cy="1810996"/>
          </a:xfrm>
        </p:spPr>
        <p:txBody>
          <a:bodyPr>
            <a:normAutofit/>
          </a:bodyPr>
          <a:lstStyle/>
          <a:p>
            <a:pPr algn="ctr"/>
            <a:r>
              <a:rPr lang="ru-RU" sz="28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Советские </a:t>
            </a:r>
            <a:r>
              <a:rPr lang="ru-RU" sz="2800" i="1" dirty="0" err="1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подлодники</a:t>
            </a:r>
            <a:r>
              <a:rPr lang="ru-RU" sz="2800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защищавшие транспорты Полярных конвоев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5776" y="1703902"/>
            <a:ext cx="5386917" cy="922236"/>
          </a:xfrm>
        </p:spPr>
        <p:txBody>
          <a:bodyPr>
            <a:normAutofit fontScale="25000" lnSpcReduction="20000"/>
          </a:bodyPr>
          <a:lstStyle/>
          <a:p>
            <a:r>
              <a:rPr lang="ru-RU" sz="6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Гаджиев Магомет Имадутдинович</a:t>
            </a:r>
          </a:p>
          <a:p>
            <a:r>
              <a:rPr lang="ru-RU" sz="6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«Уничтожать вражеские суда следует не только торпедами, но и применяя артиллерию подводных лодок».</a:t>
            </a:r>
          </a:p>
          <a:p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279977" y="2626138"/>
            <a:ext cx="3000602" cy="3737532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714652" y="1538462"/>
            <a:ext cx="4884718" cy="979105"/>
          </a:xfrm>
        </p:spPr>
        <p:txBody>
          <a:bodyPr>
            <a:noAutofit/>
          </a:bodyPr>
          <a:lstStyle/>
          <a:p>
            <a:r>
              <a:rPr lang="ru-RU" sz="1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Фисанович Израиль Ильич, </a:t>
            </a:r>
          </a:p>
          <a:p>
            <a:r>
              <a:rPr lang="ru-RU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«Но нет нам твёрже почвы под ногами,</a:t>
            </a:r>
          </a:p>
          <a:p>
            <a:r>
              <a:rPr lang="ru-RU" sz="1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 палубы подводных кораблей»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714652" y="2626138"/>
            <a:ext cx="2850780" cy="373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115965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Заголовок 1"/>
          <p:cNvSpPr>
            <a:spLocks noGrp="1"/>
          </p:cNvSpPr>
          <p:nvPr>
            <p:ph type="title"/>
          </p:nvPr>
        </p:nvSpPr>
        <p:spPr>
          <a:xfrm>
            <a:off x="470003" y="254237"/>
            <a:ext cx="11562475" cy="1325563"/>
          </a:xfrm>
        </p:spPr>
        <p:txBody>
          <a:bodyPr/>
          <a:lstStyle/>
          <a:p>
            <a:r>
              <a:rPr lang="ru-RU" alt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Магомед Имадутдинович Гаджиев (1907-1942) </a:t>
            </a:r>
            <a:endParaRPr lang="ru-RU" altLang="ru-RU" i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554" name="Rectangle 7"/>
          <p:cNvSpPr>
            <a:spLocks noGrp="1" noRot="1" noChangeArrowheads="1"/>
          </p:cNvSpPr>
          <p:nvPr>
            <p:ph sz="half" idx="1"/>
          </p:nvPr>
        </p:nvSpPr>
        <p:spPr>
          <a:xfrm>
            <a:off x="5029200" y="1447800"/>
            <a:ext cx="5638800" cy="525780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Командир дивизиона подводных лодок Северного флота, капитан 2 ранга, Герой Советского Союза (посмертно).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дивизион стал самой мощной ударной силой в бригаде подводных лодок. Его прозвали "Человеком войны". На личном боевом счету Гаджиева к лету 1942 года числилось 10 потопленных транспортов противника.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555" name="Picture 10" descr="http://upload.wikimedia.org/wikipedia/commons/b/bd/%D0%93%D0%B0%D0%B4%D0%B6%D0%B8%D0%B5%D0%B2_%D0%9C%D0%B0%D0%B3%D0%BE%D0%BC%D0%B5%D1%82_%D0%98%D0%BC%D0%B0%D0%B4%D1%83%D1%82%D0%B4%D0%B8%D0%BD%D0%BE%D0%B2%D0%B8%D1%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6226" y="1644353"/>
            <a:ext cx="3084513" cy="405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97813510"/>
      </p:ext>
    </p:extLst>
  </p:cSld>
  <p:clrMapOvr>
    <a:masterClrMapping/>
  </p:clrMapOvr>
  <p:transition advClick="0" advTm="8186">
    <p:wheel spokes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Израиль Ильич  Фисанович (1914 - 1944) </a:t>
            </a:r>
            <a:endParaRPr lang="ru-RU" altLang="ru-RU" i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103" name="Rectangle 7"/>
          <p:cNvSpPr>
            <a:spLocks noGrp="1" noRot="1" noChangeArrowheads="1"/>
          </p:cNvSpPr>
          <p:nvPr>
            <p:ph sz="half" idx="1"/>
          </p:nvPr>
        </p:nvSpPr>
        <p:spPr>
          <a:xfrm>
            <a:off x="5486400" y="1760434"/>
            <a:ext cx="5105400" cy="4335566"/>
          </a:xfrm>
        </p:spPr>
        <p:txBody>
          <a:bodyPr rtlCol="0">
            <a:normAutofit fontScale="92500" lnSpcReduction="10000"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первом же боевом походе первым среди командиров бригады подводных лодок Северного флота потопил за один поход два транспорта врага.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1942 г. ему присвоено звание Героя Советского Союза. Подводная лодка М-172 была награждена орденом Красного Знамени, а в апреле 1943 года приказом наркома Военно-Морского флота Краснознамённая подводная лодка М-172 была преобразована в гвардейскую. 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июле 1943 года капитан 2-го ранга Израиль Ильич Фисанович вступил в должность командира дивизиона бригады подводных лодок Северного флота. Погиб в 1944 году.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</a:t>
            </a:r>
          </a:p>
        </p:txBody>
      </p:sp>
      <p:pic>
        <p:nvPicPr>
          <p:cNvPr id="25603" name="Picture 8" descr="http://upload.wikimedia.org/wikipedia/ru/0/00/Fisanivich_I_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8119" y="1647031"/>
            <a:ext cx="2971800" cy="411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965124"/>
      </p:ext>
    </p:extLst>
  </p:cSld>
  <p:clrMapOvr>
    <a:masterClrMapping/>
  </p:clrMapOvr>
  <p:transition advClick="0" advTm="7212">
    <p:wheel spokes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 fontAlgn="base">
              <a:spcBef>
                <a:spcPts val="1000"/>
              </a:spcBef>
              <a:spcAft>
                <a:spcPct val="0"/>
              </a:spcAft>
            </a:pPr>
            <a:r>
              <a:rPr lang="ru-RU" altLang="ru-RU" sz="4000" i="1" dirty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Борис Феоктистович Сафонов (1915-1942)</a:t>
            </a:r>
            <a:r>
              <a:rPr lang="ru-RU" altLang="ru-RU" sz="4000" dirty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ru-RU" altLang="ru-RU" sz="4000" dirty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968578" y="1825625"/>
            <a:ext cx="2920843" cy="435133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lvl="0" indent="0" fontAlgn="base">
              <a:spcAft>
                <a:spcPct val="0"/>
              </a:spcAft>
              <a:buNone/>
            </a:pPr>
            <a:r>
              <a:rPr lang="ru-RU" altLang="ru-RU" sz="2400" dirty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Дважды Герой Советского Союза лётчик-североморец Борис Феоктистович Сафонова (1915-1942). 24 июня 1941г. он первым из лётчиков морской авиации страны сбил вражеский самолёт. За неполный год войны Б.Ф. Сафонов сделал 224 боевых вылета, сбил 39 вражеских самолётов, в том числе 25 лично, 14 – в групповых боях. Погиб в бою в 1942 г.</a:t>
            </a:r>
            <a:r>
              <a:rPr lang="ru-RU" altLang="ru-RU" sz="2400" i="1" dirty="0">
                <a:solidFill>
                  <a:srgbClr val="70AD47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68792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074637" cy="1325563"/>
          </a:xfrm>
        </p:spPr>
        <p:txBody>
          <a:bodyPr/>
          <a:lstStyle/>
          <a:p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Алексей Степанович Хлобыстов (1918-1943)</a:t>
            </a:r>
            <a:endParaRPr lang="ru-RU" i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091299" y="1825625"/>
            <a:ext cx="2675402" cy="435133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войны встретил на фронте под Ленинградом. Там он сбил первый бомбардировщик «Юнкерс-88».Был награжден орденом Красного Знамени.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1942 воевал под Мурманском. Среди авиаторов отличался особой дерзостью.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8апреля 1942 произошла неравная встреча с врагом 6 против26 немецких самолетов. В один из моментов один из «мессершмитов» оказался рядом и молодой солдат крылом своего истребителя ударил по вражеской машине, прорубив хвост и тот рухнул в лес. Но тут еще два  «мессершмита» взяли его в клещи. Тогда он пошел в лобовую атаку.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Погиб в 1943, удостоен звания Героя Советского Союза.</a:t>
            </a: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21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Воспоминания иностранных участников антигитлеровской коалиции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99666" y="1681163"/>
            <a:ext cx="4212656" cy="704849"/>
          </a:xfrm>
        </p:spPr>
        <p:txBody>
          <a:bodyPr>
            <a:normAutofit/>
          </a:bodyPr>
          <a:lstStyle/>
          <a:p>
            <a:r>
              <a:rPr 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Дж. Петерсон (телеграфист , Шотландия)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Поначалу я не знал русского языка, нам приходилось изъясняться жестами. Но постепенно мы нашли общий язык. Русские очень хорошие друзья, когда ты с ними подружишься. Но сначала надо подружиться».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532198"/>
          </a:xfrm>
        </p:spPr>
        <p:txBody>
          <a:bodyPr>
            <a:normAutofit lnSpcReduction="10000"/>
          </a:bodyPr>
          <a:lstStyle/>
          <a:p>
            <a:r>
              <a:rPr 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Уильям Шорт (инженер-механик «Индун», Шотландия)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213361"/>
            <a:ext cx="5183188" cy="397630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 торпедировала подлодка. Когда мы уже отплыли чуть в сторону, выпустила по судну вторую торпеду. Там еще оставалась часть экипажа. Все погибли. После взрыва я прыгнул в море. Думал, не продержусь и нескольких минут. Мы сидели прямо в воде. Огромные волны швыряли бот словно щепку, нас окатывала ледяная вода. Люди стали замерзать. Они засыпали, чтобы никогда не проснуться. Это было страшно. Темень, мороз, снег… Белый ад.».</a:t>
            </a:r>
          </a:p>
        </p:txBody>
      </p:sp>
    </p:spTree>
    <p:extLst>
      <p:ext uri="{BB962C8B-B14F-4D97-AF65-F5344CB8AC3E}">
        <p14:creationId xmlns:p14="http://schemas.microsoft.com/office/powerpoint/2010/main" val="2365946933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Советские моряки о спасении союзников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Бондаренко И. (о спасении экипажа «Индуса»):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«…в шлюпке еще один труп, вмерзший в лед… 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Жутко было смотреть на ребят. Куртки и свитера превратились в ледяной панцирь, перчатки — в куски льда, они же воду вычерпывали пригоршнями. Мы с фельдшером разрезали сапоги и ботинки ножом и снимали вместе с кожей, отводя глаза в сторону. Напоили спиртом, переодели во все свое. Кому не хватило, матросы сняли все теплое с себя».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Доричев В.  (Об атаке и действиях экипажа во время проводки конвоя в январе 1945 г.)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«Полыхнуло пламя. Один из кораблей эскорта был атакован подводной лодкой. Чуть позднее стало известно, что корабли с гидроакустической аппаратурой в районе Вайдагубского обнаружили фашистскую субмарину. Они начали преследовать ее и бомбить. Через полчаса после этого другая подводная лодка врага торпедировала акустической торпедой эсминец «Разъяренный». Корабль получил сильные повреждения, у него была деформирована кормовая часть. Он остался без хода и управления. 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Среди личного состава оказались жертвы: погибло 36 человек, умерло от ран двое и 17 – получили ранения».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68396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Сохранение памяти о конвоях в России 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600696" y="1535113"/>
            <a:ext cx="7148946" cy="639762"/>
          </a:xfrm>
        </p:spPr>
        <p:txBody>
          <a:bodyPr/>
          <a:lstStyle/>
          <a:p>
            <a:pPr algn="ctr"/>
            <a:r>
              <a:rPr lang="ru-RU" b="0" i="1" u="sng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 воинской славы Архангельск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2514" y="2292350"/>
            <a:ext cx="5474003" cy="3716564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был установлен 31 августа 2015 года на набережной Северной Двины в районе площади Мира.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памятник Город воинской славы Архангельск принял в дар от компании "ТИТАН". Его автор – известный архангельский скульптор, заслуженный художник России С. Н. Сюхин.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47923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Сохраняя память о братстве союзников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91076" y="1439401"/>
            <a:ext cx="5157787" cy="1158189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Ветераны Северных конвоев Валентин Солдатов и Иван Никонов (слева направо) на праздновании 75-летия со дня прихода в Архангельск первого союзного конвоя "Дервиш« (Архангельск, 2016 г.)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826" y="2794090"/>
            <a:ext cx="4769709" cy="3065479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531917"/>
            <a:ext cx="5183188" cy="973158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Северных конвоев на открытии монумента «Участникам Северных конвоев» на набережной Северной Двины (Архангельск,2015 г.).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804" y="2794090"/>
            <a:ext cx="4338637" cy="3065479"/>
          </a:xfrm>
        </p:spPr>
      </p:pic>
    </p:spTree>
    <p:extLst>
      <p:ext uri="{BB962C8B-B14F-4D97-AF65-F5344CB8AC3E}">
        <p14:creationId xmlns:p14="http://schemas.microsoft.com/office/powerpoint/2010/main" val="1681501583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 нас было одно море на всех…»: </a:t>
            </a:r>
            <a:r>
              <a:rPr lang="ru-RU" i="1" u="sng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о конвоях в Мурманске</a:t>
            </a:r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Мемориальная доска Дж. Шелтону в Мурманске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76891" y="2505075"/>
            <a:ext cx="5083580" cy="3684588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участникам Северных конвоев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1500" y="2505075"/>
            <a:ext cx="3684588" cy="3684588"/>
          </a:xfrm>
        </p:spPr>
      </p:pic>
    </p:spTree>
    <p:extLst>
      <p:ext uri="{BB962C8B-B14F-4D97-AF65-F5344CB8AC3E}">
        <p14:creationId xmlns:p14="http://schemas.microsoft.com/office/powerpoint/2010/main" val="1608256147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аудитория;</a:t>
            </a:r>
          </a:p>
          <a:p>
            <a:r>
              <a:rPr lang="ru-RU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Задачи;</a:t>
            </a:r>
          </a:p>
          <a:p>
            <a:r>
              <a:rPr lang="ru-RU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результаты;</a:t>
            </a:r>
          </a:p>
          <a:p>
            <a:r>
              <a:rPr lang="ru-RU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Ресурсы;</a:t>
            </a:r>
          </a:p>
          <a:p>
            <a:r>
              <a:rPr lang="ru-RU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мероприятия;</a:t>
            </a:r>
          </a:p>
          <a:p>
            <a:r>
              <a:rPr lang="ru-RU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Выводы;</a:t>
            </a:r>
          </a:p>
          <a:p>
            <a:r>
              <a:rPr lang="ru-RU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Литература;</a:t>
            </a:r>
          </a:p>
          <a:p>
            <a:r>
              <a:rPr lang="ru-RU" dirty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Интернет-ресурсы.</a:t>
            </a:r>
          </a:p>
          <a:p>
            <a:endParaRPr lang="ru-RU" dirty="0">
              <a:solidFill>
                <a:schemeClr val="bg2"/>
              </a:solidFill>
            </a:endParaRPr>
          </a:p>
          <a:p>
            <a:endParaRPr lang="ru-RU" dirty="0">
              <a:solidFill>
                <a:schemeClr val="bg2"/>
              </a:solidFill>
            </a:endParaRPr>
          </a:p>
          <a:p>
            <a:endParaRPr lang="ru-RU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508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1353800" cy="1325563"/>
          </a:xfrm>
        </p:spPr>
        <p:txBody>
          <a:bodyPr/>
          <a:lstStyle/>
          <a:p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Город-герой Санкт-Петербург (Ленинград)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57442" y="1825625"/>
            <a:ext cx="2143115" cy="4351338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гранитном пьедестале выбиты строки стихов А. Городницкого на русском и английском языках: «Это ваши отцы и деды, помолитесь за них, моряки!», посвященные морякам полярных конвоев.</a:t>
            </a:r>
          </a:p>
        </p:txBody>
      </p:sp>
    </p:spTree>
    <p:extLst>
      <p:ext uri="{BB962C8B-B14F-4D97-AF65-F5344CB8AC3E}">
        <p14:creationId xmlns:p14="http://schemas.microsoft.com/office/powerpoint/2010/main" val="25286401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о конвоях в Шотландии</a:t>
            </a:r>
            <a:endParaRPr lang="ru-RU" i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53540" y="1316053"/>
            <a:ext cx="7007552" cy="37463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подводникам в Данди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795647" y="2292350"/>
            <a:ext cx="5035137" cy="3248177"/>
          </a:xfrm>
          <a:prstGeom prst="rect">
            <a:avLst/>
          </a:prstGeo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614556" y="2292350"/>
            <a:ext cx="4322618" cy="352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0772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Исландия помнит участников конвоев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541336"/>
            <a:ext cx="5157787" cy="564023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Исафьордур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1719732" y="2292350"/>
            <a:ext cx="2786113" cy="3627434"/>
          </a:xfrm>
          <a:prstGeom prst="rect">
            <a:avLst/>
          </a:prstGeo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410056"/>
            <a:ext cx="5183188" cy="555477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Рейкьявик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7615903" y="2505075"/>
            <a:ext cx="2295782" cy="3684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3739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о конвоях в США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38151" y="1816926"/>
            <a:ext cx="4750129" cy="3906980"/>
          </a:xfrm>
          <a:prstGeom prst="rect">
            <a:avLst/>
          </a:prstGeo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2992582"/>
            <a:ext cx="5384800" cy="3133582"/>
          </a:xfrm>
        </p:spPr>
        <p:txBody>
          <a:bodyPr/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в городе Портленд</a:t>
            </a:r>
          </a:p>
        </p:txBody>
      </p:sp>
    </p:spTree>
    <p:extLst>
      <p:ext uri="{BB962C8B-B14F-4D97-AF65-F5344CB8AC3E}">
        <p14:creationId xmlns:p14="http://schemas.microsoft.com/office/powerpoint/2010/main" val="18932358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Выводы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Студенты получили возможность узнать больше не только о знаменитых героях Заполярья, но и о легендарном «Полярном братстве» этапа войны, но и структурировать информацию о Северных конвоях, ощутить сопричастность региона и города к важной странице сотрудничества в годы Второй мировой- антигитлеровской коалиции.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Работа в группах позволила студентам улучшить взаимодействие друг с другом, аргументировать свою точку зрения.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87274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69877"/>
            <a:ext cx="10515600" cy="4707086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Бойко, В. Подводник-североморец Израиль Фисанович. / В. Бойко - М.: Горизонт, 2016. — 250 с.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Жирохов, М. А. Асы над тундрой. Воздушная война в Заполярье. 1941-1944 / М.А. Жирохов. — М.: Центрполиграф, 2011. — 272 с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Киселёв, А. А. Как жили и сражались мурманчане в войну: менталитет северян в 1941-1945 годах / А. А. Киселев. - 2-е изд., доп. - Мурманск: Мурманское книжное издательство, 2005. – 509 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4.Монин, С.М. Дорогами ленд-лиза / С.М.Монин // Великая Победа: в 15 т. Т. 15: Великая Победа и современный мир. — М.: МГИМО-Университет, 2015. — С. 121-134.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5.Полярные конвои 1945-2005 / ARCTIC CONVOYS 1945-2005. - СПБ: Образцовая типография. - 26 с.</a:t>
            </a: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33100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Северные конвои: Исследования, воспоминания, документы /Сост. В.В. Брызгалов и др.; отв. ред. М.Н. Супрун. // АН СССР. Геогр. о-во СССР. Арханг. фил., и др. - Архангельск ,1991. - Вып. 1 – 174 с.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Смирнов, В. Асу заполярного неба // Североморская Правда. - №49. - 4 мая 1991. - С. 3.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Сорокажердьев, В. В. Они сражались в Заполярье: Герои Советского Союза, 1939-1945: боевые биографии / В.В. Сорокажердьев. – Мурманск: Мурманское книжное изд-во, 2007. - 303 с.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Фронтовой альбом: сборник документов и воспоминаний: к 70-й годовщине Победы в Великой Отечественной войне 1941−1945 годов и 70-летию разгрома немецко-фашистских войск в Заполярье. / Сост.: С. А. Заборщикова и др. - Мурманск: РУСМА, 2015. − 312 с.</a:t>
            </a: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82712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1.Война в Заполярье. Серия 6-я Гаджиев. Телеканал Арктик-ТВ.URL:  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https://арктик-тв.рф/news/voyna-v-zapolyare-12/voyna-v-zapolyare-seriya-6-ya-gadzhiev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(Дата обращения:26.11.2022)..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2.Война в Заполярье. Серия 7-я: «Северные конвои». Телеканал Арктик-ТВ URL: 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https://xn----7sbhwjb3brd.xn--p1ai/news/voyna-v-zapolyare-12/voyna-v-zapolyare-seriya-7-ya-severnye-konvoi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(Дата обращения:26.11.2022).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3.Голышева, В.Г. Воспоминания об Арктических конвоях = A Flashback to the Arctic Convoys. - Архангельск: Издательский дом им. В.Н. Булатова, 2014. - 236  с. URL:  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http://library.narfu.ru/rus/EResources/ELibrary/_layouts/PDFView.aspx?fileurl=http://library.narfu.ru/rus/EResources/ELibrary/Documents/Books/1957.pdf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(дата обращения: 19.11.2022).</a:t>
            </a:r>
          </a:p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4.На берегу Хваль-фьорда в Исландии состоялось торжественное открытие памятника «Надежда на мир» URL: 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https://pravdasevera.ru/2017/11/02/60b0a083b43ef52e7c66c40e.html?ysclid=lav8eml997148070341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(дата обращения:18.11.2022).</a:t>
            </a: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7451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/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5.Северные конвои: история, память, традиции // Городская газета – Архангельск-город воинской славы. - №89. -10 декабря 2015. - 64 с. URL: 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https://www.arhcity.ru/data/455/89_10_12_2015_AGVS.pdf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(дата обращения: 19.11.2022). </a:t>
            </a:r>
          </a:p>
          <a:p>
            <a:pPr marL="0" indent="0"/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Супрун, М. Значение северных конвоев в организации военно-экономического сотрудничества СССР и союзников в 1941–1945 гг.// Управленческое консультирование, 2005.- №2.- С. 10-20.URL: 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https://vivliophica.com/articles/history/140639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(дата обращения:19.11.2022).</a:t>
            </a:r>
          </a:p>
          <a:p>
            <a:pPr marL="0" indent="0"/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Химаныч, О. Конвой "пришвартуется" к набережной: в Архангельске будет открыт памятник участникам северных конвоев Великой Отечественной // Вечерний Северодвинск. - 2015. - 22 июля (№ 28). - С. 7. URL: 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https://old2.vdvsn.ru/novosti/region/konvoy_prishvartuetsya_k_naberezhnoy/?ysclid=lav805tt4r395553106</a:t>
            </a: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(дата обращения:18.11.2022). </a:t>
            </a:r>
          </a:p>
        </p:txBody>
      </p:sp>
    </p:spTree>
    <p:extLst>
      <p:ext uri="{BB962C8B-B14F-4D97-AF65-F5344CB8AC3E}">
        <p14:creationId xmlns:p14="http://schemas.microsoft.com/office/powerpoint/2010/main" val="40007556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 </a:t>
            </a:r>
          </a:p>
        </p:txBody>
      </p:sp>
    </p:spTree>
    <p:extLst>
      <p:ext uri="{BB962C8B-B14F-4D97-AF65-F5344CB8AC3E}">
        <p14:creationId xmlns:p14="http://schemas.microsoft.com/office/powerpoint/2010/main" val="2309193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 и цель мероприятия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b="1" u="sng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аудитория: </a:t>
            </a:r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студенты 1-2 курса обучения (16-18 лет).</a:t>
            </a:r>
          </a:p>
          <a:p>
            <a:r>
              <a:rPr lang="ru-RU" sz="3200" b="1" u="sng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мероприятия: </a:t>
            </a:r>
            <a:r>
              <a:rPr lang="ru-RU" sz="3200" u="sng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анное мероприятие поможет студентам показать роль Заполярья во Второй Мировой войне; показать примеры мужества и героизма в совместной борьбе стран антигитлеровской коалиции с нацизмом на Кольской  земле, а также приобщить к традиции почитания  памяти героев Второй Мировой войны (Великой Отечественной войны) в  нашем регионе.</a:t>
            </a: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1803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AD9D7B">
                    <a:lumMod val="20000"/>
                    <a:lumOff val="8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анкетирования студентов 1 курса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Диаграмма 1. Результаты анкетирования студентов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39788" y="2839475"/>
            <a:ext cx="5157787" cy="3015788"/>
          </a:xfrm>
          <a:prstGeom prst="rect">
            <a:avLst/>
          </a:prstGeom>
        </p:spPr>
      </p:pic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результате обработки данных анкеты, мы пришли к необходимости восполнения пробелов (не все знают о роли Мурманска и Архангельска в годы войны и военные возможности региона 42 студента из 60) и самым сложным для ответа стал вопрос сохранения исторической памяти (почти все студенты не могут правильно ответить на этот вопрос). </a:t>
            </a:r>
          </a:p>
        </p:txBody>
      </p:sp>
    </p:spTree>
    <p:extLst>
      <p:ext uri="{BB962C8B-B14F-4D97-AF65-F5344CB8AC3E}">
        <p14:creationId xmlns:p14="http://schemas.microsoft.com/office/powerpoint/2010/main" val="3356321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активизировать навыки работы в группах и взаимодействия между студентами;</a:t>
            </a:r>
          </a:p>
          <a:p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формировать чувство патриотизма и сохранения памяти</a:t>
            </a:r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.</a:t>
            </a:r>
          </a:p>
          <a:p>
            <a:endParaRPr lang="ru-RU" sz="3200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4829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 </a:t>
            </a:r>
            <a:b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точно и грамотно выражать свои мысли;</a:t>
            </a:r>
          </a:p>
          <a:p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отстаивать свою точку зрения в процессе дискуссии; </a:t>
            </a:r>
          </a:p>
          <a:p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готовность к сотрудничеству с соучениками, к коллективной работе; </a:t>
            </a:r>
          </a:p>
          <a:p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выбор наиболее эффективных способов решения задач в зависимости от конкретных условий; </a:t>
            </a:r>
          </a:p>
          <a:p>
            <a:r>
              <a:rPr lang="ru-RU" sz="3200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анализировать, сравнивать, классифицировать и обобщать факты и явления. </a:t>
            </a: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158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Ресурсы </a:t>
            </a:r>
            <a:endParaRPr lang="ru-RU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Данное мероприятие проводится преподавателем, технологии развития общих учебных и функциональных компетентностей, мультимедийный проектор, презентация, интернет-ресурсы (в том числе периодические).</a:t>
            </a:r>
          </a:p>
        </p:txBody>
      </p:sp>
    </p:spTree>
    <p:extLst>
      <p:ext uri="{BB962C8B-B14F-4D97-AF65-F5344CB8AC3E}">
        <p14:creationId xmlns:p14="http://schemas.microsoft.com/office/powerpoint/2010/main" val="10116092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Ход мероприятия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Лекционная часть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Введение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Основная часть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викторины по группам: 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Группа I «Силы авиации и подводный флот»;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Группа II «Полярное братство»;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Группа III «Сохраняя память о сотрудничестве».</a:t>
            </a: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3364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о роли и значении полярных конвоев играет важную роль при изучении Второй Мировой войны. Однако, отдельные исследователи стран-участниц бывшей антигитлеровской коалиции в наши дни указывают, что только США и их союзники одержали победу во Второй Мировой войне, существенно занижая роль СССР.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Данное мнение поддерживается уверенностью, что только на плечах солдат Запада была принесена победа, а Советский Союз лишь пользовался тем, что предоставили ему страны Запада. Однако, как справедливо замечает историк М. Супрун судьба Второй мировой войны на море зависела от исхода боевых действий в районе движения северных конвоев. Здесь сходились все три компонента стратегии антигитлеровской коалиции. Значение северного морского театра военных действий понимали и нацисты. Не случайно именно тут они держали главные силы своего флота.</a:t>
            </a:r>
          </a:p>
          <a:p>
            <a:pPr marL="0" indent="0">
              <a:buNone/>
            </a:pPr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теме уделяется недостаточно внимания в рамках курса «История», хотя без знаний по данной теме нелегко понять саму необходимость объединения перед лицом опасного врага.</a:t>
            </a:r>
          </a:p>
          <a:p>
            <a:endParaRPr lang="ru-RU" dirty="0">
              <a:solidFill>
                <a:schemeClr val="accent6">
                  <a:lumMod val="20000"/>
                  <a:lumOff val="8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49793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2">
      <a:dk1>
        <a:srgbClr val="0070C0"/>
      </a:dk1>
      <a:lt1>
        <a:srgbClr val="0070C0"/>
      </a:lt1>
      <a:dk2>
        <a:srgbClr val="0070C0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</TotalTime>
  <Words>2038</Words>
  <Application>Microsoft Office PowerPoint</Application>
  <PresentationFormat>Широкоэкранный</PresentationFormat>
  <Paragraphs>121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Calibri Light</vt:lpstr>
      <vt:lpstr>Times New Roman</vt:lpstr>
      <vt:lpstr>Тема Office</vt:lpstr>
      <vt:lpstr>МИНИСТЕРСТВО ОБРАЗОВАНИЯ И НАУКИ РОССИЙСКОЙ ФЕДЕРАЦИИ ГОСУДАРСТВЕННОЕ АВТОНОМНОЕ ПРОФЕССИОНАЛЬНОЕ ОБРАЗОВАТЕЛЬНОЕ УЧРЕЖДЕНИЕ МУРМАНСКОЙ ОБЛАСТИ  МУРМАНСКИЙ ИНДУСТРИАЛЬНЫЙ КОЛЛЕДЖ  V ВСЕРОССИЙСКИЙ ПЕДАГОГИЧЕСКИЙ КОНКУРС «МОЯ ЛУЧШАЯ МЕТОДИЧЕСКАЯ РАЗРАБОТКА»   «Сохранение исторической памяти о подвиге Полярных конвоев»  </vt:lpstr>
      <vt:lpstr>Содержание</vt:lpstr>
      <vt:lpstr>Целевая аудитория и цель мероприятия</vt:lpstr>
      <vt:lpstr>Результаты анкетирования студентов 1 курса</vt:lpstr>
      <vt:lpstr>Задачи: </vt:lpstr>
      <vt:lpstr>Планируемые результаты  </vt:lpstr>
      <vt:lpstr>Ресурсы </vt:lpstr>
      <vt:lpstr>Ход мероприятия</vt:lpstr>
      <vt:lpstr>Актуальность</vt:lpstr>
      <vt:lpstr>Советские подлодники, защищавшие транспорты Полярных конвоев</vt:lpstr>
      <vt:lpstr>Магомед Имадутдинович Гаджиев (1907-1942) </vt:lpstr>
      <vt:lpstr>Израиль Ильич  Фисанович (1914 - 1944) </vt:lpstr>
      <vt:lpstr>Борис Феоктистович Сафонов (1915-1942) </vt:lpstr>
      <vt:lpstr>Алексей Степанович Хлобыстов (1918-1943)</vt:lpstr>
      <vt:lpstr>Воспоминания иностранных участников антигитлеровской коалиции</vt:lpstr>
      <vt:lpstr>Советские моряки о спасении союзников</vt:lpstr>
      <vt:lpstr>Сохранение памяти о конвоях в России </vt:lpstr>
      <vt:lpstr>Сохраняя память о братстве союзников</vt:lpstr>
      <vt:lpstr>«У нас было одно море на всех…»: память о конвоях в Мурманске </vt:lpstr>
      <vt:lpstr>Город-герой Санкт-Петербург (Ленинград)</vt:lpstr>
      <vt:lpstr>Память о конвоях в Шотландии</vt:lpstr>
      <vt:lpstr>Исландия помнит участников конвоев</vt:lpstr>
      <vt:lpstr>Память о конвоях в США</vt:lpstr>
      <vt:lpstr>Выводы</vt:lpstr>
      <vt:lpstr>Литература</vt:lpstr>
      <vt:lpstr>Литература</vt:lpstr>
      <vt:lpstr>Интернет-ресурсы</vt:lpstr>
      <vt:lpstr>Интернет-ресурсы</vt:lpstr>
      <vt:lpstr>Спасибо за внимание!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ОБРАЗОВАНИЯ И НАУКИ РОССИЙСКОЙ ФЕДЕРАЦИИ ГОСУДАРСТВЕННОЕ АВТОНОМНОЕ ПРОФЕССИОНАЛЬНОЕ ОБРАЗОВАТЕЛЬНОЕ УЧРЕЖДЕНИЕ МУРМАНСКОЙ ОБЛАСТИ  МУРМАНСКИЙ ИНДУСТРИАЛЬНЫЙ КОЛЛЕДЖ Заочный областной конкурс  методических разработок, посвященных 75-й годовщине разгрома немецко-фашистских войск в Заполярье  ВНЕКЛАССНОЕ МЕРОПРИЯТИЕ С ЭЛЕМЕНТАМИ ВИКТОРИНЫ «ГЕРОИ ЗАПОЛЯРЬЯ: С ПЕРВЫХ ДНЕЙ ДО ОСВОБОЖДЕНИЯ»  </dc:title>
  <dc:creator>Home</dc:creator>
  <cp:lastModifiedBy>Home</cp:lastModifiedBy>
  <cp:revision>11</cp:revision>
  <dcterms:created xsi:type="dcterms:W3CDTF">2022-11-26T14:41:11Z</dcterms:created>
  <dcterms:modified xsi:type="dcterms:W3CDTF">2023-01-27T13:30:16Z</dcterms:modified>
</cp:coreProperties>
</file>