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9" r:id="rId5"/>
    <p:sldId id="267" r:id="rId6"/>
    <p:sldId id="264" r:id="rId7"/>
    <p:sldId id="285" r:id="rId8"/>
    <p:sldId id="268" r:id="rId9"/>
    <p:sldId id="270" r:id="rId10"/>
    <p:sldId id="271" r:id="rId11"/>
    <p:sldId id="272" r:id="rId12"/>
    <p:sldId id="288" r:id="rId13"/>
    <p:sldId id="265" r:id="rId14"/>
    <p:sldId id="273" r:id="rId15"/>
    <p:sldId id="274" r:id="rId16"/>
    <p:sldId id="269" r:id="rId17"/>
    <p:sldId id="280" r:id="rId18"/>
    <p:sldId id="286" r:id="rId19"/>
    <p:sldId id="287" r:id="rId20"/>
    <p:sldId id="282" r:id="rId21"/>
    <p:sldId id="283" r:id="rId22"/>
    <p:sldId id="284" r:id="rId23"/>
    <p:sldId id="275" r:id="rId24"/>
    <p:sldId id="276" r:id="rId25"/>
    <p:sldId id="279" r:id="rId26"/>
    <p:sldId id="277" r:id="rId27"/>
    <p:sldId id="278" r:id="rId28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3294" y="-1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microsoft.com/office/2007/relationships/hdphoto" Target="../media/hdphoto3.wdp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38.jpeg"/><Relationship Id="rId3" Type="http://schemas.openxmlformats.org/officeDocument/2006/relationships/image" Target="../media/image5.jpeg"/><Relationship Id="rId7" Type="http://schemas.openxmlformats.org/officeDocument/2006/relationships/image" Target="../media/image35.jpeg"/><Relationship Id="rId12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.jpeg"/><Relationship Id="rId5" Type="http://schemas.openxmlformats.org/officeDocument/2006/relationships/image" Target="../media/image34.jpeg"/><Relationship Id="rId15" Type="http://schemas.microsoft.com/office/2007/relationships/hdphoto" Target="../media/hdphoto1.wdp"/><Relationship Id="rId10" Type="http://schemas.openxmlformats.org/officeDocument/2006/relationships/image" Target="../media/image36.jpeg"/><Relationship Id="rId4" Type="http://schemas.openxmlformats.org/officeDocument/2006/relationships/image" Target="../media/image33.jpeg"/><Relationship Id="rId9" Type="http://schemas.openxmlformats.org/officeDocument/2006/relationships/image" Target="../media/image10.jpeg"/><Relationship Id="rId1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microsoft.com/office/2007/relationships/hdphoto" Target="../media/hdphoto1.wdp"/><Relationship Id="rId18" Type="http://schemas.openxmlformats.org/officeDocument/2006/relationships/image" Target="../media/image39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6.jpeg"/><Relationship Id="rId2" Type="http://schemas.openxmlformats.org/officeDocument/2006/relationships/image" Target="../media/image2.pn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novaelovka@mail.ru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maphub.net/Nataljabond/ma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maphub.net/Nataljabond/ma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microsoft.com/office/2007/relationships/hdphoto" Target="../media/hdphoto1.wdp"/><Relationship Id="rId18" Type="http://schemas.openxmlformats.org/officeDocument/2006/relationships/image" Target="../media/image17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17" Type="http://schemas.openxmlformats.org/officeDocument/2006/relationships/image" Target="../media/image16.jpeg"/><Relationship Id="rId2" Type="http://schemas.openxmlformats.org/officeDocument/2006/relationships/image" Target="../media/image2.pn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35496" y="216024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Народы земли </a:t>
            </a:r>
            <a:r>
              <a:rPr lang="ru-RU" sz="5400" b="1" dirty="0" err="1" smtClean="0">
                <a:solidFill>
                  <a:srgbClr val="006600"/>
                </a:solidFill>
                <a:latin typeface="Arial Black" pitchFamily="34" charset="0"/>
              </a:rPr>
              <a:t>Большеулуйской</a:t>
            </a:r>
            <a:endParaRPr lang="ru-RU" sz="5400" b="1" dirty="0" smtClean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4149080"/>
            <a:ext cx="6077272" cy="2708920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«Историки-краеведы» </a:t>
            </a:r>
          </a:p>
          <a:p>
            <a:pPr algn="r"/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«Новоеловская СОШ»</a:t>
            </a:r>
          </a:p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Бондаренко Наталья Валерьевна</a:t>
            </a:r>
          </a:p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заведующая школьным музеем </a:t>
            </a:r>
          </a:p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«Новоеловская СОШ»</a:t>
            </a:r>
          </a:p>
          <a:p>
            <a:pPr algn="r"/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тел.: 89632678029,</a:t>
            </a:r>
          </a:p>
          <a:p>
            <a:pPr algn="r"/>
            <a:r>
              <a:rPr lang="en-US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novaelovka@mail.ru </a:t>
            </a:r>
            <a:endParaRPr lang="ru-RU" alt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3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2023 г.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74" name="AutoShape 2" descr="https://naytiparu.ru/img/mesta/mesta671_154460790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naytiparu.ru/img/mesta/mesta671_154460790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naytiparu.ru/img/mesta/mesta671_154460790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naytiparu.ru/img/mesta/mesta671_154460790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188640"/>
            <a:ext cx="3292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smtClean="0">
                <a:latin typeface="Arial" pitchFamily="34" charset="0"/>
                <a:cs typeface="Arial" pitchFamily="34" charset="0"/>
              </a:rPr>
              <a:t>МКОУ «Новоеловская СОШ»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85728"/>
            <a:ext cx="7258072" cy="657227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6300" b="1" dirty="0" smtClean="0">
                <a:solidFill>
                  <a:srgbClr val="006600"/>
                </a:solidFill>
                <a:latin typeface="Arial Black" pitchFamily="34" charset="0"/>
                <a:ea typeface="+mj-ea"/>
                <a:cs typeface="+mj-cs"/>
              </a:rPr>
              <a:t>Приезжай</a:t>
            </a:r>
          </a:p>
          <a:p>
            <a:pPr algn="ctr">
              <a:buNone/>
            </a:pPr>
            <a:endParaRPr lang="ru-RU" sz="36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каждой строчке своей переписки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Я прошу тебя: "Приезжай!"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Хоть лежит от тебя не близко</a:t>
            </a:r>
          </a:p>
          <a:p>
            <a:pPr>
              <a:buNone/>
            </a:pPr>
            <a:r>
              <a:rPr lang="ru-RU" sz="3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Зачулымский</a:t>
            </a: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таёжный край.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Здесь так пахнет смолой и хвоей,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задумчиво ели спят.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Ветер, словно морским прибоем,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Осыпает снегом до пят...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Ты полюбишь его, я верю,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Здесь есть всё, что желаешь ты.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Приезжай! Раскрывает двери</a:t>
            </a:r>
          </a:p>
          <a:p>
            <a:pPr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Для тебя этот край мечты.</a:t>
            </a:r>
          </a:p>
          <a:p>
            <a:pPr algn="r">
              <a:buNone/>
            </a:pP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А.М.Панков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Село Новая </a:t>
            </a:r>
            <a:r>
              <a:rPr lang="ru-RU" sz="5400" b="1" dirty="0" err="1" smtClean="0">
                <a:solidFill>
                  <a:srgbClr val="006600"/>
                </a:solidFill>
                <a:latin typeface="Arial Black" pitchFamily="34" charset="0"/>
              </a:rPr>
              <a:t>Еловка</a:t>
            </a:r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- белорусы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https://i.mycdn.me/i?r=AyH4iRPQ2q0otWIFepML2LxRI95uVG4-1LAxPtag-9KqDw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16" t="19854" r="16544" b="5254"/>
          <a:stretch/>
        </p:blipFill>
        <p:spPr bwMode="auto">
          <a:xfrm>
            <a:off x="3419872" y="1700808"/>
            <a:ext cx="3456384" cy="2362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mycdn.me/i?r=AyH4iRPQ2q0otWIFepML2LxRV3qiEkPeWQP3kvXufd2KK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68839"/>
            <a:ext cx="4356388" cy="290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mycdn.me/i?r=AyH4iRPQ2q0otWIFepML2LxRPgJpO_FtxEdG_X3xHOD0iw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56" r="12598"/>
          <a:stretch/>
        </p:blipFill>
        <p:spPr bwMode="auto">
          <a:xfrm>
            <a:off x="7020272" y="2060848"/>
            <a:ext cx="1991221" cy="172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82166" y="130324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Село Новая </a:t>
            </a:r>
            <a:r>
              <a:rPr lang="ru-RU" sz="5400" b="1" dirty="0" err="1" smtClean="0">
                <a:solidFill>
                  <a:srgbClr val="006600"/>
                </a:solidFill>
                <a:latin typeface="Arial Black" pitchFamily="34" charset="0"/>
              </a:rPr>
              <a:t>Еловка</a:t>
            </a:r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- белорусы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044" y="3244334"/>
            <a:ext cx="9433993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900" b="1" dirty="0">
                <a:solidFill>
                  <a:srgbClr val="006600"/>
                </a:solidFill>
                <a:latin typeface="Arial Black" pitchFamily="34" charset="0"/>
                <a:ea typeface="+mj-ea"/>
                <a:cs typeface="+mj-cs"/>
              </a:rPr>
              <a:t>Деревня </a:t>
            </a:r>
            <a:r>
              <a:rPr lang="ru-RU" sz="4900" b="1" dirty="0" smtClean="0">
                <a:solidFill>
                  <a:srgbClr val="006600"/>
                </a:solidFill>
                <a:latin typeface="Arial Black" pitchFamily="34" charset="0"/>
                <a:ea typeface="+mj-ea"/>
                <a:cs typeface="+mj-cs"/>
              </a:rPr>
              <a:t>Александровка –</a:t>
            </a:r>
          </a:p>
          <a:p>
            <a:pPr algn="ctr"/>
            <a:r>
              <a:rPr lang="ru-RU" sz="4900" b="1" dirty="0" smtClean="0">
                <a:solidFill>
                  <a:srgbClr val="006600"/>
                </a:solidFill>
                <a:latin typeface="Arial Black" pitchFamily="34" charset="0"/>
                <a:ea typeface="+mj-ea"/>
                <a:cs typeface="+mj-cs"/>
              </a:rPr>
              <a:t> </a:t>
            </a:r>
            <a:r>
              <a:rPr lang="ru-RU" sz="4900" b="1" dirty="0">
                <a:solidFill>
                  <a:srgbClr val="006600"/>
                </a:solidFill>
                <a:latin typeface="Arial Black" pitchFamily="34" charset="0"/>
                <a:ea typeface="+mj-ea"/>
                <a:cs typeface="+mj-cs"/>
              </a:rPr>
              <a:t>немцы</a:t>
            </a:r>
          </a:p>
        </p:txBody>
      </p:sp>
    </p:spTree>
    <p:extLst>
      <p:ext uri="{BB962C8B-B14F-4D97-AF65-F5344CB8AC3E}">
        <p14:creationId xmlns:p14="http://schemas.microsoft.com/office/powerpoint/2010/main" xmlns="" val="406259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Деревня Александровка - немцы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немц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628292"/>
            <a:ext cx="5580112" cy="4185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sun9-7.userapi.com/impg/Kfv220Q4KUgUSPUB-zMZt-HOdXJuyJ2K9Y2seA/Cg6WIpixETg.jpg?size=448x336&amp;quality=96&amp;sign=f51a3813b5dc429c62e3b85c98b43b0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454" y="1556792"/>
            <a:ext cx="2766052" cy="2074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79.userapi.com/impg/jU9CBGlWTLL47liDkEQU2ADkTXyTdNMLPQiPZg/I5ic-E0Kckw.jpg?size=2560x1920&amp;quality=96&amp;sign=bbfe420ae1c73138b942b507bf2d3464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93128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un9-2.userapi.com/impg/wnyQm6M4-J43frp3z6I5x49LnJgdSgLTVqQfWg/8ETwBNJqKPw.jpg?size=1236x870&amp;quality=96&amp;sign=7abddd12fa5a20faf3cdded156a72373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48" b="11813"/>
          <a:stretch/>
        </p:blipFill>
        <p:spPr bwMode="auto">
          <a:xfrm>
            <a:off x="3203848" y="1628800"/>
            <a:ext cx="3383805" cy="2361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Деревня </a:t>
            </a:r>
            <a:r>
              <a:rPr lang="ru-RU" sz="5400" b="1" dirty="0" err="1" smtClean="0">
                <a:solidFill>
                  <a:srgbClr val="006600"/>
                </a:solidFill>
                <a:latin typeface="Arial Black" pitchFamily="34" charset="0"/>
              </a:rPr>
              <a:t>Елга</a:t>
            </a:r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 - татары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татар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628800"/>
            <a:ext cx="6544446" cy="3686364"/>
          </a:xfrm>
          <a:prstGeom prst="rect">
            <a:avLst/>
          </a:prstGeom>
        </p:spPr>
      </p:pic>
      <p:pic>
        <p:nvPicPr>
          <p:cNvPr id="6" name="Рисунок 5" descr="татары2.jpg"/>
          <p:cNvPicPr>
            <a:picLocks noChangeAspect="1"/>
          </p:cNvPicPr>
          <p:nvPr/>
        </p:nvPicPr>
        <p:blipFill rotWithShape="1">
          <a:blip r:embed="rId4" cstate="print"/>
          <a:srcRect t="31025" r="19896"/>
          <a:stretch/>
        </p:blipFill>
        <p:spPr>
          <a:xfrm>
            <a:off x="5364088" y="5085184"/>
            <a:ext cx="3343689" cy="1621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Деревня Бычки - латгальцы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Латгальц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8998" y="1628800"/>
            <a:ext cx="4940155" cy="3293437"/>
          </a:xfrm>
          <a:prstGeom prst="rect">
            <a:avLst/>
          </a:prstGeom>
        </p:spPr>
      </p:pic>
      <p:pic>
        <p:nvPicPr>
          <p:cNvPr id="6" name="Рисунок 5" descr="Латгальцы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307924"/>
            <a:ext cx="3168351" cy="2376263"/>
          </a:xfrm>
          <a:prstGeom prst="rect">
            <a:avLst/>
          </a:prstGeom>
        </p:spPr>
      </p:pic>
      <p:pic>
        <p:nvPicPr>
          <p:cNvPr id="7" name="Рисунок 6" descr="Латгальцы3.jpg"/>
          <p:cNvPicPr>
            <a:picLocks noChangeAspect="1"/>
          </p:cNvPicPr>
          <p:nvPr/>
        </p:nvPicPr>
        <p:blipFill rotWithShape="1">
          <a:blip r:embed="rId5" cstate="print"/>
          <a:srcRect l="2892" t="20183"/>
          <a:stretch/>
        </p:blipFill>
        <p:spPr>
          <a:xfrm>
            <a:off x="5436096" y="4690964"/>
            <a:ext cx="3326114" cy="2050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108" y="44624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Ресурсы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836712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Материальные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Транспорт для передвижение участников (имеется в ОО); 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Маршрутные листы для участников с целью отметки пройденной станций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ценарии познавательно-игровых программ;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Дипломы и сувенирная продукция (календарь) для награждения участников, прошедших все станции маршрута.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Личностные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Специалисты ДК и клубов д. Александровка, д. Бычки;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Педагоги МКОУ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Елгинская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ООШ»,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Актив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Новоеловского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школьного музея.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52" r="23012" b="12431"/>
          <a:stretch/>
        </p:blipFill>
        <p:spPr>
          <a:xfrm>
            <a:off x="2123728" y="188640"/>
            <a:ext cx="939994" cy="1086220"/>
          </a:xfrm>
          <a:prstGeom prst="rect">
            <a:avLst/>
          </a:prstGeom>
          <a:noFill/>
        </p:spPr>
      </p:pic>
      <p:pic>
        <p:nvPicPr>
          <p:cNvPr id="17" name="Picture 6" descr="https://sun9-9.userapi.com/impg/14giU06mKdtOGyGaJGZW5ywzsUzViwTdR3kQWg/InvfJjwmbaw.jpg?size=617x720&amp;quality=95&amp;sign=aa6f8fb2cd07d4ee56613d5c13609e72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5" t="28766" r="5415" b="16643"/>
          <a:stretch/>
        </p:blipFill>
        <p:spPr bwMode="auto">
          <a:xfrm>
            <a:off x="-161" y="2915283"/>
            <a:ext cx="2102300" cy="143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2.userapi.com/impg/wnyQm6M4-J43frp3z6I5x49LnJgdSgLTVqQfWg/8ETwBNJqKPw.jpg?size=1236x870&amp;quality=96&amp;sign=7abddd12fa5a20faf3cdded156a7237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5445384"/>
            <a:ext cx="204579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9.userapi.com/impg/jU9CBGlWTLL47liDkEQU2ADkTXyTdNMLPQiPZg/I5ic-E0Kckw.jpg?size=2560x1920&amp;quality=96&amp;sign=bbfe420ae1c73138b942b507bf2d3464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418887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9.userapi.com/impg/14giU06mKdtOGyGaJGZW5ywzsUzViwTdR3kQWg/InvfJjwmbaw.jpg?size=617x720&amp;quality=95&amp;sign=aa6f8fb2cd07d4ee56613d5c13609e72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5" t="28766" r="5415" b="16643"/>
          <a:stretch/>
        </p:blipFill>
        <p:spPr bwMode="auto">
          <a:xfrm>
            <a:off x="4644008" y="5418887"/>
            <a:ext cx="2102300" cy="143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79.userapi.com/impg/8MhDlSI6SXpa9eDL11AJHoaCbDPqBtQ0y9FJYQ/Q6RtMp7Gkpg.jpg?size=617x719&amp;quality=95&amp;sign=d74e1e6b486cbbd6bfb358bd45bfd7a2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01" b="23244"/>
          <a:stretch/>
        </p:blipFill>
        <p:spPr bwMode="auto">
          <a:xfrm>
            <a:off x="7067855" y="5418000"/>
            <a:ext cx="204064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37.userapi.com/impg/OEeC5Xp7R82IjxcUAoC4TSf0uw0kroYNkTfWfw/w3eyavbMIe8.jpg?size=1080x720&amp;quality=95&amp;sign=8d9b21b5813ed01ea15a7915175f9f6d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18.userapi.com/impg/XBm2rnnZhVXsml_As6jbHDknsWFvvTPSgB51vg/kRi1iNLS7x8.jpg?size=2560x1442&amp;quality=95&amp;sign=c019cf3c89130445ede8e32178db1ceb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3664" y="-27384"/>
            <a:ext cx="255644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66.userapi.com/impg/7qyMLvXUJT8Q7PT-fdcbEYW8lVRrLXi-iYMd6w/eJ98TBifWdk.jpg?size=2560x1442&amp;quality=95&amp;sign=9855545eacfcf2282124b29d39f8f3a7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062" y="0"/>
            <a:ext cx="255645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un9-47.userapi.com/impg/WGEN6jfN4q16uKMqKmfEYKmCzB2IRds1n62UBg/FwLIuycMqso.jpg?size=1120x1680&amp;quality=96&amp;sign=9147b14d1252415794d88a7624894ea6&amp;type=albu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8224" y="0"/>
            <a:ext cx="9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naytiparu.ru/img/mesta/mesta671_154460790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0649" y="1399094"/>
            <a:ext cx="4907615" cy="39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sun9-37.userapi.com/impg/OEeC5Xp7R82IjxcUAoC4TSf0uw0kroYNkTfWfw/w3eyavbMIe8.jpg?size=1080x720&amp;quality=95&amp;sign=8d9b21b5813ed01ea15a7915175f9f6d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504" y="4005224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s://sun9-18.userapi.com/impg/XBm2rnnZhVXsml_As6jbHDknsWFvvTPSgB51vg/kRi1iNLS7x8.jpg?size=2560x1442&amp;quality=95&amp;sign=c019cf3c89130445ede8e32178db1ceb&amp;type=albu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07" r="7534"/>
          <a:stretch/>
        </p:blipFill>
        <p:spPr bwMode="auto">
          <a:xfrm>
            <a:off x="6948264" y="2565064"/>
            <a:ext cx="215660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sun9-2.userapi.com/impg/wnyQm6M4-J43frp3z6I5x49LnJgdSgLTVqQfWg/8ETwBNJqKPw.jpg?size=1236x870&amp;quality=96&amp;sign=7abddd12fa5a20faf3cdded156a72373&amp;type=album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90" b="14991"/>
          <a:stretch/>
        </p:blipFill>
        <p:spPr bwMode="auto">
          <a:xfrm>
            <a:off x="6948504" y="1484624"/>
            <a:ext cx="2160000" cy="108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sun9-79.userapi.com/impg/8MhDlSI6SXpa9eDL11AJHoaCbDPqBtQ0y9FJYQ/Q6RtMp7Gkpg.jpg?size=617x719&amp;quality=95&amp;sign=d74e1e6b486cbbd6bfb358bd45bfd7a2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01" b="23244"/>
          <a:stretch/>
        </p:blipFill>
        <p:spPr bwMode="auto">
          <a:xfrm>
            <a:off x="0" y="1475283"/>
            <a:ext cx="204064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4" descr="https://sun9-66.userapi.com/impg/7qyMLvXUJT8Q7PT-fdcbEYW8lVRrLXi-iYMd6w/eJ98TBifWdk.jpg?size=2560x1442&amp;quality=95&amp;sign=9855545eacfcf2282124b29d39f8f3a7&amp;type=albu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37" r="19712" b="13679"/>
          <a:stretch/>
        </p:blipFill>
        <p:spPr bwMode="auto">
          <a:xfrm>
            <a:off x="-5924" y="4375549"/>
            <a:ext cx="2052496" cy="106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thumbs.dreamstime.com/b/%D1%82%D1%83%D1%80%D0%B8%D1%81%D1%82-%D0%B4%D0%B5%D0%B2%D1%83%D1%88%D0%BA%D0%B8-14303974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663" l="0" r="97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0192" y="2617087"/>
            <a:ext cx="1406116" cy="204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412776"/>
            <a:ext cx="2088232" cy="14465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Народы</a:t>
            </a:r>
          </a:p>
          <a:p>
            <a:pPr algn="ctr"/>
            <a:r>
              <a:rPr lang="ru-RU" sz="2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земли </a:t>
            </a:r>
            <a:r>
              <a:rPr lang="ru-RU" sz="2000" b="1" u="sng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Большеулуйской</a:t>
            </a:r>
            <a:endParaRPr lang="ru-RU" sz="2000" b="1" u="sng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00167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926278"/>
            <a:ext cx="4629367" cy="3086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7" t="16910" b="8723"/>
          <a:stretch/>
        </p:blipFill>
        <p:spPr>
          <a:xfrm>
            <a:off x="6696745" y="2696797"/>
            <a:ext cx="2411759" cy="14522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3" t="16694" r="1489" b="17732"/>
          <a:stretch/>
        </p:blipFill>
        <p:spPr>
          <a:xfrm>
            <a:off x="6732240" y="1475283"/>
            <a:ext cx="2366988" cy="1233637"/>
          </a:xfrm>
          <a:prstGeom prst="rect">
            <a:avLst/>
          </a:prstGeom>
        </p:spPr>
      </p:pic>
      <p:pic>
        <p:nvPicPr>
          <p:cNvPr id="17" name="Picture 6" descr="https://sun9-9.userapi.com/impg/14giU06mKdtOGyGaJGZW5ywzsUzViwTdR3kQWg/InvfJjwmbaw.jpg?size=617x720&amp;quality=95&amp;sign=aa6f8fb2cd07d4ee56613d5c13609e72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6" t="28766" r="8137" b="16643"/>
          <a:stretch/>
        </p:blipFill>
        <p:spPr bwMode="auto">
          <a:xfrm>
            <a:off x="-161" y="2915283"/>
            <a:ext cx="2040809" cy="143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2.userapi.com/impg/wnyQm6M4-J43frp3z6I5x49LnJgdSgLTVqQfWg/8ETwBNJqKPw.jpg?size=1236x870&amp;quality=96&amp;sign=7abddd12fa5a20faf3cdded156a72373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58" r="1985"/>
          <a:stretch/>
        </p:blipFill>
        <p:spPr bwMode="auto">
          <a:xfrm>
            <a:off x="35496" y="5445384"/>
            <a:ext cx="18075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9.userapi.com/impg/jU9CBGlWTLL47liDkEQU2ADkTXyTdNMLPQiPZg/I5ic-E0Kckw.jpg?size=2560x1920&amp;quality=96&amp;sign=bbfe420ae1c73138b942b507bf2d3464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72"/>
          <a:stretch/>
        </p:blipFill>
        <p:spPr bwMode="auto">
          <a:xfrm>
            <a:off x="1979712" y="5445384"/>
            <a:ext cx="176695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37.userapi.com/impg/OEeC5Xp7R82IjxcUAoC4TSf0uw0kroYNkTfWfw/w3eyavbMIe8.jpg?size=1080x720&amp;quality=95&amp;sign=8d9b21b5813ed01ea15a7915175f9f6d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18.userapi.com/impg/XBm2rnnZhVXsml_As6jbHDknsWFvvTPSgB51vg/kRi1iNLS7x8.jpg?size=2560x1442&amp;quality=95&amp;sign=c019cf3c89130445ede8e32178db1ceb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3584" y="44784"/>
            <a:ext cx="255644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66.userapi.com/impg/7qyMLvXUJT8Q7PT-fdcbEYW8lVRrLXi-iYMd6w/eJ98TBifWdk.jpg?size=2560x1442&amp;quality=95&amp;sign=9855545eacfcf2282124b29d39f8f3a7&amp;type=albu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12"/>
          <a:stretch/>
        </p:blipFill>
        <p:spPr bwMode="auto">
          <a:xfrm>
            <a:off x="5004048" y="44624"/>
            <a:ext cx="153612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sun9-79.userapi.com/impg/8MhDlSI6SXpa9eDL11AJHoaCbDPqBtQ0y9FJYQ/Q6RtMp7Gkpg.jpg?size=617x719&amp;quality=95&amp;sign=d74e1e6b486cbbd6bfb358bd45bfd7a2&amp;type=albu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01" b="23244"/>
          <a:stretch/>
        </p:blipFill>
        <p:spPr bwMode="auto">
          <a:xfrm>
            <a:off x="0" y="1475283"/>
            <a:ext cx="204064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thumbs.dreamstime.com/b/%D1%82%D1%83%D1%80%D0%B8%D1%81%D1%82-%D0%B4%D0%B5%D0%B2%D1%83%D1%88%D0%BA%D0%B8-14303974.jpg"/>
          <p:cNvPicPr>
            <a:picLocks noChangeAspect="1" noChangeArrowheads="1"/>
          </p:cNvPicPr>
          <p:nvPr/>
        </p:nvPicPr>
        <p:blipFill>
          <a:blip r:embed="rId12" cstate="print">
            <a:lum bright="-30000" contrast="-10000"/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663" l="0" r="97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164976" y="1822911"/>
            <a:ext cx="1690204" cy="24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384" y="44784"/>
            <a:ext cx="2406120" cy="14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78" b="16586"/>
          <a:stretch/>
        </p:blipFill>
        <p:spPr>
          <a:xfrm>
            <a:off x="35495" y="4365104"/>
            <a:ext cx="2005153" cy="1052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4" r="2941" b="6845"/>
          <a:stretch/>
        </p:blipFill>
        <p:spPr>
          <a:xfrm>
            <a:off x="6593233" y="5445224"/>
            <a:ext cx="2550767" cy="14405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6745" y="4149079"/>
            <a:ext cx="2411759" cy="13578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40" t="4962" r="5486" b="8524"/>
          <a:stretch/>
        </p:blipFill>
        <p:spPr>
          <a:xfrm>
            <a:off x="3858645" y="5418000"/>
            <a:ext cx="2612662" cy="143461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22437" y="1404065"/>
            <a:ext cx="488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Семья народов </a:t>
            </a:r>
            <a:r>
              <a:rPr lang="ru-RU" sz="24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земли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anose="03010101010201010101" pitchFamily="66" charset="0"/>
              </a:rPr>
              <a:t>Большеулуйской»</a:t>
            </a:r>
            <a:endParaRPr lang="ru-RU" sz="2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52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75 0.09688 C -0.1842 0.09873 -0.12518 0.05873 -0.11007 0.03584 C -0.09497 0.01295 -0.09323 -0.02058 -0.10365 -0.04069 C -0.11406 -0.06081 -0.1533 -0.0874 -0.1724 -0.08439 C -0.1915 -0.08139 -0.2191 -0.04139 -0.21823 -0.02312 C -0.21736 -0.00485 -0.17275 0.00486 -0.16754 0.02474 C -0.16233 0.04463 -0.2033 0.09503 -0.19375 0.09688 Z " pathEditMode="relative" ptsTypes="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65" y="216024"/>
            <a:ext cx="9124669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52" r="23012" b="12431"/>
          <a:stretch/>
        </p:blipFill>
        <p:spPr>
          <a:xfrm>
            <a:off x="4305416" y="44624"/>
            <a:ext cx="555695" cy="642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413754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0" y="260672"/>
            <a:ext cx="9072183" cy="65973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56207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Актуальность</a:t>
            </a:r>
            <a:endParaRPr lang="ru-RU" sz="5400" b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571612"/>
            <a:ext cx="8208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0238" algn="just"/>
            <a:r>
              <a:rPr lang="ru-RU" dirty="0">
                <a:latin typeface="Arial" pitchFamily="34" charset="0"/>
                <a:cs typeface="Arial" pitchFamily="34" charset="0"/>
              </a:rPr>
              <a:t>В настоящее время всё большую популярность приобретает туризм на территории России в том числе и Красноярского края. С самого своего основания Большеулуйский район был многонациональным. На его территории и по сей день проживают представители разных национальностей. Здесь живут и сохраняют свою культуру и традиции: русские, татары, немцы, белорусы, украинцы, латгальцы.  Но проблема заключается в том, что  даже жители района не все знают о национальных культурах родного района.  А ведь это наше богатство! </a:t>
            </a:r>
          </a:p>
          <a:p>
            <a:pPr indent="630238" algn="just"/>
            <a:r>
              <a:rPr lang="ru-RU" dirty="0">
                <a:latin typeface="Arial" pitchFamily="34" charset="0"/>
                <a:cs typeface="Arial" pitchFamily="34" charset="0"/>
              </a:rPr>
              <a:t>Нам известно, что язык народа отражает образ жизни, поведение, взаимоотношения с другими людьми, систему ценностей, культуру нации. Он — зеркало внутреннего и внешнего мира человека. Изучение общих закономерностей и специфических особенностей этнокультур помогает правильно осмыслить историю малых и больших народов, их этнических культур, сформировать правильное историческое сознание, нравственные идеалы и национальные ориентации, а также стабилизировать межнациональные отношения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ankow.ru/wp-content/uploads/2018/04/cover_image_big-1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3812" y="2126592"/>
            <a:ext cx="3384376" cy="230668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  <a:t>награждается</a:t>
            </a:r>
            <a:b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  <a:t>_________________</a:t>
            </a:r>
            <a:b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800" b="1" dirty="0" smtClean="0">
                <a:latin typeface="Arial Narrow" panose="020B0606020202030204" pitchFamily="34" charset="0"/>
              </a:rPr>
              <a:t>за </a:t>
            </a:r>
            <a:r>
              <a:rPr lang="ru-RU" sz="1800" b="1" dirty="0">
                <a:latin typeface="Arial Narrow" panose="020B0606020202030204" pitchFamily="34" charset="0"/>
              </a:rPr>
              <a:t>активное участие в </a:t>
            </a:r>
            <a:r>
              <a:rPr lang="ru-RU" sz="1800" b="1" dirty="0" err="1">
                <a:latin typeface="Arial Narrow" panose="020B0606020202030204" pitchFamily="34" charset="0"/>
              </a:rPr>
              <a:t>квесте</a:t>
            </a:r>
            <a:r>
              <a:rPr lang="ru-RU" sz="1800" b="1" dirty="0">
                <a:latin typeface="Arial Narrow" panose="020B0606020202030204" pitchFamily="34" charset="0"/>
              </a:rPr>
              <a:t> «Народы земли </a:t>
            </a:r>
            <a:r>
              <a:rPr lang="ru-RU" sz="1800" b="1" dirty="0" err="1">
                <a:latin typeface="Arial Narrow" panose="020B0606020202030204" pitchFamily="34" charset="0"/>
              </a:rPr>
              <a:t>Большеулуйской</a:t>
            </a:r>
            <a:r>
              <a:rPr lang="ru-RU" sz="1800" b="1" dirty="0">
                <a:latin typeface="Arial Narrow" panose="020B0606020202030204" pitchFamily="34" charset="0"/>
              </a:rPr>
              <a:t>».</a:t>
            </a:r>
            <a:endParaRPr lang="ru-RU" sz="2000" b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1713" l="16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33" r="25686" b="15403"/>
          <a:stretch/>
        </p:blipFill>
        <p:spPr>
          <a:xfrm>
            <a:off x="1979711" y="1765047"/>
            <a:ext cx="548755" cy="6952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3588" y="4725144"/>
            <a:ext cx="332975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  <a:cs typeface="Arial" pitchFamily="34" charset="0"/>
              </a:rPr>
              <a:t>Заведующая школьным музеем</a:t>
            </a:r>
          </a:p>
          <a:p>
            <a:r>
              <a:rPr lang="ru-RU" sz="1000" dirty="0">
                <a:latin typeface="Arial Narrow" panose="020B0606020202030204" pitchFamily="34" charset="0"/>
                <a:cs typeface="Arial" pitchFamily="34" charset="0"/>
              </a:rPr>
              <a:t>МКОУ «Новоеловская СОШ»     _________ Н.В.Бондаренко</a:t>
            </a:r>
            <a:br>
              <a:rPr lang="ru-RU" sz="1000" dirty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600" dirty="0">
                <a:latin typeface="Arial Narrow" panose="020B0606020202030204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 Narrow" panose="020B0606020202030204" pitchFamily="34" charset="0"/>
                <a:cs typeface="Arial" pitchFamily="34" charset="0"/>
              </a:rPr>
            </a:br>
            <a:endParaRPr lang="ru-RU" sz="1600" dirty="0">
              <a:latin typeface="Arial Narrow" panose="020B0606020202030204" pitchFamily="34" charset="0"/>
              <a:cs typeface="Arial" pitchFamily="34" charset="0"/>
            </a:endParaRPr>
          </a:p>
          <a:p>
            <a:r>
              <a:rPr lang="ru-RU" sz="1600" dirty="0">
                <a:latin typeface="Arial Narrow" panose="020B0606020202030204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600" dirty="0" smtClean="0">
                <a:latin typeface="Arial Narrow" panose="020B0606020202030204" pitchFamily="34" charset="0"/>
                <a:cs typeface="Arial" pitchFamily="34" charset="0"/>
              </a:rPr>
              <a:t>                       </a:t>
            </a:r>
          </a:p>
          <a:p>
            <a:endParaRPr lang="ru-RU" sz="1600" dirty="0">
              <a:latin typeface="Arial Narrow" panose="020B0606020202030204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latin typeface="Arial Narrow" panose="020B0606020202030204" pitchFamily="34" charset="0"/>
                <a:cs typeface="Arial" pitchFamily="34" charset="0"/>
              </a:rPr>
              <a:t>2024 </a:t>
            </a:r>
            <a:r>
              <a:rPr lang="ru-RU" sz="1100" b="1" dirty="0">
                <a:latin typeface="Arial Narrow" panose="020B0606020202030204" pitchFamily="34" charset="0"/>
                <a:cs typeface="Arial" pitchFamily="34" charset="0"/>
              </a:rPr>
              <a:t>г.</a:t>
            </a:r>
            <a:endParaRPr lang="ru-RU" sz="1000" b="1" dirty="0">
              <a:latin typeface="Arial Narrow" panose="020B0606020202030204" pitchFamily="34" charset="0"/>
            </a:endParaRPr>
          </a:p>
        </p:txBody>
      </p:sp>
      <p:pic>
        <p:nvPicPr>
          <p:cNvPr id="17" name="Picture 2" descr="http://dankow.ru/wp-content/uploads/2018/04/cover_image_big-1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1174" y="0"/>
            <a:ext cx="457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424264" y="4725144"/>
            <a:ext cx="334108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Arial Narrow" panose="020B0606020202030204" pitchFamily="34" charset="0"/>
                <a:cs typeface="Arial" pitchFamily="34" charset="0"/>
              </a:rPr>
              <a:t>Заведующая школьным </a:t>
            </a:r>
            <a:r>
              <a:rPr lang="ru-RU" sz="1000" dirty="0" smtClean="0">
                <a:latin typeface="Arial Narrow" panose="020B0606020202030204" pitchFamily="34" charset="0"/>
                <a:cs typeface="Arial" pitchFamily="34" charset="0"/>
              </a:rPr>
              <a:t>музеем</a:t>
            </a:r>
          </a:p>
          <a:p>
            <a:r>
              <a:rPr lang="ru-RU" sz="1000" dirty="0" smtClean="0">
                <a:latin typeface="Arial Narrow" panose="020B0606020202030204" pitchFamily="34" charset="0"/>
                <a:cs typeface="Arial" pitchFamily="34" charset="0"/>
              </a:rPr>
              <a:t>МКОУ «Новоеловская СОШ»     _________ </a:t>
            </a:r>
            <a:r>
              <a:rPr lang="ru-RU" sz="1000" dirty="0">
                <a:latin typeface="Arial Narrow" panose="020B0606020202030204" pitchFamily="34" charset="0"/>
                <a:cs typeface="Arial" pitchFamily="34" charset="0"/>
              </a:rPr>
              <a:t>Н.В.Бондаренко</a:t>
            </a:r>
            <a:br>
              <a:rPr lang="ru-RU" sz="1000" dirty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600" dirty="0">
                <a:latin typeface="Arial Narrow" panose="020B0606020202030204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 Narrow" panose="020B0606020202030204" pitchFamily="34" charset="0"/>
                <a:cs typeface="Arial" pitchFamily="34" charset="0"/>
              </a:rPr>
            </a:br>
            <a:endParaRPr lang="ru-RU" sz="1600" dirty="0">
              <a:latin typeface="Arial Narrow" panose="020B0606020202030204" pitchFamily="34" charset="0"/>
              <a:cs typeface="Arial" pitchFamily="34" charset="0"/>
            </a:endParaRPr>
          </a:p>
          <a:p>
            <a:r>
              <a:rPr lang="ru-RU" sz="1600" dirty="0">
                <a:latin typeface="Arial Narrow" panose="020B0606020202030204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600" dirty="0" smtClean="0">
                <a:latin typeface="Arial Narrow" panose="020B0606020202030204" pitchFamily="34" charset="0"/>
                <a:cs typeface="Arial" pitchFamily="34" charset="0"/>
              </a:rPr>
              <a:t>                        </a:t>
            </a:r>
          </a:p>
          <a:p>
            <a:endParaRPr lang="ru-RU" sz="1600" b="1" dirty="0">
              <a:latin typeface="Arial Narrow" panose="020B0606020202030204" pitchFamily="34" charset="0"/>
              <a:cs typeface="Arial" pitchFamily="34" charset="0"/>
            </a:endParaRPr>
          </a:p>
          <a:p>
            <a:pPr algn="ctr"/>
            <a:r>
              <a:rPr lang="ru-RU" sz="1100" b="1" dirty="0" smtClean="0">
                <a:latin typeface="Arial Narrow" panose="020B0606020202030204" pitchFamily="34" charset="0"/>
                <a:cs typeface="Arial" pitchFamily="34" charset="0"/>
              </a:rPr>
              <a:t>2024 </a:t>
            </a:r>
            <a:r>
              <a:rPr lang="ru-RU" sz="1100" b="1" dirty="0">
                <a:latin typeface="Arial Narrow" panose="020B0606020202030204" pitchFamily="34" charset="0"/>
                <a:cs typeface="Arial" pitchFamily="34" charset="0"/>
              </a:rPr>
              <a:t>г.</a:t>
            </a:r>
            <a:endParaRPr lang="ru-RU" sz="1050" b="1" dirty="0">
              <a:latin typeface="Arial Narrow" panose="020B060602020203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157681" y="1916832"/>
            <a:ext cx="3384376" cy="26655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ru-RU" sz="30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157682" y="2132856"/>
            <a:ext cx="3384376" cy="2306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  <a:t>награждается</a:t>
            </a:r>
            <a:b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  <a:t>_________________</a:t>
            </a:r>
            <a:br>
              <a:rPr lang="ru-RU" sz="24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1600" b="1" dirty="0" smtClean="0">
                <a:latin typeface="Arial Narrow" panose="020B0606020202030204" pitchFamily="34" charset="0"/>
              </a:rPr>
              <a:t>за активное участие  в </a:t>
            </a:r>
            <a:r>
              <a:rPr lang="ru-RU" sz="1600" b="1" dirty="0" err="1" smtClean="0">
                <a:latin typeface="Arial Narrow" panose="020B0606020202030204" pitchFamily="34" charset="0"/>
              </a:rPr>
              <a:t>квесте</a:t>
            </a:r>
            <a:r>
              <a:rPr lang="ru-RU" sz="1600" b="1" dirty="0" smtClean="0">
                <a:latin typeface="Arial Narrow" panose="020B0606020202030204" pitchFamily="34" charset="0"/>
              </a:rPr>
              <a:t> «Народы земли </a:t>
            </a:r>
            <a:r>
              <a:rPr lang="ru-RU" sz="1600" b="1" dirty="0" err="1" smtClean="0">
                <a:latin typeface="Arial Narrow" panose="020B0606020202030204" pitchFamily="34" charset="0"/>
              </a:rPr>
              <a:t>Большеулуйской</a:t>
            </a:r>
            <a:r>
              <a:rPr lang="ru-RU" sz="1600" b="1" dirty="0" smtClean="0">
                <a:latin typeface="Arial Narrow" panose="020B0606020202030204" pitchFamily="34" charset="0"/>
              </a:rPr>
              <a:t>».</a:t>
            </a:r>
            <a:endParaRPr lang="ru-RU" sz="1800" b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5472806"/>
            <a:ext cx="1461995" cy="69249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5472806"/>
            <a:ext cx="1461995" cy="69249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1713" l="16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33" r="25686" b="15403"/>
          <a:stretch/>
        </p:blipFill>
        <p:spPr>
          <a:xfrm>
            <a:off x="6575492" y="1748641"/>
            <a:ext cx="548755" cy="69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851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s://naytiparu.ru/img/mesta/mesta671_15446079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27384"/>
            <a:ext cx="8424936" cy="684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3178696" cy="2160240"/>
          </a:xfrm>
          <a:solidFill>
            <a:schemeClr val="tx2">
              <a:lumMod val="20000"/>
              <a:lumOff val="80000"/>
            </a:schemeClr>
          </a:solidFill>
          <a:effectLst>
            <a:softEdge rad="63500"/>
          </a:effectLst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Маршрутный лист</a:t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124737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7763761"/>
              </p:ext>
            </p:extLst>
          </p:nvPr>
        </p:nvGraphicFramePr>
        <p:xfrm>
          <a:off x="611560" y="476671"/>
          <a:ext cx="8064896" cy="518457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98163"/>
                <a:gridCol w="4678434"/>
                <a:gridCol w="2688299"/>
              </a:tblGrid>
              <a:tr h="406925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Станция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Отметка о посещении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39525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Село Новая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Еловка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Новоеловский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школьный музей Боевой и трудовой Славы им. героя Советского Союза Волкова П.С. Станция «Украинцы и белорусы»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(участникам будут выданы маршрутные листы)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33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Деревня Александровка, сельский клуб, станция «Немцы»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33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Деревня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Елга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Елгинская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школа, станция «Татары»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137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Деревня Бычки, сельский клуб, станция «Латгальцы»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5517232"/>
            <a:ext cx="8280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организации маршрута обходимо связаться с заведующей </a:t>
            </a:r>
            <a:r>
              <a:rPr lang="ru-RU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школьного музея Боевой и трудовой Славы им. Героя Советского Союза Волкова П.С</a:t>
            </a:r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sz="1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Бондаренко Натальей Валерьевной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телефон: 8 9632678029, </a:t>
            </a:r>
          </a:p>
          <a:p>
            <a:pPr algn="ctr">
              <a:buNone/>
            </a:pPr>
            <a:r>
              <a:rPr lang="en-US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i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novaelovka</a:t>
            </a:r>
            <a:r>
              <a:rPr lang="ru-RU" sz="14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lang="en-US" sz="14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mail</a:t>
            </a:r>
            <a:r>
              <a:rPr lang="ru-RU" sz="1400" i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1400" i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ru-RU" sz="1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5077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14338" name="Подзаголовок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ru-RU" dirty="0" smtClean="0"/>
              <a:t> </a:t>
            </a:r>
          </a:p>
        </p:txBody>
      </p:sp>
      <p:sp>
        <p:nvSpPr>
          <p:cNvPr id="14339" name="Заголовок 6"/>
          <p:cNvSpPr>
            <a:spLocks noGrp="1"/>
          </p:cNvSpPr>
          <p:nvPr>
            <p:ph type="title"/>
          </p:nvPr>
        </p:nvSpPr>
        <p:spPr>
          <a:xfrm>
            <a:off x="611560" y="209815"/>
            <a:ext cx="7072362" cy="6955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РЕЗУЛЬТАТЫ  ПРОЕКТА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926412"/>
            <a:ext cx="8429684" cy="548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Количественные: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 туристический маршрут для изучения культуры и традиций народов Большеулуйского района, сохраняющих свою культуру;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составлена  онлайн-карта маршрута по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Большеулуйскому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maphub.net/Nataljabond/map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создан шаблон маршрутного листа;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разработаны 4 сценария познавательно-игровых программ  станций образовательного маршрута в населённых пунктах района;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 шаблон календаря, который будет применяться в качестве сувенира;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создан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шаблон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диплома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награждения участников, прошедших все станции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маршрута.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Качественные: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популяризация населённых пунктов Большеулуйского района, сохраняющих культуру  и традиции народа;</a:t>
            </a:r>
          </a:p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изучение обучающимися Большеулуйского района, участников ЛОЛ культуры и традиций народов, проживающих на территории малой родины.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188640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Заключение</a:t>
            </a:r>
            <a:endParaRPr lang="ru-RU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Выполненная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работа лишь первая ступень на лестнице, ведущей к развитию туризма 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Большеулуйском районе. </a:t>
            </a:r>
          </a:p>
          <a:p>
            <a:pPr marL="0" indent="0" algn="just"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Одна </a:t>
            </a:r>
            <a:r>
              <a:rPr lang="ru-RU" dirty="0">
                <a:latin typeface="Arial" pitchFamily="34" charset="0"/>
                <a:cs typeface="Arial" pitchFamily="34" charset="0"/>
              </a:rPr>
              <a:t>из задач,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уже </a:t>
            </a:r>
            <a:r>
              <a:rPr lang="ru-RU" dirty="0">
                <a:latin typeface="Arial" pitchFamily="34" charset="0"/>
                <a:cs typeface="Arial" pitchFamily="34" charset="0"/>
              </a:rPr>
              <a:t>сегодня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стоящих перед </a:t>
            </a:r>
            <a:r>
              <a:rPr lang="ru-RU" dirty="0">
                <a:latin typeface="Arial" pitchFamily="34" charset="0"/>
                <a:cs typeface="Arial" pitchFamily="34" charset="0"/>
              </a:rPr>
              <a:t>нами, разработка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образовательного маршрута, который на сей день востребован образовательными учреждениями района решена. Данный маршрут заинтересовал руководителей ЛОЛ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Большеулуйского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района (летних образовательных лагерей).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Идея проекта уже была представлена нами на интенсивной краевой школе «Новое краеведение»</a:t>
            </a:r>
            <a:endParaRPr lang="ru-RU" sz="36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sun9-32.userapi.com/impg/gCUNN_17Qr7LWjnQXFTzerOgefTK3YhXE5zy8g/7dDIwwST410.jpg?size=2560x1920&amp;quality=95&amp;sign=c914568c77e29a029d1baed2bfcdcdb5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7" r="47"/>
          <a:stretch/>
        </p:blipFill>
        <p:spPr bwMode="auto">
          <a:xfrm>
            <a:off x="251520" y="1916832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29.userapi.com/impg/KUeD8_nSQx8VRnuSG3YMGjsY_YU3YKYjSfvzsg/nx4WnvkYnSA.jpg?size=2560x1920&amp;quality=95&amp;sign=2b77ae9fd622971e67e63b59419fe983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410"/>
          <a:stretch/>
        </p:blipFill>
        <p:spPr bwMode="auto">
          <a:xfrm flipH="1">
            <a:off x="5244860" y="2972618"/>
            <a:ext cx="3791636" cy="37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80.userapi.com/impg/tV0mxmRWsHs88EgANFtO_xu4qRsbt8qKnl2-Jw/ntB8hcmdLPI.jpg?size=1600x1200&amp;quality=96&amp;sign=79838e067f70082e9ab4528d9cb7e49f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38" t="16343" r="20234" b="4878"/>
          <a:stretch/>
        </p:blipFill>
        <p:spPr bwMode="auto">
          <a:xfrm>
            <a:off x="2850528" y="4756495"/>
            <a:ext cx="2389517" cy="2027622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6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188640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Приглашаем </a:t>
            </a:r>
            <a:r>
              <a:rPr lang="ru-RU" sz="40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 </a:t>
            </a:r>
            <a:r>
              <a:rPr lang="ru-RU" sz="4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вас посетить образовательный маршрут  «Народы земли </a:t>
            </a:r>
            <a:r>
              <a:rPr lang="ru-RU" sz="4000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Большеулуйской</a:t>
            </a:r>
            <a:r>
              <a:rPr lang="ru-RU" sz="4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»</a:t>
            </a:r>
            <a:br>
              <a:rPr lang="ru-RU" sz="4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</a:br>
            <a:r>
              <a:rPr lang="ru-RU" sz="4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hlinkClick r:id="rId3"/>
              </a:rPr>
              <a:t>по населённым пунктам Большеулуйского района.</a:t>
            </a:r>
            <a:endParaRPr lang="ru-RU" sz="40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5" t="10064" r="15353" b="7505"/>
          <a:stretch/>
        </p:blipFill>
        <p:spPr bwMode="auto">
          <a:xfrm>
            <a:off x="2011356" y="3717032"/>
            <a:ext cx="5193103" cy="296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5" y="116632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89248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Благодарим за внимание</a:t>
            </a:r>
            <a:r>
              <a:rPr lang="ru-RU" sz="48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48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107" y="1916832"/>
            <a:ext cx="8229600" cy="34115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команда «Историки-краеведы» школьного музея Боевой и трудовой Славы им. Героя Советского Союза Волкова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П.С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https://sun9-80.userapi.com/impg/tV0mxmRWsHs88EgANFtO_xu4qRsbt8qKnl2-Jw/ntB8hcmdLPI.jpg?size=1600x1200&amp;quality=96&amp;sign=79838e067f70082e9ab4528d9cb7e49f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138" t="16343" r="20234" b="4878"/>
          <a:stretch/>
        </p:blipFill>
        <p:spPr bwMode="auto">
          <a:xfrm>
            <a:off x="3275856" y="4509119"/>
            <a:ext cx="2664295" cy="226078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926278"/>
            <a:ext cx="4629367" cy="3086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77" t="16910" b="8723"/>
          <a:stretch/>
        </p:blipFill>
        <p:spPr>
          <a:xfrm>
            <a:off x="6696745" y="2696797"/>
            <a:ext cx="2411759" cy="14522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3" t="16694" r="1489" b="17732"/>
          <a:stretch/>
        </p:blipFill>
        <p:spPr>
          <a:xfrm>
            <a:off x="6732240" y="1484784"/>
            <a:ext cx="2366988" cy="1224136"/>
          </a:xfrm>
          <a:prstGeom prst="rect">
            <a:avLst/>
          </a:prstGeom>
        </p:spPr>
      </p:pic>
      <p:pic>
        <p:nvPicPr>
          <p:cNvPr id="17" name="Picture 6" descr="https://sun9-9.userapi.com/impg/14giU06mKdtOGyGaJGZW5ywzsUzViwTdR3kQWg/InvfJjwmbaw.jpg?size=617x720&amp;quality=95&amp;sign=aa6f8fb2cd07d4ee56613d5c13609e72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6" t="28766" r="8137" b="16643"/>
          <a:stretch/>
        </p:blipFill>
        <p:spPr bwMode="auto">
          <a:xfrm>
            <a:off x="-161" y="2915283"/>
            <a:ext cx="2040809" cy="143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2.userapi.com/impg/wnyQm6M4-J43frp3z6I5x49LnJgdSgLTVqQfWg/8ETwBNJqKPw.jpg?size=1236x870&amp;quality=96&amp;sign=7abddd12fa5a20faf3cdded156a72373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58" r="1985"/>
          <a:stretch/>
        </p:blipFill>
        <p:spPr bwMode="auto">
          <a:xfrm>
            <a:off x="35496" y="5445384"/>
            <a:ext cx="18075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9.userapi.com/impg/jU9CBGlWTLL47liDkEQU2ADkTXyTdNMLPQiPZg/I5ic-E0Kckw.jpg?size=2560x1920&amp;quality=96&amp;sign=bbfe420ae1c73138b942b507bf2d3464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72"/>
          <a:stretch/>
        </p:blipFill>
        <p:spPr bwMode="auto">
          <a:xfrm>
            <a:off x="1979712" y="5445384"/>
            <a:ext cx="176695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37.userapi.com/impg/OEeC5Xp7R82IjxcUAoC4TSf0uw0kroYNkTfWfw/w3eyavbMIe8.jpg?size=1080x720&amp;quality=95&amp;sign=8d9b21b5813ed01ea15a7915175f9f6d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7176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18.userapi.com/impg/XBm2rnnZhVXsml_As6jbHDknsWFvvTPSgB51vg/kRi1iNLS7x8.jpg?size=2560x1442&amp;quality=95&amp;sign=c019cf3c89130445ede8e32178db1ceb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5592" y="44784"/>
            <a:ext cx="255644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un9-66.userapi.com/impg/7qyMLvXUJT8Q7PT-fdcbEYW8lVRrLXi-iYMd6w/eJ98TBifWdk.jpg?size=2560x1442&amp;quality=95&amp;sign=9855545eacfcf2282124b29d39f8f3a7&amp;type=albu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912"/>
          <a:stretch/>
        </p:blipFill>
        <p:spPr bwMode="auto">
          <a:xfrm>
            <a:off x="5052099" y="44624"/>
            <a:ext cx="153612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s://sun9-79.userapi.com/impg/8MhDlSI6SXpa9eDL11AJHoaCbDPqBtQ0y9FJYQ/Q6RtMp7Gkpg.jpg?size=617x719&amp;quality=95&amp;sign=d74e1e6b486cbbd6bfb358bd45bfd7a2&amp;type=albu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201" b="23244"/>
          <a:stretch/>
        </p:blipFill>
        <p:spPr bwMode="auto">
          <a:xfrm>
            <a:off x="0" y="1475283"/>
            <a:ext cx="204064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thumbs.dreamstime.com/b/%D1%82%D1%83%D1%80%D0%B8%D1%81%D1%82-%D0%B4%D0%B5%D0%B2%D1%83%D1%88%D0%BA%D0%B8-14303974.jpg"/>
          <p:cNvPicPr>
            <a:picLocks noChangeAspect="1" noChangeArrowheads="1"/>
          </p:cNvPicPr>
          <p:nvPr/>
        </p:nvPicPr>
        <p:blipFill>
          <a:blip r:embed="rId12" cstate="print">
            <a:lum bright="-30000" contrast="-10000"/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663" l="0" r="97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952947" y="2196660"/>
            <a:ext cx="1690204" cy="245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384" y="44784"/>
            <a:ext cx="2406120" cy="14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78" b="16586"/>
          <a:stretch/>
        </p:blipFill>
        <p:spPr>
          <a:xfrm>
            <a:off x="35495" y="4365104"/>
            <a:ext cx="2005153" cy="1052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4" r="2941" b="6845"/>
          <a:stretch/>
        </p:blipFill>
        <p:spPr>
          <a:xfrm>
            <a:off x="6523757" y="5405987"/>
            <a:ext cx="2620243" cy="14797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62" b="17611"/>
          <a:stretch/>
        </p:blipFill>
        <p:spPr>
          <a:xfrm>
            <a:off x="6696745" y="4149079"/>
            <a:ext cx="2402483" cy="12569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40" t="4962" r="5486" b="8524"/>
          <a:stretch/>
        </p:blipFill>
        <p:spPr>
          <a:xfrm>
            <a:off x="3831546" y="5445384"/>
            <a:ext cx="2612662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51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75 0.09688 C -0.1842 0.09873 -0.12518 0.05873 -0.11007 0.03584 C -0.09497 0.01295 -0.09323 -0.02058 -0.10365 -0.04069 C -0.11406 -0.06081 -0.1533 -0.0874 -0.1724 -0.08439 C -0.1915 -0.08139 -0.2191 -0.04139 -0.21823 -0.02312 C -0.21736 -0.00485 -0.17275 0.00486 -0.16754 0.02474 C -0.16233 0.04463 -0.2033 0.09503 -0.19375 0.09688 Z " pathEditMode="relative" ptsTypes="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0" y="260648"/>
            <a:ext cx="9072183" cy="65973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8229600" cy="504056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Цель</a:t>
            </a:r>
            <a:b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54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Создание туристического маршрута для изучения культуры и традиций народов Большеулуйского района, сохраняющих свою культуру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/>
            </a:r>
            <a:b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народы, населяющие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Большеулуйский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народы, сохраняющие свою культуру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36321" y="188640"/>
            <a:ext cx="9072183" cy="6597352"/>
          </a:xfrm>
          <a:prstGeom prst="rect">
            <a:avLst/>
          </a:prstGeom>
        </p:spPr>
      </p:pic>
      <p:sp>
        <p:nvSpPr>
          <p:cNvPr id="13314" name="Подзаголовок 7"/>
          <p:cNvSpPr>
            <a:spLocks noGrp="1"/>
          </p:cNvSpPr>
          <p:nvPr>
            <p:ph idx="1"/>
          </p:nvPr>
        </p:nvSpPr>
        <p:spPr>
          <a:xfrm>
            <a:off x="971600" y="1785926"/>
            <a:ext cx="7715200" cy="434023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Участники летних оздоровительных лагерей Большеулуйского района;</a:t>
            </a:r>
          </a:p>
          <a:p>
            <a:pPr eaLnBrk="1" hangingPunct="1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Гости и жители района.</a:t>
            </a:r>
          </a:p>
        </p:txBody>
      </p:sp>
      <p:sp>
        <p:nvSpPr>
          <p:cNvPr id="13315" name="Заголовок 6"/>
          <p:cNvSpPr>
            <a:spLocks noGrp="1"/>
          </p:cNvSpPr>
          <p:nvPr>
            <p:ph type="title"/>
          </p:nvPr>
        </p:nvSpPr>
        <p:spPr>
          <a:xfrm>
            <a:off x="1428728" y="285728"/>
            <a:ext cx="5770562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ЦЕЛЕВАЯ 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71817" y="260648"/>
            <a:ext cx="9072183" cy="65973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006600"/>
                </a:solidFill>
                <a:latin typeface="Arial Black" pitchFamily="34" charset="0"/>
              </a:rPr>
              <a:t>План реализации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00240"/>
            <a:ext cx="860676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Сбор информации о народах Большеулуйского района;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Создание интерактивной карты в приложении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MapHub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Представление проекта для получения одобрения заместителя главы по соц.вопросам Борисовой А.В.;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Создание сценария познавательно-игровой программы станции «Белорусы» с. Новая Еловка образовательного маршрута;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Распространение информации в СМИ;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Создание информационных буклетов об образовательном маршруте 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Награждение самых активных участников дипломами (по итогам заполнения маршрутных листов).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esta671_154460790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B8D77A"/>
              </a:clrFrom>
              <a:clrTo>
                <a:srgbClr val="B8D77A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6009" t="22834" r="2140"/>
          <a:stretch>
            <a:fillRect/>
          </a:stretch>
        </p:blipFill>
        <p:spPr>
          <a:xfrm>
            <a:off x="0" y="0"/>
            <a:ext cx="9144000" cy="6813376"/>
          </a:xfrm>
          <a:prstGeom prst="rect">
            <a:avLst/>
          </a:prstGeom>
        </p:spPr>
      </p:pic>
      <p:pic>
        <p:nvPicPr>
          <p:cNvPr id="1026" name="Picture 2" descr="https://sun9-8.userapi.com/impg/7oKTJIjxNW52XF0ZJb5ROUBQnAlocL8IBupscQ/jFVH8tCUgYg.jpg?size=1202x615&amp;quality=95&amp;sign=d77d3506453b88798ae7102ed274c91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85" y="1412775"/>
            <a:ext cx="8537629" cy="43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6704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Мы предлагаем Вам </a:t>
            </a:r>
            <a:b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экскурсионный туристический маршрут по населённым пунктам </a:t>
            </a:r>
            <a:b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Большеулуйского района </a:t>
            </a:r>
            <a:endParaRPr lang="en-US" sz="32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03" t="15120" r="11836" b="7960"/>
          <a:stretch/>
        </p:blipFill>
        <p:spPr bwMode="auto">
          <a:xfrm>
            <a:off x="899592" y="2276872"/>
            <a:ext cx="7433889" cy="419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4194344" y="4149080"/>
            <a:ext cx="216024" cy="22288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860032" y="3789040"/>
            <a:ext cx="216024" cy="22288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555776" y="3566152"/>
            <a:ext cx="216024" cy="22288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763643" y="2156300"/>
            <a:ext cx="216024" cy="22288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9723450">
            <a:off x="4339999" y="4167791"/>
            <a:ext cx="628324" cy="995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3176131">
            <a:off x="4087856" y="3403547"/>
            <a:ext cx="898952" cy="919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7696515">
            <a:off x="4078613" y="2685897"/>
            <a:ext cx="898952" cy="919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9650013">
            <a:off x="2632273" y="3333772"/>
            <a:ext cx="140787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рямоугольник 8"/>
          <p:cNvSpPr>
            <a:spLocks noChangeArrowheads="1"/>
          </p:cNvSpPr>
          <p:nvPr/>
        </p:nvSpPr>
        <p:spPr bwMode="auto">
          <a:xfrm>
            <a:off x="1043608" y="188640"/>
            <a:ext cx="676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Образовательный маршрут</a:t>
            </a:r>
            <a:endParaRPr lang="ru-RU" altLang="ru-RU" sz="3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908720"/>
            <a:ext cx="784887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Село Новая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Еловка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Новоеловский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школьный музей Боевой и трудовой Славы им. героя Советского Союза Волкова П.С. Станция «Украинцы и белорусы»;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Деревня Александровка, сельский клуб, станция «Немцы»;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Деревня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Елгинская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школа, станция «Татары»;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Деревня Бычки, сельский клуб, станция «Латгальцы».</a:t>
            </a:r>
          </a:p>
          <a:p>
            <a:pPr lvl="0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Предлагаем участникам ЛОЛ посещение станций в течение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4 дней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т.е. одна станция в день. Представителям школ, посетившим все станции выдаётся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Диплом краеведа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(по предоставлению маршрутного листа организатору).</a:t>
            </a:r>
          </a:p>
          <a:p>
            <a:pPr lvl="0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Гости нашего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района могут совершить маршрут в течение дня, останавливаясь на обед и ужин в с. Большой Улуй.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937</Words>
  <Application>Microsoft Office PowerPoint</Application>
  <PresentationFormat>Экран (4:3)</PresentationFormat>
  <Paragraphs>128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Народы земли Большеулуйской</vt:lpstr>
      <vt:lpstr>Актуальность</vt:lpstr>
      <vt:lpstr>Слайд 3</vt:lpstr>
      <vt:lpstr>Цель  Создание туристического маршрута для изучения культуры и традиций народов Большеулуйского района, сохраняющих свою культуру   Объект исследования:  народы, населяющие Большеулуйский район  Предмет исследования:  народы, сохраняющие свою культуру  </vt:lpstr>
      <vt:lpstr>ЦЕЛЕВАЯ ГРУППА</vt:lpstr>
      <vt:lpstr>План реализации проекта</vt:lpstr>
      <vt:lpstr>Слайд 7</vt:lpstr>
      <vt:lpstr>Мы предлагаем Вам  экскурсионный туристический маршрут по населённым пунктам  Большеулуйского района </vt:lpstr>
      <vt:lpstr>Слайд 9</vt:lpstr>
      <vt:lpstr>Слайд 10</vt:lpstr>
      <vt:lpstr>Село Новая Еловка- белорусы </vt:lpstr>
      <vt:lpstr>Село Новая Еловка- белорусы </vt:lpstr>
      <vt:lpstr>Деревня Александровка - немцы</vt:lpstr>
      <vt:lpstr>Деревня Елга - татары</vt:lpstr>
      <vt:lpstr>Деревня Бычки - латгальцы</vt:lpstr>
      <vt:lpstr>Ресурсы</vt:lpstr>
      <vt:lpstr>Слайд 17</vt:lpstr>
      <vt:lpstr>Слайд 18</vt:lpstr>
      <vt:lpstr>Слайд 19</vt:lpstr>
      <vt:lpstr>награждается _________________ за активное участие в квесте «Народы земли Большеулуйской».</vt:lpstr>
      <vt:lpstr> Маршрутный лист </vt:lpstr>
      <vt:lpstr>Слайд 22</vt:lpstr>
      <vt:lpstr>РЕЗУЛЬТАТЫ  ПРОЕКТА</vt:lpstr>
      <vt:lpstr>Заключение</vt:lpstr>
      <vt:lpstr>Идея проекта уже была представлена нами на интенсивной краевой школе «Новое краеведение»</vt:lpstr>
      <vt:lpstr>Приглашаем  вас посетить образовательный маршрут  «Народы земли Большеулуйской» по населённым пунктам Большеулуйского района.</vt:lpstr>
      <vt:lpstr>Благодарим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Народы земли Большеулуйской</dc:title>
  <dc:creator>Lenovo</dc:creator>
  <cp:lastModifiedBy>GMR</cp:lastModifiedBy>
  <cp:revision>68</cp:revision>
  <cp:lastPrinted>2024-06-10T09:09:57Z</cp:lastPrinted>
  <dcterms:created xsi:type="dcterms:W3CDTF">2022-10-12T16:42:19Z</dcterms:created>
  <dcterms:modified xsi:type="dcterms:W3CDTF">2026-01-23T15:26:55Z</dcterms:modified>
</cp:coreProperties>
</file>