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Animation="0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Биг бен - векторные изображения, Биг бен картинки | Depositphotos">
            <a:extLst>
              <a:ext uri="{FF2B5EF4-FFF2-40B4-BE49-F238E27FC236}">
                <a16:creationId xmlns="" xmlns:a16="http://schemas.microsoft.com/office/drawing/2014/main" id="{E68B5EDA-F78E-45E6-8542-330BCAF942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04665"/>
            <a:ext cx="9186203" cy="614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3890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>
        <p:fad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6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6</a:t>
            </a:r>
            <a:endParaRPr lang="ru-RU" dirty="0"/>
          </a:p>
        </p:txBody>
      </p:sp>
      <p:pic>
        <p:nvPicPr>
          <p:cNvPr id="7170" name="Picture 2" descr="C:\Users\Екатерина\Desktop\Р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-3413" b="26728"/>
          <a:stretch>
            <a:fillRect/>
          </a:stretch>
        </p:blipFill>
        <p:spPr bwMode="auto">
          <a:xfrm>
            <a:off x="1906007" y="2078562"/>
            <a:ext cx="4895386" cy="346410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393B1FE-896D-44F9-BDA5-197FBF78306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169755" y="4606400"/>
            <a:ext cx="2137852" cy="2059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981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7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7</a:t>
            </a:r>
            <a:endParaRPr lang="ru-RU" dirty="0"/>
          </a:p>
        </p:txBody>
      </p:sp>
      <p:pic>
        <p:nvPicPr>
          <p:cNvPr id="8194" name="Picture 2" descr="C:\Users\Екатерина\Desktop\Р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7870" y="1846373"/>
            <a:ext cx="5482334" cy="384352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88F35F47-CD3A-4993-9E9C-4F480ADAC7C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169755" y="4606400"/>
            <a:ext cx="2137852" cy="2059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4940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8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8</a:t>
            </a:r>
            <a:endParaRPr lang="ru-RU" dirty="0"/>
          </a:p>
        </p:txBody>
      </p:sp>
      <p:pic>
        <p:nvPicPr>
          <p:cNvPr id="9218" name="Picture 2" descr="C:\Users\Екатерина\Desktop\Р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5573" y="1940084"/>
            <a:ext cx="4785818" cy="340879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85B32ABE-A731-4BED-9F91-46B3F18C500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169755" y="4606400"/>
            <a:ext cx="2137852" cy="2059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84432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9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9</a:t>
            </a:r>
            <a:endParaRPr lang="ru-RU" dirty="0"/>
          </a:p>
        </p:txBody>
      </p:sp>
      <p:pic>
        <p:nvPicPr>
          <p:cNvPr id="10242" name="Picture 2" descr="C:\Users\Екатерина\Desktop\Р9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9684" y="1665910"/>
            <a:ext cx="3422516" cy="429881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E44720D-E977-48F2-994A-A0091A24F4B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169755" y="4606400"/>
            <a:ext cx="2137852" cy="2059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70603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10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10</a:t>
            </a:r>
            <a:endParaRPr lang="ru-RU" dirty="0"/>
          </a:p>
        </p:txBody>
      </p:sp>
      <p:pic>
        <p:nvPicPr>
          <p:cNvPr id="11266" name="Picture 2" descr="C:\Users\Екатерина\Desktop\Р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9816" r="-757" b="21043"/>
          <a:stretch>
            <a:fillRect/>
          </a:stretch>
        </p:blipFill>
        <p:spPr bwMode="auto">
          <a:xfrm>
            <a:off x="2291927" y="2082018"/>
            <a:ext cx="4101839" cy="400106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3B577FD-BDD3-4511-AE26-BFF2844423B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169755" y="4606400"/>
            <a:ext cx="2137852" cy="2059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15898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11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11</a:t>
            </a:r>
            <a:endParaRPr lang="ru-RU" dirty="0"/>
          </a:p>
        </p:txBody>
      </p:sp>
      <p:pic>
        <p:nvPicPr>
          <p:cNvPr id="12290" name="Picture 2" descr="C:\Users\Екатерина\Desktop\Р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6768" y="1710458"/>
            <a:ext cx="5788307" cy="403314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EC96105-DB0E-478D-AF0F-DC58F5CD21D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169755" y="4606400"/>
            <a:ext cx="2137852" cy="2059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38678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12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12</a:t>
            </a:r>
            <a:endParaRPr lang="ru-RU" dirty="0"/>
          </a:p>
        </p:txBody>
      </p:sp>
      <p:pic>
        <p:nvPicPr>
          <p:cNvPr id="13314" name="Picture 2" descr="C:\Users\Екатерина\Desktop\Р1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2245" y="1925796"/>
            <a:ext cx="4873466" cy="35932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1288C1D-2EBA-4077-9DF5-F8101845922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169755" y="4606400"/>
            <a:ext cx="2137852" cy="2059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10368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13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13</a:t>
            </a:r>
            <a:endParaRPr lang="ru-RU" dirty="0"/>
          </a:p>
        </p:txBody>
      </p:sp>
      <p:pic>
        <p:nvPicPr>
          <p:cNvPr id="14338" name="Picture 2" descr="C:\Users\Екатерина\Desktop\Р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4765" y="2048010"/>
            <a:ext cx="5444802" cy="3590327"/>
          </a:xfrm>
          <a:prstGeom prst="rect">
            <a:avLst/>
          </a:prstGeom>
          <a:noFill/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D5FC344-37FF-4575-8178-A5C504A4482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169755" y="4606400"/>
            <a:ext cx="2137852" cy="2059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35658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14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14</a:t>
            </a:r>
            <a:endParaRPr lang="ru-RU" dirty="0"/>
          </a:p>
        </p:txBody>
      </p:sp>
      <p:pic>
        <p:nvPicPr>
          <p:cNvPr id="15362" name="Picture 2" descr="C:\Users\Екатерина\Desktop\Р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574" y="1730327"/>
            <a:ext cx="7579131" cy="38967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202CE5A-CA0B-4C10-ABD3-A0EE9138B28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745489" y="5124353"/>
            <a:ext cx="1539722" cy="15956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48447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15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15</a:t>
            </a:r>
            <a:endParaRPr lang="ru-RU" dirty="0"/>
          </a:p>
        </p:txBody>
      </p:sp>
      <p:pic>
        <p:nvPicPr>
          <p:cNvPr id="16386" name="Picture 2" descr="C:\Users\Екатерина\Desktop\Р15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856935"/>
            <a:ext cx="6246056" cy="37560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FA8D8EF-8B71-4DB5-AB86-3295FB20C5A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528882" y="5203696"/>
            <a:ext cx="1768104" cy="14940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46627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A1E5E36-1522-40C7-B92A-CE85479D2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379690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u="sng" dirty="0">
                <a:solidFill>
                  <a:srgbClr val="C00000"/>
                </a:solidFill>
                <a:latin typeface="Bahnschrift SemiBold SemiConden" pitchFamily="34" charset="0"/>
              </a:rPr>
              <a:t>Day of riddles, proverbs and rebuses</a:t>
            </a:r>
            <a:endParaRPr lang="ru-RU" i="1" u="sng" dirty="0">
              <a:solidFill>
                <a:srgbClr val="C00000"/>
              </a:solidFill>
              <a:latin typeface="Bahnschrift SemiBold SemiConden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67891" y="1825625"/>
            <a:ext cx="4061222" cy="435133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3600" dirty="0">
                <a:solidFill>
                  <a:srgbClr val="C00000"/>
                </a:solidFill>
                <a:latin typeface="Bahnschrift SemiCondensed" panose="020B0502040204020203" pitchFamily="34" charset="0"/>
              </a:rPr>
              <a:t>Dear students! We invite you to take part in a language contest. During the day you will solve riddles and puzzles, match English proverbs with Russian ones. Bring the answers to the English teachers before 14.30.</a:t>
            </a:r>
            <a:endParaRPr lang="ru-RU" sz="3600" dirty="0">
              <a:solidFill>
                <a:srgbClr val="C00000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982765" y="1701800"/>
            <a:ext cx="4061223" cy="435133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rgbClr val="002060"/>
                </a:solidFill>
                <a:latin typeface="Bahnschrift SemiCondensed" panose="020B0502040204020203" pitchFamily="34" charset="0"/>
              </a:rPr>
              <a:t>Уважаемые</a:t>
            </a:r>
            <a:r>
              <a:rPr lang="en-US" sz="3200" dirty="0">
                <a:solidFill>
                  <a:srgbClr val="002060"/>
                </a:solidFill>
                <a:latin typeface="Bahnschrift SemiCondensed" panose="020B0502040204020203" pitchFamily="34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Bahnschrift SemiCondensed" panose="020B0502040204020203" pitchFamily="34" charset="0"/>
              </a:rPr>
              <a:t>ученики! Предлагаем вам принять участие в языковом конкурсе. В течение дня вам разгадать загадки и ребусы, соотнести английские пословицы с русскими. Ответы приносите учителям английского языка до 14.30.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3B3A74B5-04E5-4C9C-A295-806C7FB63F39}"/>
              </a:ext>
            </a:extLst>
          </p:cNvPr>
          <p:cNvSpPr txBox="1"/>
          <p:nvPr/>
        </p:nvSpPr>
        <p:spPr>
          <a:xfrm>
            <a:off x="4629150" y="228600"/>
            <a:ext cx="43398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u="sng" dirty="0">
                <a:solidFill>
                  <a:srgbClr val="002060"/>
                </a:solidFill>
                <a:latin typeface="Bahnschrift SemiCondensed" panose="020B0502040204020203" pitchFamily="34" charset="0"/>
              </a:rPr>
              <a:t>День загадок, пословиц и поговорок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3050101-BA9F-4BCB-A550-FA1EC57DE92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3871819" y="5519667"/>
            <a:ext cx="1514662" cy="1314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63555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0000">
        <p:fade/>
      </p:transition>
    </mc:Choice>
    <mc:Fallback>
      <p:transition spd="slow" advTm="6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1C396A6-3BC4-4F22-8865-1A43DED53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872197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RIDDLES (</a:t>
            </a:r>
            <a:r>
              <a:rPr lang="ru-RU" dirty="0">
                <a:solidFill>
                  <a:srgbClr val="C00000"/>
                </a:solidFill>
                <a:latin typeface="Bahnschrift SemiBold SemiConden" pitchFamily="34" charset="0"/>
              </a:rPr>
              <a:t>загадки)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CONTEST</a:t>
            </a:r>
            <a:endParaRPr lang="ru-RU" dirty="0">
              <a:solidFill>
                <a:srgbClr val="C00000"/>
              </a:solidFill>
              <a:latin typeface="Bahnschrift SemiBold SemiConden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A595213-0A78-4004-BC3F-C8F6A47CB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69145"/>
            <a:ext cx="7886700" cy="510781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>
                <a:latin typeface="Bahnschrift SemiBold SemiConden" pitchFamily="34" charset="0"/>
              </a:rPr>
              <a:t>1</a:t>
            </a:r>
            <a:r>
              <a:rPr lang="en-US" dirty="0"/>
              <a:t>.</a:t>
            </a:r>
            <a:r>
              <a:rPr lang="en-US" sz="3000" dirty="0">
                <a:latin typeface="Bahnschrift SemiBold SemiConden" pitchFamily="34" charset="0"/>
              </a:rPr>
              <a:t> It runs but has no legs.</a:t>
            </a:r>
            <a:endParaRPr lang="ru-RU" sz="3000" dirty="0">
              <a:latin typeface="Bahnschrift SemiBold SemiConden" pitchFamily="34" charset="0"/>
            </a:endParaRPr>
          </a:p>
          <a:p>
            <a:pPr>
              <a:buNone/>
            </a:pPr>
            <a:r>
              <a:rPr lang="en-US" sz="3000" dirty="0">
                <a:latin typeface="Bahnschrift SemiBold SemiConden" pitchFamily="34" charset="0"/>
              </a:rPr>
              <a:t>2. It’s black when it’s clean.</a:t>
            </a:r>
            <a:endParaRPr lang="ru-RU" sz="3000" dirty="0">
              <a:latin typeface="Bahnschrift SemiBold SemiConden" pitchFamily="34" charset="0"/>
            </a:endParaRPr>
          </a:p>
          <a:p>
            <a:pPr>
              <a:buNone/>
            </a:pPr>
            <a:r>
              <a:rPr lang="en-US" sz="3000" dirty="0">
                <a:latin typeface="Bahnschrift SemiBold SemiConden" pitchFamily="34" charset="0"/>
              </a:rPr>
              <a:t>3. It has teeth but it can’t bite.</a:t>
            </a:r>
            <a:endParaRPr lang="ru-RU" sz="3000" dirty="0">
              <a:latin typeface="Bahnschrift SemiBold SemiConden" pitchFamily="34" charset="0"/>
            </a:endParaRPr>
          </a:p>
          <a:p>
            <a:pPr>
              <a:buNone/>
            </a:pPr>
            <a:r>
              <a:rPr lang="en-US" sz="3000" dirty="0">
                <a:latin typeface="Bahnschrift SemiBold SemiConden" pitchFamily="34" charset="0"/>
              </a:rPr>
              <a:t>4. Children don’t like to drink especially when it’s warm.</a:t>
            </a:r>
            <a:endParaRPr lang="ru-RU" sz="3000" dirty="0">
              <a:latin typeface="Bahnschrift SemiBold SemiConden" pitchFamily="34" charset="0"/>
            </a:endParaRPr>
          </a:p>
          <a:p>
            <a:pPr>
              <a:buNone/>
            </a:pPr>
            <a:r>
              <a:rPr lang="en-US" sz="3000" dirty="0">
                <a:latin typeface="Bahnschrift SemiBold SemiConden" pitchFamily="34" charset="0"/>
              </a:rPr>
              <a:t>5. It is white. It is cold.</a:t>
            </a:r>
            <a:endParaRPr lang="ru-RU" sz="3000" dirty="0">
              <a:latin typeface="Bahnschrift SemiBold SemiConden" pitchFamily="34" charset="0"/>
            </a:endParaRPr>
          </a:p>
          <a:p>
            <a:pPr>
              <a:buNone/>
            </a:pPr>
            <a:r>
              <a:rPr lang="en-US" sz="3000" dirty="0">
                <a:latin typeface="Bahnschrift SemiBold SemiConden" pitchFamily="34" charset="0"/>
              </a:rPr>
              <a:t>6. We can skate on it. What is it ?</a:t>
            </a:r>
            <a:endParaRPr lang="ru-RU" sz="3000" dirty="0">
              <a:latin typeface="Bahnschrift SemiBold SemiConden" pitchFamily="34" charset="0"/>
            </a:endParaRPr>
          </a:p>
          <a:p>
            <a:pPr>
              <a:buNone/>
            </a:pPr>
            <a:r>
              <a:rPr lang="en-US" sz="3000" dirty="0">
                <a:latin typeface="Bahnschrift SemiBold SemiConden" pitchFamily="34" charset="0"/>
              </a:rPr>
              <a:t>7. What man cannot live inside the house?</a:t>
            </a:r>
            <a:endParaRPr lang="ru-RU" sz="3000" dirty="0">
              <a:latin typeface="Bahnschrift SemiBold SemiConden" pitchFamily="34" charset="0"/>
            </a:endParaRPr>
          </a:p>
          <a:p>
            <a:pPr>
              <a:buNone/>
            </a:pPr>
            <a:r>
              <a:rPr lang="en-US" sz="3000" dirty="0">
                <a:latin typeface="Bahnschrift SemiBold SemiConden" pitchFamily="34" charset="0"/>
              </a:rPr>
              <a:t>8. An old man with twelve children.</a:t>
            </a:r>
            <a:endParaRPr lang="ru-RU" sz="3000" dirty="0">
              <a:latin typeface="Bahnschrift SemiBold SemiConden" pitchFamily="34" charset="0"/>
            </a:endParaRPr>
          </a:p>
          <a:p>
            <a:pPr>
              <a:buNone/>
            </a:pPr>
            <a:r>
              <a:rPr lang="en-US" sz="3000" dirty="0">
                <a:latin typeface="Bahnschrift SemiBold SemiConden" pitchFamily="34" charset="0"/>
              </a:rPr>
              <a:t>Some short, some long, some cold, some hot.</a:t>
            </a:r>
            <a:endParaRPr lang="ru-RU" sz="3000" dirty="0">
              <a:latin typeface="Bahnschrift SemiBold SemiConden" pitchFamily="34" charset="0"/>
            </a:endParaRPr>
          </a:p>
          <a:p>
            <a:pPr>
              <a:buNone/>
            </a:pPr>
            <a:r>
              <a:rPr lang="en-US" sz="3000" dirty="0">
                <a:latin typeface="Bahnschrift SemiBold SemiConden" pitchFamily="34" charset="0"/>
              </a:rPr>
              <a:t>What is he?</a:t>
            </a:r>
            <a:endParaRPr lang="ru-RU" sz="3000" dirty="0">
              <a:latin typeface="Bahnschrift SemiBold SemiConden" pitchFamily="34" charset="0"/>
            </a:endParaRPr>
          </a:p>
          <a:p>
            <a:pPr>
              <a:buNone/>
            </a:pPr>
            <a:r>
              <a:rPr lang="en-US" sz="3000" dirty="0">
                <a:latin typeface="Bahnschrift SemiBold SemiConden" pitchFamily="34" charset="0"/>
              </a:rPr>
              <a:t> 9. What goes up when the rain comes down?</a:t>
            </a:r>
            <a:endParaRPr lang="ru-RU" sz="3000" dirty="0">
              <a:latin typeface="Bahnschrift SemiBold SemiConden" pitchFamily="34" charset="0"/>
            </a:endParaRPr>
          </a:p>
          <a:p>
            <a:pPr>
              <a:buNone/>
            </a:pPr>
            <a:r>
              <a:rPr lang="en-US" sz="3000" dirty="0">
                <a:latin typeface="Bahnschrift SemiBold SemiConden" pitchFamily="34" charset="0"/>
              </a:rPr>
              <a:t>10. He is not a tailor but carries needles with him.</a:t>
            </a:r>
            <a:endParaRPr lang="ru-RU" sz="3000" dirty="0">
              <a:latin typeface="Bahnschrift SemiBold SemiConden" pitchFamily="34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7D6FE4E-BA73-44DC-89C3-1B99F07A6E3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6737173" y="4187650"/>
            <a:ext cx="2137852" cy="2059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78157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00">
        <p:fade/>
      </p:transition>
    </mc:Choice>
    <mc:Fallback>
      <p:transition spd="slow" advTm="30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19BF4EA-584B-451A-8432-8CAAB7E16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66118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PROVERBS:</a:t>
            </a:r>
            <a:r>
              <a:rPr lang="ru-RU" dirty="0">
                <a:solidFill>
                  <a:srgbClr val="C00000"/>
                </a:solidFill>
                <a:latin typeface="Bahnschrift SemiBold SemiConden" pitchFamily="34" charset="0"/>
              </a:rPr>
              <a:t> </a:t>
            </a:r>
            <a:r>
              <a:rPr lang="en-US" sz="3200" dirty="0">
                <a:solidFill>
                  <a:srgbClr val="C00000"/>
                </a:solidFill>
                <a:latin typeface="Bahnschrift SemiBold SemiConden" pitchFamily="34" charset="0"/>
              </a:rPr>
              <a:t>match Russian with English equivalents</a:t>
            </a:r>
            <a:endParaRPr lang="ru-RU" dirty="0">
              <a:latin typeface="Bahnschrift SemiBold SemiConden" pitchFamily="34" charset="0"/>
            </a:endParaRPr>
          </a:p>
        </p:txBody>
      </p:sp>
      <p:pic>
        <p:nvPicPr>
          <p:cNvPr id="1026" name="Picture 2" descr="C:\Users\Екатерина\Desktop\пооворки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201" y="640081"/>
            <a:ext cx="7886700" cy="6217919"/>
          </a:xfrm>
          <a:prstGeom prst="rect">
            <a:avLst/>
          </a:prstGeom>
          <a:noFill/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7D6FE4E-BA73-44DC-89C3-1B99F07A6E3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8387605" y="5673583"/>
            <a:ext cx="845960" cy="11097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84325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80000">
        <p:fade/>
      </p:transition>
    </mc:Choice>
    <mc:Fallback>
      <p:transition spd="slow" advTm="18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8813"/>
            <a:ext cx="7886700" cy="1167618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1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1</a:t>
            </a:r>
            <a:endParaRPr lang="ru-RU" dirty="0">
              <a:solidFill>
                <a:srgbClr val="C00000"/>
              </a:solidFill>
              <a:latin typeface="Bahnschrift SemiBold SemiConden" pitchFamily="34" charset="0"/>
            </a:endParaRPr>
          </a:p>
        </p:txBody>
      </p:sp>
      <p:pic>
        <p:nvPicPr>
          <p:cNvPr id="2050" name="Picture 2" descr="C:\Users\Екатерина\Desktop\Р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001" b="19115"/>
          <a:stretch>
            <a:fillRect/>
          </a:stretch>
        </p:blipFill>
        <p:spPr bwMode="auto">
          <a:xfrm>
            <a:off x="1621135" y="1586193"/>
            <a:ext cx="5511185" cy="463750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7D6FE4E-BA73-44DC-89C3-1B99F07A6E3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169755" y="4606400"/>
            <a:ext cx="2137852" cy="2059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57455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2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2</a:t>
            </a:r>
            <a:endParaRPr lang="ru-RU" dirty="0"/>
          </a:p>
        </p:txBody>
      </p:sp>
      <p:pic>
        <p:nvPicPr>
          <p:cNvPr id="4099" name="Picture 3" descr="C:\Users\Екатерина\Desktop\Р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080" y="1575789"/>
            <a:ext cx="3677933" cy="421493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25CE6E2-9574-4B4E-85E5-AB187837512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169755" y="4620688"/>
            <a:ext cx="2137852" cy="2059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39971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3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3</a:t>
            </a:r>
            <a:endParaRPr lang="ru-RU" dirty="0"/>
          </a:p>
        </p:txBody>
      </p:sp>
      <p:pic>
        <p:nvPicPr>
          <p:cNvPr id="3074" name="Picture 2" descr="C:\Users\Екатерина\Desktop\Р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2477" r="-1937" b="22393"/>
          <a:stretch>
            <a:fillRect/>
          </a:stretch>
        </p:blipFill>
        <p:spPr bwMode="auto">
          <a:xfrm>
            <a:off x="1698674" y="1941341"/>
            <a:ext cx="5797358" cy="368573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E2CD02D-1354-494E-A016-276B5480A13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476579" y="4806591"/>
            <a:ext cx="1820285" cy="1888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51754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4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4</a:t>
            </a:r>
            <a:endParaRPr lang="ru-RU" dirty="0"/>
          </a:p>
        </p:txBody>
      </p:sp>
      <p:pic>
        <p:nvPicPr>
          <p:cNvPr id="5122" name="Picture 2" descr="C:\Users\Екатерина\Desktop\Р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-2224" b="28531"/>
          <a:stretch>
            <a:fillRect/>
          </a:stretch>
        </p:blipFill>
        <p:spPr bwMode="auto">
          <a:xfrm>
            <a:off x="1983544" y="2249423"/>
            <a:ext cx="5119483" cy="357460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8CBBCD9-0ECE-421B-86AA-A3131E5B949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169755" y="4606400"/>
            <a:ext cx="2137852" cy="2059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27033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ENGLISH REBUS 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5</a:t>
            </a:r>
            <a:r>
              <a:rPr lang="en-US" dirty="0">
                <a:latin typeface="Bahnschrift SemiBold SemiConden" pitchFamily="34" charset="0"/>
              </a:rPr>
              <a:t>/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ahnschrift SemiBold SemiConden" pitchFamily="34" charset="0"/>
              </a:rPr>
              <a:t>РЕБУС</a:t>
            </a:r>
            <a:r>
              <a:rPr lang="en-US" dirty="0">
                <a:solidFill>
                  <a:srgbClr val="C00000"/>
                </a:solidFill>
                <a:latin typeface="Bahnschrift SemiBold SemiConden" pitchFamily="34" charset="0"/>
              </a:rPr>
              <a:t> 5</a:t>
            </a:r>
            <a:endParaRPr lang="ru-RU" dirty="0"/>
          </a:p>
        </p:txBody>
      </p:sp>
      <p:pic>
        <p:nvPicPr>
          <p:cNvPr id="6146" name="Picture 2" descr="C:\Users\Екатерина\Desktop\Р5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9364" r="-2996" b="20947"/>
          <a:stretch>
            <a:fillRect/>
          </a:stretch>
        </p:blipFill>
        <p:spPr bwMode="auto">
          <a:xfrm>
            <a:off x="1663339" y="2222696"/>
            <a:ext cx="5350197" cy="361539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451CE09-9575-4F3D-84AA-906D2801373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88" t="13596" r="24345" b="55702"/>
          <a:stretch>
            <a:fillRect/>
          </a:stretch>
        </p:blipFill>
        <p:spPr bwMode="auto">
          <a:xfrm rot="491104">
            <a:off x="7169755" y="4606400"/>
            <a:ext cx="2137852" cy="2059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69647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177</Words>
  <Application>Microsoft Office PowerPoint</Application>
  <PresentationFormat>Экран (4:3)</PresentationFormat>
  <Paragraphs>33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Day of riddles, proverbs and rebuses</vt:lpstr>
      <vt:lpstr>RIDDLES (загадки) CONTEST</vt:lpstr>
      <vt:lpstr>PROVERBS: match Russian with English equivalents</vt:lpstr>
      <vt:lpstr>ENGLISH REBUS 1/РЕБУС 1</vt:lpstr>
      <vt:lpstr>ENGLISH REBUS 2/РЕБУС 2</vt:lpstr>
      <vt:lpstr>ENGLISH REBUS 3/РЕБУС 3</vt:lpstr>
      <vt:lpstr>ENGLISH REBUS 4/РЕБУС 4</vt:lpstr>
      <vt:lpstr>ENGLISH REBUS 5/РЕБУС 5</vt:lpstr>
      <vt:lpstr>ENGLISH REBUS 6/РЕБУС 6</vt:lpstr>
      <vt:lpstr>ENGLISH REBUS 7/РЕБУС 7</vt:lpstr>
      <vt:lpstr>ENGLISH REBUS 8/РЕБУС 8</vt:lpstr>
      <vt:lpstr>ENGLISH REBUS 9/РЕБУС 9</vt:lpstr>
      <vt:lpstr>ENGLISH REBUS 10/РЕБУС 10</vt:lpstr>
      <vt:lpstr>ENGLISH REBUS 11/РЕБУС 11</vt:lpstr>
      <vt:lpstr>ENGLISH REBUS 12/РЕБУС 12</vt:lpstr>
      <vt:lpstr>ENGLISH REBUS 13/РЕБУС 13</vt:lpstr>
      <vt:lpstr>ENGLISH REBUS 14/РЕБУС 14</vt:lpstr>
      <vt:lpstr>ENGLISH REBUS 15/РЕБУС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Константин</dc:creator>
  <cp:lastModifiedBy>Пользователь Windows</cp:lastModifiedBy>
  <cp:revision>5</cp:revision>
  <dcterms:created xsi:type="dcterms:W3CDTF">2023-04-06T15:01:19Z</dcterms:created>
  <dcterms:modified xsi:type="dcterms:W3CDTF">2024-04-12T13:45:46Z</dcterms:modified>
</cp:coreProperties>
</file>