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65" r:id="rId2"/>
    <p:sldId id="266" r:id="rId3"/>
    <p:sldId id="267" r:id="rId4"/>
    <p:sldId id="268" r:id="rId5"/>
    <p:sldId id="269" r:id="rId6"/>
    <p:sldId id="272" r:id="rId7"/>
    <p:sldId id="270" r:id="rId8"/>
    <p:sldId id="259" r:id="rId9"/>
    <p:sldId id="260" r:id="rId10"/>
    <p:sldId id="261" r:id="rId11"/>
    <p:sldId id="262" r:id="rId12"/>
    <p:sldId id="263" r:id="rId13"/>
    <p:sldId id="274" r:id="rId14"/>
    <p:sldId id="275" r:id="rId15"/>
    <p:sldId id="273" r:id="rId16"/>
    <p:sldId id="264" r:id="rId17"/>
    <p:sldId id="279" r:id="rId18"/>
    <p:sldId id="277" r:id="rId19"/>
    <p:sldId id="276" r:id="rId20"/>
    <p:sldId id="278"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99"/>
    <a:srgbClr val="99CCFF"/>
    <a:srgbClr val="00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1" d="100"/>
          <a:sy n="51" d="100"/>
        </p:scale>
        <p:origin x="-734"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01.03.2020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01.03.2020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01.03.2020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01.03.2020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01.03.2020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01.03.2020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01.03.2020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01.03.2020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01.03.2020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01.03.2020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01.03.2020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01.03.2020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en.wikipedia.org/wiki/Proverb"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en.wikipedia.org/wiki/Philosopher"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en.wikipedia.org/wiki/Middle_English"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685800" y="381000"/>
            <a:ext cx="7772400" cy="1319808"/>
          </a:xfrm>
          <a:solidFill>
            <a:schemeClr val="accent2">
              <a:lumMod val="60000"/>
              <a:lumOff val="40000"/>
            </a:schemeClr>
          </a:solidFill>
        </p:spPr>
        <p:txBody>
          <a:bodyPr>
            <a:normAutofit fontScale="90000"/>
          </a:bodyPr>
          <a:lstStyle/>
          <a:p>
            <a:r>
              <a:rPr lang="en-US" b="1" dirty="0" smtClean="0">
                <a:solidFill>
                  <a:schemeClr val="bg1"/>
                </a:solidFill>
              </a:rPr>
              <a:t>The Magic Planet of English Proverbs</a:t>
            </a:r>
            <a:endParaRPr lang="ru-RU" b="1" dirty="0">
              <a:solidFill>
                <a:schemeClr val="bg1"/>
              </a:solidFill>
            </a:endParaRPr>
          </a:p>
        </p:txBody>
      </p:sp>
      <p:sp>
        <p:nvSpPr>
          <p:cNvPr id="2" name="Подзаголовок 1"/>
          <p:cNvSpPr>
            <a:spLocks noGrp="1"/>
          </p:cNvSpPr>
          <p:nvPr>
            <p:ph type="subTitle" idx="1"/>
          </p:nvPr>
        </p:nvSpPr>
        <p:spPr/>
        <p:txBody>
          <a:bodyPr/>
          <a:lstStyle/>
          <a:p>
            <a:endParaRPr lang="ru-RU" dirty="0"/>
          </a:p>
        </p:txBody>
      </p:sp>
      <p:pic>
        <p:nvPicPr>
          <p:cNvPr id="4" name="Рисунок 3" descr="fonstola.ru-52218.jpg"/>
          <p:cNvPicPr>
            <a:picLocks noChangeAspect="1"/>
          </p:cNvPicPr>
          <p:nvPr/>
        </p:nvPicPr>
        <p:blipFill>
          <a:blip r:embed="rId2" cstate="print"/>
          <a:stretch>
            <a:fillRect/>
          </a:stretch>
        </p:blipFill>
        <p:spPr>
          <a:xfrm>
            <a:off x="0" y="1772816"/>
            <a:ext cx="9144000" cy="530120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1256184"/>
          </a:xfrm>
        </p:spPr>
        <p:txBody>
          <a:bodyPr>
            <a:noAutofit/>
          </a:bodyPr>
          <a:lstStyle/>
          <a:p>
            <a:r>
              <a:rPr lang="en-US" sz="4000" b="1" dirty="0" smtClean="0">
                <a:solidFill>
                  <a:schemeClr val="tx1"/>
                </a:solidFill>
                <a:latin typeface="Arial Narrow" pitchFamily="34" charset="0"/>
              </a:rPr>
              <a:t>The second team is “Starry”</a:t>
            </a:r>
            <a:r>
              <a:rPr lang="ru-RU" sz="3600" b="1" dirty="0" smtClean="0">
                <a:solidFill>
                  <a:schemeClr val="tx1"/>
                </a:solidFill>
              </a:rPr>
              <a:t/>
            </a:r>
            <a:br>
              <a:rPr lang="ru-RU" sz="3600" b="1" dirty="0" smtClean="0">
                <a:solidFill>
                  <a:schemeClr val="tx1"/>
                </a:solidFill>
              </a:rPr>
            </a:br>
            <a:endParaRPr lang="ru-RU" sz="3600" b="1" dirty="0">
              <a:solidFill>
                <a:schemeClr val="tx1"/>
              </a:solidFill>
            </a:endParaRPr>
          </a:p>
        </p:txBody>
      </p:sp>
      <p:pic>
        <p:nvPicPr>
          <p:cNvPr id="4" name="Содержимое 3" descr="star.png"/>
          <p:cNvPicPr>
            <a:picLocks noGrp="1" noChangeAspect="1"/>
          </p:cNvPicPr>
          <p:nvPr>
            <p:ph idx="1"/>
          </p:nvPr>
        </p:nvPicPr>
        <p:blipFill>
          <a:blip r:embed="rId2" cstate="print"/>
          <a:stretch>
            <a:fillRect/>
          </a:stretch>
        </p:blipFill>
        <p:spPr>
          <a:xfrm>
            <a:off x="1886346" y="1600200"/>
            <a:ext cx="5371308" cy="452596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iKXIAIKA2.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lstStyle/>
          <a:p>
            <a:r>
              <a:rPr lang="en-US" b="1" dirty="0" smtClean="0">
                <a:solidFill>
                  <a:schemeClr val="tx1"/>
                </a:solidFill>
                <a:latin typeface="Arial Narrow" pitchFamily="34" charset="0"/>
              </a:rPr>
              <a:t>Task No. 1</a:t>
            </a:r>
            <a:endParaRPr lang="ru-RU" b="1" dirty="0">
              <a:solidFill>
                <a:schemeClr val="tx1"/>
              </a:solidFill>
              <a:latin typeface="Arial Narrow" pitchFamily="34" charset="0"/>
            </a:endParaRPr>
          </a:p>
        </p:txBody>
      </p:sp>
      <p:sp>
        <p:nvSpPr>
          <p:cNvPr id="3" name="Содержимое 2"/>
          <p:cNvSpPr>
            <a:spLocks noGrp="1"/>
          </p:cNvSpPr>
          <p:nvPr>
            <p:ph idx="1"/>
          </p:nvPr>
        </p:nvSpPr>
        <p:spPr/>
        <p:txBody>
          <a:bodyPr>
            <a:normAutofit/>
          </a:bodyPr>
          <a:lstStyle/>
          <a:p>
            <a:pPr>
              <a:buNone/>
            </a:pPr>
            <a:r>
              <a:rPr lang="en-US" sz="4000" b="1" dirty="0" smtClean="0">
                <a:latin typeface="Arial Narrow" pitchFamily="34" charset="0"/>
              </a:rPr>
              <a:t>Put the words in a logical order:</a:t>
            </a:r>
          </a:p>
          <a:p>
            <a:pPr marL="514350" indent="-514350">
              <a:buAutoNum type="arabicParenR"/>
            </a:pPr>
            <a:r>
              <a:rPr lang="en-US" sz="4000" b="1" dirty="0" smtClean="0">
                <a:latin typeface="Arial Narrow" pitchFamily="34" charset="0"/>
              </a:rPr>
              <a:t>Home, best, is, West, or, East</a:t>
            </a:r>
          </a:p>
          <a:p>
            <a:pPr marL="514350" indent="-514350">
              <a:buAutoNum type="arabicParenR"/>
            </a:pPr>
            <a:r>
              <a:rPr lang="en-US" sz="4000" b="1" dirty="0" smtClean="0">
                <a:latin typeface="Arial Narrow" pitchFamily="34" charset="0"/>
              </a:rPr>
              <a:t> Father,  son, like, like</a:t>
            </a:r>
          </a:p>
          <a:p>
            <a:pPr marL="514350" indent="-514350">
              <a:buAutoNum type="arabicParenR"/>
            </a:pPr>
            <a:r>
              <a:rPr lang="en-US" sz="4000" b="1" dirty="0" smtClean="0">
                <a:latin typeface="Arial Narrow" pitchFamily="34" charset="0"/>
              </a:rPr>
              <a:t>Than, never, late, better</a:t>
            </a:r>
          </a:p>
          <a:p>
            <a:pPr marL="514350" indent="-514350">
              <a:buAutoNum type="arabicParenR"/>
            </a:pPr>
            <a:r>
              <a:rPr lang="en-US" sz="4000" b="1" dirty="0" smtClean="0">
                <a:latin typeface="Arial Narrow" pitchFamily="34" charset="0"/>
              </a:rPr>
              <a:t>Fish, teach, to swim, don’t</a:t>
            </a:r>
            <a:endParaRPr lang="ru-RU" sz="4000" b="1" dirty="0">
              <a:latin typeface="Arial Narrow"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iB4IVQIA6.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lstStyle/>
          <a:p>
            <a:r>
              <a:rPr lang="en-US" b="1" dirty="0" smtClean="0">
                <a:solidFill>
                  <a:schemeClr val="tx1"/>
                </a:solidFill>
                <a:latin typeface="Arial Narrow" pitchFamily="34" charset="0"/>
              </a:rPr>
              <a:t>Task No. 2</a:t>
            </a:r>
            <a:endParaRPr lang="ru-RU" b="1" dirty="0">
              <a:solidFill>
                <a:schemeClr val="tx1"/>
              </a:solidFill>
              <a:latin typeface="Arial Narrow" pitchFamily="34" charset="0"/>
            </a:endParaRPr>
          </a:p>
        </p:txBody>
      </p:sp>
      <p:sp>
        <p:nvSpPr>
          <p:cNvPr id="3" name="Содержимое 2"/>
          <p:cNvSpPr>
            <a:spLocks noGrp="1"/>
          </p:cNvSpPr>
          <p:nvPr>
            <p:ph idx="1"/>
          </p:nvPr>
        </p:nvSpPr>
        <p:spPr>
          <a:xfrm>
            <a:off x="0" y="1124744"/>
            <a:ext cx="8100392" cy="3384376"/>
          </a:xfrm>
          <a:solidFill>
            <a:srgbClr val="99CCFF"/>
          </a:solidFill>
        </p:spPr>
        <p:txBody>
          <a:bodyPr>
            <a:normAutofit fontScale="92500"/>
          </a:bodyPr>
          <a:lstStyle/>
          <a:p>
            <a:pPr>
              <a:buNone/>
            </a:pPr>
            <a:r>
              <a:rPr lang="en-US" sz="3200" b="1" dirty="0" smtClean="0">
                <a:latin typeface="Arial Narrow" pitchFamily="34" charset="0"/>
              </a:rPr>
              <a:t>Fill in the proverbs with the correct words:</a:t>
            </a:r>
          </a:p>
          <a:p>
            <a:pPr>
              <a:buNone/>
            </a:pPr>
            <a:r>
              <a:rPr lang="en-US" sz="3200" b="1" dirty="0" smtClean="0">
                <a:latin typeface="Arial Narrow" pitchFamily="34" charset="0"/>
              </a:rPr>
              <a:t> 1. My home is my ……  				a) apple</a:t>
            </a:r>
          </a:p>
          <a:p>
            <a:pPr>
              <a:buNone/>
            </a:pPr>
            <a:r>
              <a:rPr lang="en-US" sz="3200" b="1" dirty="0" smtClean="0">
                <a:latin typeface="Arial Narrow" pitchFamily="34" charset="0"/>
              </a:rPr>
              <a:t> 2. No smoke without a …. 			b) bird</a:t>
            </a:r>
          </a:p>
          <a:p>
            <a:pPr>
              <a:buNone/>
            </a:pPr>
            <a:r>
              <a:rPr lang="en-US" sz="3200" b="1" dirty="0" smtClean="0">
                <a:latin typeface="Arial Narrow" pitchFamily="34" charset="0"/>
              </a:rPr>
              <a:t>3. Health is above….				 c) fire</a:t>
            </a:r>
          </a:p>
          <a:p>
            <a:pPr>
              <a:buNone/>
            </a:pPr>
            <a:r>
              <a:rPr lang="en-US" sz="3200" b="1" dirty="0" smtClean="0">
                <a:latin typeface="Arial Narrow" pitchFamily="34" charset="0"/>
              </a:rPr>
              <a:t>4. An ….. a day keeps the doctor away. 	 d) wealth</a:t>
            </a:r>
          </a:p>
          <a:p>
            <a:pPr>
              <a:buNone/>
            </a:pPr>
            <a:r>
              <a:rPr lang="en-US" sz="3200" b="1" dirty="0" smtClean="0">
                <a:latin typeface="Arial Narrow" pitchFamily="34" charset="0"/>
              </a:rPr>
              <a:t>5. A … in the hand is worth two in the bush  e)castle</a:t>
            </a:r>
            <a:endParaRPr lang="ru-RU" sz="3200" b="1" dirty="0">
              <a:latin typeface="Arial Narrow"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t>“</a:t>
            </a:r>
            <a:r>
              <a:rPr lang="en-US" dirty="0" err="1"/>
              <a:t>Proverbium</a:t>
            </a:r>
            <a:r>
              <a:rPr lang="en-US" dirty="0" smtClean="0"/>
              <a:t>” </a:t>
            </a:r>
            <a:r>
              <a:rPr lang="en-US" dirty="0"/>
              <a:t>is a big study of </a:t>
            </a:r>
            <a:r>
              <a:rPr lang="en-US" u="sng" dirty="0">
                <a:hlinkClick r:id="rId2" tooltip="Proverb"/>
              </a:rPr>
              <a:t>proverbs</a:t>
            </a:r>
            <a:r>
              <a:rPr lang="en-US" dirty="0"/>
              <a:t>. There are 39 volumes.</a:t>
            </a:r>
            <a:endParaRPr lang="ru-RU" dirty="0"/>
          </a:p>
        </p:txBody>
      </p:sp>
      <p:pic>
        <p:nvPicPr>
          <p:cNvPr id="4" name="Содержимое 3" descr="Cover_of_journal_Proverbium,_Yearbook_of_International_Proverb_Scholarship.png"/>
          <p:cNvPicPr>
            <a:picLocks noGrp="1" noChangeAspect="1"/>
          </p:cNvPicPr>
          <p:nvPr>
            <p:ph idx="1"/>
          </p:nvPr>
        </p:nvPicPr>
        <p:blipFill>
          <a:blip r:embed="rId3" cstate="print"/>
          <a:stretch>
            <a:fillRect/>
          </a:stretch>
        </p:blipFill>
        <p:spPr>
          <a:xfrm>
            <a:off x="2483768" y="1484784"/>
            <a:ext cx="4104456" cy="4737263"/>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11111111111.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b="1" dirty="0">
              <a:latin typeface="Arial Narrow" pitchFamily="34" charset="0"/>
            </a:endParaRPr>
          </a:p>
        </p:txBody>
      </p:sp>
      <p:pic>
        <p:nvPicPr>
          <p:cNvPr id="5" name="Содержимое 4" descr="111111111.png"/>
          <p:cNvPicPr>
            <a:picLocks noGrp="1" noChangeAspect="1"/>
          </p:cNvPicPr>
          <p:nvPr>
            <p:ph idx="1"/>
          </p:nvPr>
        </p:nvPicPr>
        <p:blipFill>
          <a:blip r:embed="rId2" cstate="print"/>
          <a:stretch>
            <a:fillRect/>
          </a:stretch>
        </p:blipFill>
        <p:spPr>
          <a:xfrm>
            <a:off x="251520" y="188640"/>
            <a:ext cx="8568952" cy="6336704"/>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EA0ChcQWsAEgwVe.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p:txBody>
          <a:bodyPr/>
          <a:lstStyle/>
          <a:p>
            <a:r>
              <a:rPr lang="en-US" b="1" dirty="0" smtClean="0">
                <a:solidFill>
                  <a:schemeClr val="tx1"/>
                </a:solidFill>
                <a:latin typeface="Arial Narrow" pitchFamily="34" charset="0"/>
              </a:rPr>
              <a:t>Task No. 3</a:t>
            </a:r>
            <a:endParaRPr lang="ru-RU" b="1" dirty="0">
              <a:solidFill>
                <a:schemeClr val="tx1"/>
              </a:solidFill>
              <a:latin typeface="Arial Narrow" pitchFamily="34" charset="0"/>
            </a:endParaRPr>
          </a:p>
        </p:txBody>
      </p:sp>
      <p:sp>
        <p:nvSpPr>
          <p:cNvPr id="3" name="Содержимое 2"/>
          <p:cNvSpPr>
            <a:spLocks noGrp="1"/>
          </p:cNvSpPr>
          <p:nvPr>
            <p:ph idx="1"/>
          </p:nvPr>
        </p:nvSpPr>
        <p:spPr>
          <a:xfrm>
            <a:off x="301752" y="1527048"/>
            <a:ext cx="8503920" cy="2478016"/>
          </a:xfrm>
          <a:solidFill>
            <a:srgbClr val="CCFF99"/>
          </a:solidFill>
        </p:spPr>
        <p:txBody>
          <a:bodyPr>
            <a:normAutofit fontScale="92500" lnSpcReduction="20000"/>
          </a:bodyPr>
          <a:lstStyle/>
          <a:p>
            <a:pPr>
              <a:buNone/>
            </a:pPr>
            <a:r>
              <a:rPr lang="en-US" b="1" dirty="0" smtClean="0">
                <a:latin typeface="Arial Narrow" pitchFamily="34" charset="0"/>
              </a:rPr>
              <a:t>Guess the proverb:</a:t>
            </a:r>
          </a:p>
          <a:p>
            <a:pPr>
              <a:buNone/>
            </a:pPr>
            <a:r>
              <a:rPr lang="en-US" b="1" dirty="0" smtClean="0">
                <a:latin typeface="Arial Narrow" pitchFamily="34" charset="0"/>
              </a:rPr>
              <a:t>    This proverb means that it is never late to study and gain  some new information. If we are constantly in the process of studying we become wise. We can use it in situation when a person wants to receive education being adult and hesitates to do it.</a:t>
            </a:r>
            <a:endParaRPr lang="ru-RU" b="1" dirty="0">
              <a:latin typeface="Arial Narrow"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Содержимое 3" descr="f6b186044ad100286a92c203a125bdd6.jpeg"/>
          <p:cNvPicPr>
            <a:picLocks noGrp="1" noChangeAspect="1"/>
          </p:cNvPicPr>
          <p:nvPr>
            <p:ph idx="1"/>
          </p:nvPr>
        </p:nvPicPr>
        <p:blipFill>
          <a:blip r:embed="rId2" cstate="print"/>
          <a:stretch>
            <a:fillRect/>
          </a:stretch>
        </p:blipFill>
        <p:spPr>
          <a:xfrm>
            <a:off x="395537" y="260648"/>
            <a:ext cx="8280920" cy="5865515"/>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Task No. 4</a:t>
            </a:r>
            <a:endParaRPr lang="ru-RU" dirty="0"/>
          </a:p>
        </p:txBody>
      </p:sp>
      <p:pic>
        <p:nvPicPr>
          <p:cNvPr id="6" name="Содержимое 5" descr="11111111111.jpg"/>
          <p:cNvPicPr>
            <a:picLocks noGrp="1" noChangeAspect="1"/>
          </p:cNvPicPr>
          <p:nvPr>
            <p:ph idx="1"/>
          </p:nvPr>
        </p:nvPicPr>
        <p:blipFill>
          <a:blip r:embed="rId2" cstate="print"/>
          <a:stretch>
            <a:fillRect/>
          </a:stretch>
        </p:blipFill>
        <p:spPr>
          <a:xfrm>
            <a:off x="395536" y="1340768"/>
            <a:ext cx="8127781" cy="5040560"/>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0"/>
            <a:ext cx="8964488" cy="908720"/>
          </a:xfrm>
          <a:solidFill>
            <a:srgbClr val="00B0F0"/>
          </a:solidFill>
        </p:spPr>
        <p:txBody>
          <a:bodyPr>
            <a:normAutofit fontScale="90000"/>
          </a:bodyPr>
          <a:lstStyle/>
          <a:p>
            <a:r>
              <a:rPr lang="en-US" b="1" dirty="0" smtClean="0">
                <a:solidFill>
                  <a:srgbClr val="FF0000"/>
                </a:solidFill>
              </a:rPr>
              <a:t>Horse; chickens; cat;  cow; fox; sheep; ass; dog; hare; camel.</a:t>
            </a:r>
            <a:endParaRPr lang="ru-RU" b="1" dirty="0">
              <a:solidFill>
                <a:srgbClr val="FF0000"/>
              </a:solidFill>
            </a:endParaRPr>
          </a:p>
        </p:txBody>
      </p:sp>
      <p:sp>
        <p:nvSpPr>
          <p:cNvPr id="3" name="Содержимое 2"/>
          <p:cNvSpPr>
            <a:spLocks noGrp="1"/>
          </p:cNvSpPr>
          <p:nvPr>
            <p:ph idx="1"/>
          </p:nvPr>
        </p:nvSpPr>
        <p:spPr>
          <a:xfrm>
            <a:off x="179512" y="836712"/>
            <a:ext cx="8496944" cy="6021288"/>
          </a:xfrm>
        </p:spPr>
        <p:txBody>
          <a:bodyPr>
            <a:normAutofit/>
          </a:bodyPr>
          <a:lstStyle/>
          <a:p>
            <a:pPr marL="514350" lvl="0" indent="-514350">
              <a:buFont typeface="+mj-lt"/>
              <a:buAutoNum type="arabicPeriod"/>
            </a:pPr>
            <a:r>
              <a:rPr lang="en-US" b="1" dirty="0" smtClean="0">
                <a:solidFill>
                  <a:schemeClr val="tx1">
                    <a:lumMod val="85000"/>
                    <a:lumOff val="15000"/>
                  </a:schemeClr>
                </a:solidFill>
              </a:rPr>
              <a:t>------ </a:t>
            </a:r>
            <a:r>
              <a:rPr lang="en-US" b="1" dirty="0">
                <a:solidFill>
                  <a:schemeClr val="tx1">
                    <a:lumMod val="85000"/>
                    <a:lumOff val="15000"/>
                  </a:schemeClr>
                </a:solidFill>
              </a:rPr>
              <a:t>is not taken twice in the same snare </a:t>
            </a:r>
            <a:endParaRPr lang="ru-RU" b="1" dirty="0">
              <a:solidFill>
                <a:schemeClr val="tx1">
                  <a:lumMod val="85000"/>
                  <a:lumOff val="15000"/>
                </a:schemeClr>
              </a:solidFill>
            </a:endParaRPr>
          </a:p>
          <a:p>
            <a:pPr marL="514350" lvl="0" indent="-514350">
              <a:buFont typeface="+mj-lt"/>
              <a:buAutoNum type="arabicPeriod"/>
            </a:pPr>
            <a:r>
              <a:rPr lang="en-US" b="1" dirty="0">
                <a:solidFill>
                  <a:schemeClr val="tx1">
                    <a:lumMod val="85000"/>
                    <a:lumOff val="15000"/>
                  </a:schemeClr>
                </a:solidFill>
              </a:rPr>
              <a:t>A lazy-------- thinks its wool heavy </a:t>
            </a:r>
            <a:endParaRPr lang="ru-RU" b="1" dirty="0">
              <a:solidFill>
                <a:schemeClr val="tx1">
                  <a:lumMod val="85000"/>
                  <a:lumOff val="15000"/>
                </a:schemeClr>
              </a:solidFill>
            </a:endParaRPr>
          </a:p>
          <a:p>
            <a:pPr marL="514350" lvl="0" indent="-514350">
              <a:buFont typeface="+mj-lt"/>
              <a:buAutoNum type="arabicPeriod"/>
            </a:pPr>
            <a:r>
              <a:rPr lang="en-US" b="1" dirty="0">
                <a:solidFill>
                  <a:schemeClr val="tx1">
                    <a:lumMod val="85000"/>
                    <a:lumOff val="15000"/>
                  </a:schemeClr>
                </a:solidFill>
              </a:rPr>
              <a:t>An ----- is but an -----, though laden with gold </a:t>
            </a:r>
            <a:endParaRPr lang="ru-RU" b="1" dirty="0">
              <a:solidFill>
                <a:schemeClr val="tx1">
                  <a:lumMod val="85000"/>
                  <a:lumOff val="15000"/>
                </a:schemeClr>
              </a:solidFill>
            </a:endParaRPr>
          </a:p>
          <a:p>
            <a:pPr marL="514350" lvl="0" indent="-514350">
              <a:buFont typeface="+mj-lt"/>
              <a:buAutoNum type="arabicPeriod"/>
            </a:pPr>
            <a:r>
              <a:rPr lang="en-US" b="1" dirty="0">
                <a:solidFill>
                  <a:schemeClr val="tx1">
                    <a:lumMod val="85000"/>
                    <a:lumOff val="15000"/>
                  </a:schemeClr>
                </a:solidFill>
              </a:rPr>
              <a:t>An old ----- barks not in vain </a:t>
            </a:r>
            <a:endParaRPr lang="ru-RU" b="1" dirty="0">
              <a:solidFill>
                <a:schemeClr val="tx1">
                  <a:lumMod val="85000"/>
                  <a:lumOff val="15000"/>
                </a:schemeClr>
              </a:solidFill>
            </a:endParaRPr>
          </a:p>
          <a:p>
            <a:pPr marL="514350" lvl="0" indent="-514350">
              <a:buFont typeface="+mj-lt"/>
              <a:buAutoNum type="arabicPeriod"/>
            </a:pPr>
            <a:r>
              <a:rPr lang="en-US" b="1" dirty="0">
                <a:solidFill>
                  <a:schemeClr val="tx1">
                    <a:lumMod val="85000"/>
                    <a:lumOff val="15000"/>
                  </a:schemeClr>
                </a:solidFill>
              </a:rPr>
              <a:t>First catch your</a:t>
            </a:r>
            <a:r>
              <a:rPr lang="ru-RU" b="1" dirty="0">
                <a:solidFill>
                  <a:schemeClr val="tx1">
                    <a:lumMod val="85000"/>
                    <a:lumOff val="15000"/>
                  </a:schemeClr>
                </a:solidFill>
              </a:rPr>
              <a:t> ------  </a:t>
            </a:r>
          </a:p>
          <a:p>
            <a:pPr marL="514350" lvl="0" indent="-514350">
              <a:buFont typeface="+mj-lt"/>
              <a:buAutoNum type="arabicPeriod"/>
            </a:pPr>
            <a:r>
              <a:rPr lang="en-US" b="1" dirty="0">
                <a:solidFill>
                  <a:schemeClr val="tx1">
                    <a:lumMod val="85000"/>
                    <a:lumOff val="15000"/>
                  </a:schemeClr>
                </a:solidFill>
              </a:rPr>
              <a:t>The ----- going to seek horns lost his ears </a:t>
            </a:r>
            <a:endParaRPr lang="ru-RU" b="1" dirty="0">
              <a:solidFill>
                <a:schemeClr val="tx1">
                  <a:lumMod val="85000"/>
                  <a:lumOff val="15000"/>
                </a:schemeClr>
              </a:solidFill>
            </a:endParaRPr>
          </a:p>
          <a:p>
            <a:pPr marL="514350" lvl="0" indent="-514350">
              <a:buFont typeface="+mj-lt"/>
              <a:buAutoNum type="arabicPeriod"/>
            </a:pPr>
            <a:r>
              <a:rPr lang="en-US" b="1" dirty="0">
                <a:solidFill>
                  <a:schemeClr val="tx1">
                    <a:lumMod val="85000"/>
                    <a:lumOff val="15000"/>
                  </a:schemeClr>
                </a:solidFill>
              </a:rPr>
              <a:t>To lock the stable-door after the ------ is stolen </a:t>
            </a:r>
            <a:endParaRPr lang="ru-RU" b="1" dirty="0">
              <a:solidFill>
                <a:schemeClr val="tx1">
                  <a:lumMod val="85000"/>
                  <a:lumOff val="15000"/>
                </a:schemeClr>
              </a:solidFill>
            </a:endParaRPr>
          </a:p>
          <a:p>
            <a:pPr marL="514350" lvl="0" indent="-514350">
              <a:buFont typeface="+mj-lt"/>
              <a:buAutoNum type="arabicPeriod"/>
            </a:pPr>
            <a:r>
              <a:rPr lang="en-US" b="1" dirty="0">
                <a:solidFill>
                  <a:schemeClr val="tx1">
                    <a:lumMod val="85000"/>
                    <a:lumOff val="15000"/>
                  </a:schemeClr>
                </a:solidFill>
              </a:rPr>
              <a:t>Curses like ------ come home to roost </a:t>
            </a:r>
            <a:endParaRPr lang="ru-RU" b="1" dirty="0">
              <a:solidFill>
                <a:schemeClr val="tx1">
                  <a:lumMod val="85000"/>
                  <a:lumOff val="15000"/>
                </a:schemeClr>
              </a:solidFill>
            </a:endParaRPr>
          </a:p>
          <a:p>
            <a:pPr marL="514350" lvl="0" indent="-514350">
              <a:buFont typeface="+mj-lt"/>
              <a:buAutoNum type="arabicPeriod"/>
            </a:pPr>
            <a:r>
              <a:rPr lang="en-US" b="1" dirty="0">
                <a:solidFill>
                  <a:schemeClr val="tx1">
                    <a:lumMod val="85000"/>
                    <a:lumOff val="15000"/>
                  </a:schemeClr>
                </a:solidFill>
              </a:rPr>
              <a:t>Curiosity killed a</a:t>
            </a:r>
            <a:r>
              <a:rPr lang="ru-RU" b="1" dirty="0">
                <a:solidFill>
                  <a:schemeClr val="tx1">
                    <a:lumMod val="85000"/>
                    <a:lumOff val="15000"/>
                  </a:schemeClr>
                </a:solidFill>
              </a:rPr>
              <a:t> ------  </a:t>
            </a:r>
          </a:p>
          <a:p>
            <a:pPr marL="514350" lvl="0" indent="-514350">
              <a:buFont typeface="+mj-lt"/>
              <a:buAutoNum type="arabicPeriod"/>
            </a:pPr>
            <a:r>
              <a:rPr lang="en-US" b="1" dirty="0">
                <a:solidFill>
                  <a:schemeClr val="tx1">
                    <a:lumMod val="85000"/>
                    <a:lumOff val="15000"/>
                  </a:schemeClr>
                </a:solidFill>
              </a:rPr>
              <a:t>A curst</a:t>
            </a:r>
            <a:r>
              <a:rPr lang="ru-RU" b="1" dirty="0">
                <a:solidFill>
                  <a:schemeClr val="tx1">
                    <a:lumMod val="85000"/>
                    <a:lumOff val="15000"/>
                  </a:schemeClr>
                </a:solidFill>
              </a:rPr>
              <a:t> ------ </a:t>
            </a:r>
            <a:r>
              <a:rPr lang="en-US" b="1" dirty="0">
                <a:solidFill>
                  <a:schemeClr val="tx1">
                    <a:lumMod val="85000"/>
                    <a:lumOff val="15000"/>
                  </a:schemeClr>
                </a:solidFill>
              </a:rPr>
              <a:t>has short horns </a:t>
            </a:r>
            <a:endParaRPr lang="ru-RU" b="1" dirty="0">
              <a:solidFill>
                <a:schemeClr val="tx1">
                  <a:lumMod val="85000"/>
                  <a:lumOff val="15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Содержимое 3" descr="11111111111.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1111111111.jpg"/>
          <p:cNvPicPr>
            <a:picLocks noGrp="1" noChangeAspect="1"/>
          </p:cNvPicPr>
          <p:nvPr>
            <p:ph idx="1"/>
          </p:nvPr>
        </p:nvPicPr>
        <p:blipFill>
          <a:blip r:embed="rId2" cstate="print"/>
          <a:stretch>
            <a:fillRect/>
          </a:stretch>
        </p:blipFill>
        <p:spPr>
          <a:xfrm>
            <a:off x="179512" y="692696"/>
            <a:ext cx="8496945" cy="5832648"/>
          </a:xfrm>
        </p:spPr>
      </p:pic>
      <p:sp>
        <p:nvSpPr>
          <p:cNvPr id="2" name="Заголовок 1"/>
          <p:cNvSpPr>
            <a:spLocks noGrp="1"/>
          </p:cNvSpPr>
          <p:nvPr>
            <p:ph type="title"/>
          </p:nvPr>
        </p:nvSpPr>
        <p:spPr>
          <a:xfrm>
            <a:off x="457200" y="274638"/>
            <a:ext cx="8507288" cy="1642194"/>
          </a:xfrm>
        </p:spPr>
        <p:txBody>
          <a:bodyPr>
            <a:normAutofit fontScale="90000"/>
          </a:bodyPr>
          <a:lstStyle/>
          <a:p>
            <a:r>
              <a:rPr lang="en-US" b="1" i="1" dirty="0" smtClean="0"/>
              <a:t>“If at first you do not succeed, try, try,</a:t>
            </a:r>
            <a:r>
              <a:rPr lang="ru-RU" b="1" i="1" dirty="0" smtClean="0"/>
              <a:t> </a:t>
            </a:r>
            <a:r>
              <a:rPr lang="en-US" b="1" i="1" dirty="0" smtClean="0"/>
              <a:t>try again</a:t>
            </a:r>
            <a:r>
              <a:rPr lang="en-US" b="1" dirty="0" smtClean="0"/>
              <a:t>!”</a:t>
            </a:r>
            <a:r>
              <a:rPr lang="ru-RU" dirty="0" smtClean="0"/>
              <a:t/>
            </a:r>
            <a:br>
              <a:rPr lang="ru-RU" dirty="0" smtClean="0"/>
            </a:b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1112168"/>
          </a:xfrm>
        </p:spPr>
        <p:txBody>
          <a:bodyPr>
            <a:normAutofit/>
          </a:bodyPr>
          <a:lstStyle/>
          <a:p>
            <a:r>
              <a:rPr lang="en-US" sz="4400" b="1" dirty="0" smtClean="0">
                <a:solidFill>
                  <a:schemeClr val="tx1"/>
                </a:solidFill>
              </a:rPr>
              <a:t>Aristotle was a Greek </a:t>
            </a:r>
            <a:r>
              <a:rPr lang="en-US" sz="4400" b="1" u="sng" dirty="0" smtClean="0">
                <a:solidFill>
                  <a:schemeClr val="tx1"/>
                </a:solidFill>
                <a:hlinkClick r:id="rId2"/>
              </a:rPr>
              <a:t>philosopher</a:t>
            </a:r>
            <a:r>
              <a:rPr lang="en-US" b="1" u="sng" dirty="0" smtClean="0">
                <a:solidFill>
                  <a:schemeClr val="tx1"/>
                </a:solidFill>
              </a:rPr>
              <a:t>.</a:t>
            </a:r>
            <a:endParaRPr lang="ru-RU" b="1" dirty="0">
              <a:solidFill>
                <a:schemeClr val="tx1"/>
              </a:solidFill>
            </a:endParaRPr>
          </a:p>
        </p:txBody>
      </p:sp>
      <p:pic>
        <p:nvPicPr>
          <p:cNvPr id="4" name="Содержимое 3" descr="aristotle--portray-the-philosopher-172411889-59937d536f53ba001092b00a.jpg"/>
          <p:cNvPicPr>
            <a:picLocks noGrp="1" noChangeAspect="1"/>
          </p:cNvPicPr>
          <p:nvPr>
            <p:ph idx="1"/>
          </p:nvPr>
        </p:nvPicPr>
        <p:blipFill>
          <a:blip r:embed="rId3" cstate="print"/>
          <a:stretch>
            <a:fillRect/>
          </a:stretch>
        </p:blipFill>
        <p:spPr>
          <a:xfrm>
            <a:off x="1191497" y="1600200"/>
            <a:ext cx="6761006" cy="4525963"/>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0"/>
            <a:ext cx="8534400" cy="1268760"/>
          </a:xfrm>
        </p:spPr>
        <p:txBody>
          <a:bodyPr>
            <a:normAutofit fontScale="90000"/>
          </a:bodyPr>
          <a:lstStyle/>
          <a:p>
            <a:r>
              <a:rPr lang="en-US" b="1" i="1" dirty="0" smtClean="0"/>
              <a:t>The Proverbs of Alfred</a:t>
            </a:r>
            <a:r>
              <a:rPr lang="en-US" b="1" dirty="0" smtClean="0"/>
              <a:t> is a collection of early </a:t>
            </a:r>
            <a:r>
              <a:rPr lang="en-US" b="1" dirty="0" smtClean="0">
                <a:hlinkClick r:id="rId2" tooltip="Middle English"/>
              </a:rPr>
              <a:t>Middle English</a:t>
            </a:r>
            <a:r>
              <a:rPr lang="en-US" b="1" dirty="0" smtClean="0"/>
              <a:t> sayings</a:t>
            </a:r>
            <a:r>
              <a:rPr lang="ru-RU" b="1" dirty="0" smtClean="0"/>
              <a:t>.</a:t>
            </a:r>
            <a:endParaRPr lang="ru-RU" b="1" dirty="0"/>
          </a:p>
        </p:txBody>
      </p:sp>
      <p:pic>
        <p:nvPicPr>
          <p:cNvPr id="4" name="Содержимое 3" descr="11111111111.jpg"/>
          <p:cNvPicPr>
            <a:picLocks noGrp="1" noChangeAspect="1"/>
          </p:cNvPicPr>
          <p:nvPr>
            <p:ph idx="1"/>
          </p:nvPr>
        </p:nvPicPr>
        <p:blipFill>
          <a:blip r:embed="rId3" cstate="print"/>
          <a:stretch>
            <a:fillRect/>
          </a:stretch>
        </p:blipFill>
        <p:spPr>
          <a:xfrm>
            <a:off x="1691680" y="1484784"/>
            <a:ext cx="5976664" cy="504056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1111111111.jpg"/>
          <p:cNvPicPr>
            <a:picLocks noGrp="1" noChangeAspect="1"/>
          </p:cNvPicPr>
          <p:nvPr>
            <p:ph idx="1"/>
          </p:nvPr>
        </p:nvPicPr>
        <p:blipFill>
          <a:blip r:embed="rId2" cstate="print"/>
          <a:stretch>
            <a:fillRect/>
          </a:stretch>
        </p:blipFill>
        <p:spPr>
          <a:xfrm>
            <a:off x="548922" y="980728"/>
            <a:ext cx="8595078" cy="5688632"/>
          </a:xfrm>
        </p:spPr>
      </p:pic>
      <p:sp>
        <p:nvSpPr>
          <p:cNvPr id="2" name="Заголовок 1"/>
          <p:cNvSpPr>
            <a:spLocks noGrp="1"/>
          </p:cNvSpPr>
          <p:nvPr>
            <p:ph type="title"/>
          </p:nvPr>
        </p:nvSpPr>
        <p:spPr>
          <a:xfrm>
            <a:off x="457200" y="332656"/>
            <a:ext cx="8229600" cy="1584176"/>
          </a:xfrm>
        </p:spPr>
        <p:txBody>
          <a:bodyPr>
            <a:normAutofit fontScale="90000"/>
          </a:bodyPr>
          <a:lstStyle/>
          <a:p>
            <a:r>
              <a:rPr lang="en-US" b="1" dirty="0" smtClean="0"/>
              <a:t>People use the proverbs in </a:t>
            </a:r>
            <a:r>
              <a:rPr lang="en-US" b="1" dirty="0"/>
              <a:t>newspapers, films, TV  or radio </a:t>
            </a:r>
            <a:r>
              <a:rPr lang="en-US" b="1" dirty="0" err="1" smtClean="0"/>
              <a:t>programmes</a:t>
            </a:r>
            <a:r>
              <a:rPr lang="en-US" b="1" dirty="0" smtClean="0"/>
              <a:t>.</a:t>
            </a:r>
            <a:endParaRPr lang="ru-RU"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bg2">
                    <a:lumMod val="50000"/>
                  </a:schemeClr>
                </a:solidFill>
              </a:rPr>
              <a:t>You should open the door!</a:t>
            </a:r>
            <a:endParaRPr lang="ru-RU" b="1" dirty="0">
              <a:solidFill>
                <a:schemeClr val="bg2">
                  <a:lumMod val="50000"/>
                </a:schemeClr>
              </a:solidFill>
            </a:endParaRPr>
          </a:p>
        </p:txBody>
      </p:sp>
      <p:pic>
        <p:nvPicPr>
          <p:cNvPr id="4" name="Содержимое 3" descr="s1200.jfif"/>
          <p:cNvPicPr>
            <a:picLocks noGrp="1" noChangeAspect="1"/>
          </p:cNvPicPr>
          <p:nvPr>
            <p:ph idx="1"/>
          </p:nvPr>
        </p:nvPicPr>
        <p:blipFill>
          <a:blip r:embed="rId2" cstate="print"/>
          <a:stretch>
            <a:fillRect/>
          </a:stretch>
        </p:blipFill>
        <p:spPr>
          <a:xfrm>
            <a:off x="395536" y="1556792"/>
            <a:ext cx="8424936" cy="5040560"/>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11111111111.jpg"/>
          <p:cNvPicPr>
            <a:picLocks noGrp="1" noChangeAspect="1"/>
          </p:cNvPicPr>
          <p:nvPr>
            <p:ph idx="1"/>
          </p:nvPr>
        </p:nvPicPr>
        <p:blipFill>
          <a:blip r:embed="rId2" cstate="print"/>
          <a:stretch>
            <a:fillRect/>
          </a:stretch>
        </p:blipFill>
        <p:spPr>
          <a:xfrm>
            <a:off x="0" y="0"/>
            <a:ext cx="9144000" cy="6858000"/>
          </a:xfrm>
        </p:spPr>
      </p:pic>
      <p:sp>
        <p:nvSpPr>
          <p:cNvPr id="2" name="Заголовок 1"/>
          <p:cNvSpPr>
            <a:spLocks noGrp="1"/>
          </p:cNvSpPr>
          <p:nvPr>
            <p:ph type="title"/>
          </p:nvPr>
        </p:nvSpPr>
        <p:spPr>
          <a:xfrm>
            <a:off x="457200" y="274638"/>
            <a:ext cx="8229600" cy="3442394"/>
          </a:xfrm>
        </p:spPr>
        <p:txBody>
          <a:bodyPr>
            <a:normAutofit/>
          </a:bodyPr>
          <a:lstStyle/>
          <a:p>
            <a:r>
              <a:rPr lang="en-US" b="1" dirty="0" smtClean="0">
                <a:solidFill>
                  <a:schemeClr val="bg1"/>
                </a:solidFill>
              </a:rPr>
              <a:t>Welcome to </a:t>
            </a:r>
            <a:r>
              <a:rPr lang="en-US" b="1" dirty="0">
                <a:solidFill>
                  <a:schemeClr val="bg1"/>
                </a:solidFill>
              </a:rPr>
              <a:t>t</a:t>
            </a:r>
            <a:r>
              <a:rPr lang="en-US" b="1" dirty="0" smtClean="0">
                <a:solidFill>
                  <a:schemeClr val="bg1"/>
                </a:solidFill>
              </a:rPr>
              <a:t>he Magic Planet of </a:t>
            </a:r>
            <a:r>
              <a:rPr lang="en-US" b="1" dirty="0">
                <a:solidFill>
                  <a:schemeClr val="bg1"/>
                </a:solidFill>
              </a:rPr>
              <a:t>E</a:t>
            </a:r>
            <a:r>
              <a:rPr lang="en-US" b="1" dirty="0" smtClean="0">
                <a:solidFill>
                  <a:schemeClr val="bg1"/>
                </a:solidFill>
              </a:rPr>
              <a:t>nglish Proverbs!</a:t>
            </a:r>
            <a:endParaRPr lang="ru-RU"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i9XKFZVTU.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1619672" y="908720"/>
            <a:ext cx="5976664" cy="648072"/>
          </a:xfrm>
          <a:solidFill>
            <a:schemeClr val="accent2">
              <a:lumMod val="60000"/>
              <a:lumOff val="40000"/>
            </a:schemeClr>
          </a:solidFill>
        </p:spPr>
        <p:txBody>
          <a:bodyPr>
            <a:normAutofit/>
          </a:bodyPr>
          <a:lstStyle/>
          <a:p>
            <a:r>
              <a:rPr lang="en-US" sz="3600" b="1" dirty="0" smtClean="0">
                <a:solidFill>
                  <a:srgbClr val="FF0000"/>
                </a:solidFill>
                <a:latin typeface="Arial Narrow" pitchFamily="34" charset="0"/>
              </a:rPr>
              <a:t>Let’s play, my dear!</a:t>
            </a:r>
            <a:endParaRPr lang="ru-RU" sz="3600" b="1" dirty="0">
              <a:solidFill>
                <a:srgbClr val="FF0000"/>
              </a:solidFill>
              <a:latin typeface="Arial Narrow" pitchFamily="34" charset="0"/>
            </a:endParaRPr>
          </a:p>
        </p:txBody>
      </p:sp>
      <p:sp>
        <p:nvSpPr>
          <p:cNvPr id="3" name="Содержимое 2"/>
          <p:cNvSpPr>
            <a:spLocks noGrp="1"/>
          </p:cNvSpPr>
          <p:nvPr>
            <p:ph idx="1"/>
          </p:nvPr>
        </p:nvSpPr>
        <p:spPr>
          <a:xfrm>
            <a:off x="301752" y="4077072"/>
            <a:ext cx="8503920" cy="2021976"/>
          </a:xfrm>
          <a:solidFill>
            <a:schemeClr val="accent2">
              <a:lumMod val="20000"/>
              <a:lumOff val="80000"/>
            </a:schemeClr>
          </a:solidFill>
        </p:spPr>
        <p:txBody>
          <a:bodyPr>
            <a:normAutofit/>
          </a:bodyPr>
          <a:lstStyle/>
          <a:p>
            <a:pPr>
              <a:buNone/>
            </a:pPr>
            <a:r>
              <a:rPr lang="en-US" sz="3600" b="1" dirty="0" smtClean="0">
                <a:latin typeface="Arial Narrow" pitchFamily="34" charset="0"/>
              </a:rPr>
              <a:t>Please choose the cards and make a jigsaw puzzle!   Then you will find the names of your teams!</a:t>
            </a:r>
            <a:endParaRPr lang="ru-RU" sz="3600" b="1" dirty="0">
              <a:latin typeface="Arial Narrow"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sun (team 1).jpg"/>
          <p:cNvPicPr>
            <a:picLocks noChangeAspect="1"/>
          </p:cNvPicPr>
          <p:nvPr/>
        </p:nvPicPr>
        <p:blipFill>
          <a:blip r:embed="rId2" cstate="print"/>
          <a:stretch>
            <a:fillRect/>
          </a:stretch>
        </p:blipFill>
        <p:spPr>
          <a:xfrm>
            <a:off x="-109144" y="0"/>
            <a:ext cx="9489558" cy="6858000"/>
          </a:xfrm>
          <a:prstGeom prst="rect">
            <a:avLst/>
          </a:prstGeom>
        </p:spPr>
      </p:pic>
      <p:sp>
        <p:nvSpPr>
          <p:cNvPr id="2" name="Заголовок 1"/>
          <p:cNvSpPr>
            <a:spLocks noGrp="1"/>
          </p:cNvSpPr>
          <p:nvPr>
            <p:ph type="title"/>
          </p:nvPr>
        </p:nvSpPr>
        <p:spPr/>
        <p:txBody>
          <a:bodyPr/>
          <a:lstStyle/>
          <a:p>
            <a:r>
              <a:rPr lang="en-US" b="1" dirty="0" smtClean="0">
                <a:solidFill>
                  <a:schemeClr val="tx1"/>
                </a:solidFill>
                <a:latin typeface="Arial Narrow" pitchFamily="34" charset="0"/>
              </a:rPr>
              <a:t>Our teams are ready! </a:t>
            </a:r>
            <a:endParaRPr lang="ru-RU" b="1" dirty="0">
              <a:solidFill>
                <a:schemeClr val="tx1"/>
              </a:solidFill>
              <a:latin typeface="Arial Narrow" pitchFamily="34" charset="0"/>
            </a:endParaRPr>
          </a:p>
        </p:txBody>
      </p:sp>
      <p:sp>
        <p:nvSpPr>
          <p:cNvPr id="3" name="Содержимое 2"/>
          <p:cNvSpPr>
            <a:spLocks noGrp="1"/>
          </p:cNvSpPr>
          <p:nvPr>
            <p:ph idx="1"/>
          </p:nvPr>
        </p:nvSpPr>
        <p:spPr/>
        <p:txBody>
          <a:bodyPr>
            <a:normAutofit/>
          </a:bodyPr>
          <a:lstStyle/>
          <a:p>
            <a:pPr>
              <a:buNone/>
            </a:pPr>
            <a:r>
              <a:rPr lang="en-US" sz="5400" b="1" dirty="0" smtClean="0">
                <a:latin typeface="Arial Narrow" pitchFamily="34" charset="0"/>
              </a:rPr>
              <a:t>Please welcome our first team “Sunny”!</a:t>
            </a:r>
            <a:endParaRPr lang="ru-RU" sz="5400" b="1" dirty="0">
              <a:latin typeface="Arial Narrow" pitchFamily="34"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199</TotalTime>
  <Words>332</Words>
  <Application>Microsoft Office PowerPoint</Application>
  <PresentationFormat>Экран (4:3)</PresentationFormat>
  <Paragraphs>41</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The Magic Planet of English Proverbs</vt:lpstr>
      <vt:lpstr>Слайд 2</vt:lpstr>
      <vt:lpstr>Aristotle was a Greek philosopher.</vt:lpstr>
      <vt:lpstr>The Proverbs of Alfred is a collection of early Middle English sayings.</vt:lpstr>
      <vt:lpstr>People use the proverbs in newspapers, films, TV  or radio programmes.</vt:lpstr>
      <vt:lpstr>You should open the door!</vt:lpstr>
      <vt:lpstr>Welcome to the Magic Planet of English Proverbs!</vt:lpstr>
      <vt:lpstr>Let’s play, my dear!</vt:lpstr>
      <vt:lpstr>Our teams are ready! </vt:lpstr>
      <vt:lpstr>The second team is “Starry” </vt:lpstr>
      <vt:lpstr>Task No. 1</vt:lpstr>
      <vt:lpstr>Task No. 2</vt:lpstr>
      <vt:lpstr>“Proverbium” is a big study of proverbs. There are 39 volumes.</vt:lpstr>
      <vt:lpstr>Слайд 14</vt:lpstr>
      <vt:lpstr>Слайд 15</vt:lpstr>
      <vt:lpstr>Task No. 3</vt:lpstr>
      <vt:lpstr>Слайд 17</vt:lpstr>
      <vt:lpstr>Task No. 4</vt:lpstr>
      <vt:lpstr>Horse; chickens; cat;  cow; fox; sheep; ass; dog; hare; camel.</vt:lpstr>
      <vt:lpstr>“If at first you do not succeed, try, try, try again!”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English Provebs</dc:title>
  <cp:lastModifiedBy>Windows User</cp:lastModifiedBy>
  <cp:revision>39</cp:revision>
  <dcterms:modified xsi:type="dcterms:W3CDTF">2020-03-01T11:02:14Z</dcterms:modified>
</cp:coreProperties>
</file>