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viewProps" Target="viewProps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6240141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3244151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317315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3504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2394210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4188804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4110355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9867991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0966992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690013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495031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680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hyperlink" Target="http://www.escher.ru/images/pics/ascending-and-descending-detail.jpg" TargetMode="Externa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hyperlink" Target="http://www.escher.ru/images/pics/circle_limit_4.jpg" TargetMode="Externa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hyperlink" Target="http://www.escher.ru/images/pics/drawing-hands.jpg" TargetMode="Externa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hyperlink" Target="http://www.escher.ru/images/pics/red-ants.jp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9.jpeg"/><Relationship Id="rId4" Type="http://schemas.openxmlformats.org/officeDocument/2006/relationships/hyperlink" Target="http://www.escher.ru/images/pics/predestination.jpg" TargetMode="Externa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hyperlink" Target="http://www.escher.ru/images/pics/Metamorphosis-III-3.jpg" TargetMode="External"/><Relationship Id="rId3" Type="http://schemas.openxmlformats.org/officeDocument/2006/relationships/image" Target="../media/image20.jpeg"/><Relationship Id="rId7" Type="http://schemas.openxmlformats.org/officeDocument/2006/relationships/image" Target="../media/image22.jpeg"/><Relationship Id="rId2" Type="http://schemas.openxmlformats.org/officeDocument/2006/relationships/hyperlink" Target="http://www.escher.ru/images/pics/Metamorphosis-III-6.jpg" TargetMode="External"/><Relationship Id="rId1" Type="http://schemas.openxmlformats.org/officeDocument/2006/relationships/slideLayout" Target="../slideLayouts/slideLayout18.xml"/><Relationship Id="rId6" Type="http://schemas.openxmlformats.org/officeDocument/2006/relationships/hyperlink" Target="http://www.escher.ru/images/pics/Metamorphosis-III-4.jpg" TargetMode="External"/><Relationship Id="rId11" Type="http://schemas.openxmlformats.org/officeDocument/2006/relationships/image" Target="../media/image24.jpeg"/><Relationship Id="rId5" Type="http://schemas.openxmlformats.org/officeDocument/2006/relationships/image" Target="../media/image21.jpeg"/><Relationship Id="rId10" Type="http://schemas.openxmlformats.org/officeDocument/2006/relationships/hyperlink" Target="http://www.escher.ru/images/pics/Metamorphosis-III-2.jpg" TargetMode="External"/><Relationship Id="rId4" Type="http://schemas.openxmlformats.org/officeDocument/2006/relationships/hyperlink" Target="http://www.escher.ru/images/pics/Metamorphosis-III-5.jpg" TargetMode="External"/><Relationship Id="rId9" Type="http://schemas.openxmlformats.org/officeDocument/2006/relationships/image" Target="../media/image23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hyperlink" Target="http://www.escher.ru/images/pics/path-of-life-II.jpg" TargetMode="External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hyperlink" Target="http://www.escher.ru/images/pics/eye.jpg" TargetMode="Externa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hyperlink" Target="http://www.escher.ru/images/pics/order-and-chaos.jpg" TargetMode="External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hyperlink" Target="http://www.escher.ru/images/pics/butterflies2.jp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29.jpeg"/><Relationship Id="rId4" Type="http://schemas.openxmlformats.org/officeDocument/2006/relationships/hyperlink" Target="http://www.escher.ru/images/pics/puddle.jpg" TargetMode="Externa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hyperlink" Target="http://www.escher.ru/images/pics/day_and_night.jpg" TargetMode="External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5.png"/><Relationship Id="rId5" Type="http://schemas.openxmlformats.org/officeDocument/2006/relationships/image" Target="../media/image4.gif"/><Relationship Id="rId4" Type="http://schemas.openxmlformats.org/officeDocument/2006/relationships/image" Target="../media/image3.wmf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7" Type="http://schemas.openxmlformats.org/officeDocument/2006/relationships/image" Target="../media/image11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0.jpeg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hyperlink" Target="http://www.escher.ru/images/pics/self-portrait-II.jpg" TargetMode="External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escher.ru/images/pics/belvedere.jpg" TargetMode="Externa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hyperlink" Target="http://www.escher.ru/images/pics/ascending-and-descending.jpg" TargetMode="External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142844" y="142852"/>
            <a:ext cx="8786874" cy="6500834"/>
          </a:xfrm>
          <a:prstGeom prst="horizontalScroll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285852" y="1643050"/>
            <a:ext cx="6929486" cy="332398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2604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Занятие №21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2604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Итоговое занятие</a:t>
            </a:r>
            <a:endParaRPr lang="en-US" sz="4800" b="1" dirty="0" smtClean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  <a:p>
            <a:pPr indent="1260475"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b="1" i="1" dirty="0" smtClean="0">
                <a:solidFill>
                  <a:srgbClr val="00206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 Загадочный мир Мориса </a:t>
            </a:r>
            <a:r>
              <a:rPr lang="ru-RU" sz="5400" b="1" i="1" dirty="0" err="1" smtClean="0">
                <a:solidFill>
                  <a:srgbClr val="002060"/>
                </a:solidFill>
                <a:latin typeface="Arial Narrow" pitchFamily="34" charset="0"/>
                <a:ea typeface="Calibri" pitchFamily="34" charset="0"/>
                <a:cs typeface="Times New Roman" pitchFamily="18" charset="0"/>
              </a:rPr>
              <a:t>Эшера</a:t>
            </a:r>
            <a:endParaRPr lang="ru-RU" sz="5400" b="1" i="1" dirty="0" smtClean="0">
              <a:solidFill>
                <a:prstClr val="black"/>
              </a:solidFill>
              <a:latin typeface="Arial Narrow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990938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024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Подъём и спуск (в деталях)">
            <a:hlinkClick r:id="rId2" tgtFrame="&quot;blank&quot;" tooltip="&quot;Подъём и спуск (в деталях)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71538" y="571480"/>
            <a:ext cx="7072362" cy="5357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TextBox 2"/>
          <p:cNvSpPr txBox="1"/>
          <p:nvPr/>
        </p:nvSpPr>
        <p:spPr>
          <a:xfrm>
            <a:off x="2857488" y="5786454"/>
            <a:ext cx="379937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Подъем и спуск</a:t>
            </a:r>
            <a:endParaRPr lang="ru-RU" sz="4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904695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770" decel="100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11" dur="770" decel="100000"/>
                                        <p:tgtEl>
                                          <p:spTgt spid="3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12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3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4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5" dur="77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6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ircle Limit IV (Heaven and Hell)">
            <a:hlinkClick r:id="rId2" tgtFrame="&quot;blank&quot;" tooltip="&quot;Circle Limit IV (Heaven and Hell)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929454" y="4929198"/>
            <a:ext cx="1428760" cy="146529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560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5601" name="Рисунок 26" descr="Circle Limit IV (Heaven and Hell)">
            <a:hlinkClick r:id="rId2" tooltip="&quot;Circle Limit IV (Heaven and Hell)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857224" y="1785927"/>
            <a:ext cx="5073190" cy="5062130"/>
          </a:xfrm>
          <a:prstGeom prst="rect">
            <a:avLst/>
          </a:prstGeom>
          <a:noFill/>
        </p:spPr>
      </p:pic>
      <p:sp>
        <p:nvSpPr>
          <p:cNvPr id="25603" name="Rectangle 3"/>
          <p:cNvSpPr>
            <a:spLocks noChangeArrowheads="1"/>
          </p:cNvSpPr>
          <p:nvPr/>
        </p:nvSpPr>
        <p:spPr bwMode="auto">
          <a:xfrm>
            <a:off x="0" y="0"/>
            <a:ext cx="10219333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Предел – круг 4 (рай и ад).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1960. Продольная гравюра (две доски).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Диаметр 41.5 см. </a:t>
            </a:r>
            <a:endParaRPr lang="ru-RU" sz="44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131166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56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560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56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4" presetID="6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6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5603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rawing Hands - Рисующие руки">
            <a:hlinkClick r:id="rId2" tgtFrame="&quot;blank&quot;" tooltip="&quot;Drawing Hands - Рисующие руки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0034" y="785794"/>
            <a:ext cx="5286412" cy="507209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929290" y="1714488"/>
            <a:ext cx="321471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Рисующие руки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1948. Литография. 28,5х34 см </a:t>
            </a:r>
            <a:endParaRPr lang="ru-RU" sz="40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07920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3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4" name="Рисунок 42" descr="Moebius band II - Лента Мебиуса 2">
            <a:hlinkClick r:id="rId2" tooltip="&quot;Moebius band II - Лента Мебиуса 2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86578" y="139367"/>
            <a:ext cx="2071702" cy="4157841"/>
          </a:xfrm>
          <a:prstGeom prst="rect">
            <a:avLst/>
          </a:prstGeom>
          <a:noFill/>
        </p:spPr>
      </p:pic>
      <p:pic>
        <p:nvPicPr>
          <p:cNvPr id="23553" name="Рисунок 55" descr="Predestination ">
            <a:hlinkClick r:id="rId4" tooltip="&quot;Predestination 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7157" y="3286124"/>
            <a:ext cx="4904615" cy="3429024"/>
          </a:xfrm>
          <a:prstGeom prst="rect">
            <a:avLst/>
          </a:prstGeom>
          <a:noFill/>
        </p:spPr>
      </p:pic>
      <p:sp>
        <p:nvSpPr>
          <p:cNvPr id="23555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3556" name="Rectangle 4"/>
          <p:cNvSpPr>
            <a:spLocks noChangeArrowheads="1"/>
          </p:cNvSpPr>
          <p:nvPr/>
        </p:nvSpPr>
        <p:spPr bwMode="auto">
          <a:xfrm>
            <a:off x="642910" y="154146"/>
            <a:ext cx="6429420" cy="31700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Лента Мебиуса</a:t>
            </a:r>
            <a:r>
              <a:rPr lang="ru-RU" sz="3200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1963.продольная гравюра (три доски). 45х20 см Замкнутая кольцеобразная полоса на первый взгляд имеет две поверхности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–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внешнюю и внутреннюю. Вы видите, как девять красных муравьев один за другим ползут и по той, и по другой. Тем не менее, это полоса с односторонней поверхностью. 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3557" name="Rectangle 5"/>
          <p:cNvSpPr>
            <a:spLocks noChangeArrowheads="1"/>
          </p:cNvSpPr>
          <p:nvPr/>
        </p:nvSpPr>
        <p:spPr bwMode="auto">
          <a:xfrm>
            <a:off x="5214942" y="4378589"/>
            <a:ext cx="3357586" cy="20621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1951 г. - литография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29Х42 см. </a:t>
            </a:r>
            <a:endParaRPr lang="ru-RU" sz="3200" dirty="0" smtClean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6263634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355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3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17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5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770" decel="100000"/>
                                        <p:tgtEl>
                                          <p:spTgt spid="23557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6" dur="770" decel="100000"/>
                                        <p:tgtEl>
                                          <p:spTgt spid="23557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27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28" dur="77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2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30" dur="770" fill="hold"/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3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235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  <p:bldP spid="23557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Группа 8"/>
          <p:cNvGrpSpPr/>
          <p:nvPr/>
        </p:nvGrpSpPr>
        <p:grpSpPr>
          <a:xfrm>
            <a:off x="642910" y="1142984"/>
            <a:ext cx="7858180" cy="5500726"/>
            <a:chOff x="-669925" y="835025"/>
            <a:chExt cx="6772275" cy="3959225"/>
          </a:xfrm>
        </p:grpSpPr>
        <p:pic>
          <p:nvPicPr>
            <p:cNvPr id="27649" name="Рисунок 45" descr="Метаморфозы 6">
              <a:hlinkClick r:id="rId2" tooltip="&quot;Метаморфозы 6&quot;"/>
            </p:cNvPr>
            <p:cNvPicPr>
              <a:picLocks noChangeAspect="1" noChangeArrowheads="1"/>
            </p:cNvPicPr>
            <p:nvPr/>
          </p:nvPicPr>
          <p:blipFill>
            <a:blip r:embed="rId3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-612775" y="835025"/>
              <a:ext cx="3181350" cy="762000"/>
            </a:xfrm>
            <a:prstGeom prst="rect">
              <a:avLst/>
            </a:prstGeom>
            <a:noFill/>
          </p:spPr>
        </p:pic>
        <p:pic>
          <p:nvPicPr>
            <p:cNvPr id="27650" name="Рисунок 46" descr="Метаморфозы 5">
              <a:hlinkClick r:id="rId4" tooltip="&quot;Метаморфозы 5&quot;"/>
            </p:cNvPr>
            <p:cNvPicPr>
              <a:picLocks noChangeAspect="1" noChangeArrowheads="1"/>
            </p:cNvPicPr>
            <p:nvPr/>
          </p:nvPicPr>
          <p:blipFill>
            <a:blip r:embed="rId5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25725" y="1339850"/>
              <a:ext cx="3409950" cy="781050"/>
            </a:xfrm>
            <a:prstGeom prst="rect">
              <a:avLst/>
            </a:prstGeom>
            <a:noFill/>
          </p:spPr>
        </p:pic>
        <p:pic>
          <p:nvPicPr>
            <p:cNvPr id="27651" name="Рисунок 47" descr="Метаморфозы 4">
              <a:hlinkClick r:id="rId6" tooltip="&quot;Метаморфозы 4&quot;"/>
            </p:cNvPr>
            <p:cNvPicPr>
              <a:picLocks noChangeAspect="1" noChangeArrowheads="1"/>
            </p:cNvPicPr>
            <p:nvPr/>
          </p:nvPicPr>
          <p:blipFill>
            <a:blip r:embed="rId7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-669925" y="2216150"/>
              <a:ext cx="3362325" cy="771525"/>
            </a:xfrm>
            <a:prstGeom prst="rect">
              <a:avLst/>
            </a:prstGeom>
            <a:noFill/>
          </p:spPr>
        </p:pic>
        <p:pic>
          <p:nvPicPr>
            <p:cNvPr id="27652" name="Рисунок 48" descr="Метаморфозы 3">
              <a:hlinkClick r:id="rId8" tooltip="&quot;Метаморфозы 3&quot;"/>
            </p:cNvPr>
            <p:cNvPicPr>
              <a:picLocks noChangeAspect="1" noChangeArrowheads="1"/>
            </p:cNvPicPr>
            <p:nvPr/>
          </p:nvPicPr>
          <p:blipFill>
            <a:blip r:embed="rId9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2625725" y="3067050"/>
              <a:ext cx="3476625" cy="795338"/>
            </a:xfrm>
            <a:prstGeom prst="rect">
              <a:avLst/>
            </a:prstGeom>
            <a:noFill/>
          </p:spPr>
        </p:pic>
        <p:pic>
          <p:nvPicPr>
            <p:cNvPr id="27653" name="Рисунок 49" descr="Метаморфозы 2">
              <a:hlinkClick r:id="rId10" tooltip="&quot;Метаморфозы 2&quot;"/>
            </p:cNvPr>
            <p:cNvPicPr>
              <a:picLocks noChangeAspect="1" noChangeArrowheads="1"/>
            </p:cNvPicPr>
            <p:nvPr/>
          </p:nvPicPr>
          <p:blipFill>
            <a:blip r:embed="rId11" cstate="print">
              <a:duotone>
                <a:prstClr val="black"/>
                <a:schemeClr val="accent2">
                  <a:tint val="45000"/>
                  <a:satMod val="400000"/>
                </a:schemeClr>
              </a:duotone>
            </a:blip>
            <a:srcRect/>
            <a:stretch>
              <a:fillRect/>
            </a:stretch>
          </p:blipFill>
          <p:spPr bwMode="auto">
            <a:xfrm>
              <a:off x="-612775" y="4025900"/>
              <a:ext cx="3352800" cy="768350"/>
            </a:xfrm>
            <a:prstGeom prst="rect">
              <a:avLst/>
            </a:prstGeom>
            <a:noFill/>
          </p:spPr>
        </p:pic>
      </p:grpSp>
      <p:sp>
        <p:nvSpPr>
          <p:cNvPr id="2765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7655" name="Rectangle 7"/>
          <p:cNvSpPr>
            <a:spLocks noChangeArrowheads="1"/>
          </p:cNvSpPr>
          <p:nvPr/>
        </p:nvSpPr>
        <p:spPr bwMode="auto">
          <a:xfrm>
            <a:off x="-45085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981200" fontAlgn="base">
              <a:spcBef>
                <a:spcPct val="0"/>
              </a:spcBef>
              <a:spcAft>
                <a:spcPct val="0"/>
              </a:spcAft>
            </a:pPr>
            <a:r>
              <a:rPr lang="ru-RU" sz="1400" b="1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Метаморфозы</a:t>
            </a:r>
            <a:r>
              <a:rPr lang="ru-RU" sz="1400" b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140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endParaRPr lang="ru-RU" sz="900" smtClean="0">
              <a:solidFill>
                <a:prstClr val="black"/>
              </a:solidFill>
              <a:latin typeface="Arial" pitchFamily="34" charset="0"/>
            </a:endParaRPr>
          </a:p>
          <a:p>
            <a:pPr indent="1981200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2571736" y="357166"/>
            <a:ext cx="4786346" cy="707886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МЕТАМОРФОЗЫ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955213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30721" name="Рисунок 58" descr="Path of Life II - Путь жизни 2">
            <a:hlinkClick r:id="rId2" tooltip="&quot;Path of Life II - Путь жизни 2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14282" y="214290"/>
            <a:ext cx="6072230" cy="6072230"/>
          </a:xfrm>
          <a:prstGeom prst="rect">
            <a:avLst/>
          </a:prstGeom>
          <a:noFill/>
        </p:spPr>
      </p:pic>
      <p:sp>
        <p:nvSpPr>
          <p:cNvPr id="30723" name="Rectangle 3"/>
          <p:cNvSpPr>
            <a:spLocks noChangeArrowheads="1"/>
          </p:cNvSpPr>
          <p:nvPr/>
        </p:nvSpPr>
        <p:spPr bwMode="auto">
          <a:xfrm>
            <a:off x="6143636" y="2283734"/>
            <a:ext cx="3286116" cy="31085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Путь жизни </a:t>
            </a:r>
            <a: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1958.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Продольная гравюра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(две доски). 37х3</a:t>
            </a:r>
            <a:r>
              <a:rPr lang="ru-RU" sz="32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7 </a:t>
            </a: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16341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800" decel="100000"/>
                                        <p:tgtEl>
                                          <p:spTgt spid="307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80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800" decel="100000" fill="hold"/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307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23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9697" name="Рисунок 61" descr="Eye - Глаз">
            <a:hlinkClick r:id="rId2" tooltip="&quot;Eye - Глаз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-1" y="714356"/>
            <a:ext cx="5072067" cy="3827389"/>
          </a:xfrm>
          <a:prstGeom prst="rect">
            <a:avLst/>
          </a:prstGeom>
          <a:noFill/>
        </p:spPr>
      </p:pic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5072066" y="572609"/>
            <a:ext cx="4071934" cy="52937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Глаз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4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1946. Меццо-тинто. 15х20 см. Художник рисует свой глаз, очень сильно увеличенный с помощью вогнутого зеркала для бритья. В зрачке отражается череп, всегда напоминающий нам: 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memento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mori</a:t>
            </a: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ru-RU" sz="9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96659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969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96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96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69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28673" name="Рисунок 64" descr="Order and chaos - Порядок и Хаос">
            <a:hlinkClick r:id="rId2" tooltip="&quot;Order and chaos - Порядок и Хаос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5072074" cy="5072074"/>
          </a:xfrm>
          <a:prstGeom prst="rect">
            <a:avLst/>
          </a:prstGeom>
          <a:noFill/>
        </p:spPr>
      </p:pic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4929190" y="430887"/>
            <a:ext cx="4643470" cy="566308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Порядок и Хаос</a:t>
            </a:r>
            <a:r>
              <a:rPr lang="ru-RU" sz="36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</a:b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1950. Литография.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28х28 см Звездный додекаэдр, расположенный в центре, как мыльным пузырем, накрыт прозрачной сферой. В этом символе порядка и красоты отражается хаос в виде собрания ненужных, разбитых и сплющенных предметов. </a:t>
            </a:r>
            <a:endParaRPr lang="ru-RU" sz="11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877442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286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86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5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18" name="Рисунок 67" descr="Butterflies - Бабочки">
            <a:hlinkClick r:id="rId2" tooltip="&quot;Butterflies - Бабочки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86100"/>
            <a:ext cx="3338950" cy="3571900"/>
          </a:xfrm>
          <a:prstGeom prst="rect">
            <a:avLst/>
          </a:prstGeom>
          <a:noFill/>
        </p:spPr>
      </p:pic>
      <p:pic>
        <p:nvPicPr>
          <p:cNvPr id="34817" name="Рисунок 70" descr="Puddle - Лужица">
            <a:hlinkClick r:id="rId4" tooltip="&quot;Puddle - Лужица&quot;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541095" y="2786058"/>
            <a:ext cx="5450137" cy="4071942"/>
          </a:xfrm>
          <a:prstGeom prst="rect">
            <a:avLst/>
          </a:prstGeom>
          <a:noFill/>
        </p:spPr>
      </p:pic>
      <p:sp>
        <p:nvSpPr>
          <p:cNvPr id="3481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4821" name="Rectangle 5"/>
          <p:cNvSpPr>
            <a:spLocks noChangeArrowheads="1"/>
          </p:cNvSpPr>
          <p:nvPr/>
        </p:nvSpPr>
        <p:spPr bwMode="auto">
          <a:xfrm>
            <a:off x="2214546" y="-101110"/>
            <a:ext cx="6929454" cy="2862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90713"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Лужица</a:t>
            </a:r>
            <a:r>
              <a:rPr lang="ru-RU" sz="2800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/>
            </a:r>
            <a:br>
              <a:rPr lang="ru-RU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1952. Продольная гравюра. 24х32 см Безоблачное вечернее небо отражается в луже, оставшейся на лесной тропинке после недавнего ливня. На глинистой земле отпечатались следы двух автомобильных шин, двух велосипедных колёс и обуви двух пешеходов.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endParaRPr lang="ru-RU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28596" y="2571744"/>
            <a:ext cx="195560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Бабочки</a:t>
            </a:r>
            <a:endParaRPr lang="ru-RU" sz="36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975450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37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48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900" decel="100000" fill="hold"/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48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48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6" presetID="42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8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481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348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4821" grpId="0"/>
      <p:bldP spid="7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ay and Night - День и Ночь">
            <a:hlinkClick r:id="rId2" tgtFrame="&quot;blank&quot;" tooltip="&quot;Day and Night - День и Ночь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85852" y="1142984"/>
            <a:ext cx="6429420" cy="542928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  <p:sp>
        <p:nvSpPr>
          <p:cNvPr id="3" name="Прямоугольник 2"/>
          <p:cNvSpPr/>
          <p:nvPr/>
        </p:nvSpPr>
        <p:spPr>
          <a:xfrm>
            <a:off x="2500298" y="428604"/>
            <a:ext cx="3786214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День и Ночь</a:t>
            </a:r>
            <a:r>
              <a:rPr lang="ru-RU" sz="4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endParaRPr lang="ru-RU" sz="40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697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1" presetID="54" presetClass="entr" presetSubtype="0" ac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5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217" name="Group 1"/>
          <p:cNvGrpSpPr>
            <a:grpSpLocks/>
          </p:cNvGrpSpPr>
          <p:nvPr/>
        </p:nvGrpSpPr>
        <p:grpSpPr bwMode="auto">
          <a:xfrm>
            <a:off x="5786446" y="4429132"/>
            <a:ext cx="2786082" cy="1928826"/>
            <a:chOff x="7991" y="4609"/>
            <a:chExt cx="2592" cy="1458"/>
          </a:xfrm>
        </p:grpSpPr>
        <p:sp>
          <p:nvSpPr>
            <p:cNvPr id="9232" name="AutoShape 16"/>
            <p:cNvSpPr>
              <a:spLocks noChangeShapeType="1"/>
            </p:cNvSpPr>
            <p:nvPr/>
          </p:nvSpPr>
          <p:spPr bwMode="auto">
            <a:xfrm>
              <a:off x="9125" y="4995"/>
              <a:ext cx="687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1" name="AutoShape 15"/>
            <p:cNvSpPr>
              <a:spLocks noChangeShapeType="1"/>
            </p:cNvSpPr>
            <p:nvPr/>
          </p:nvSpPr>
          <p:spPr bwMode="auto">
            <a:xfrm>
              <a:off x="8343" y="5564"/>
              <a:ext cx="687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0" name="AutoShape 14"/>
            <p:cNvSpPr>
              <a:spLocks noChangeShapeType="1"/>
            </p:cNvSpPr>
            <p:nvPr/>
          </p:nvSpPr>
          <p:spPr bwMode="auto">
            <a:xfrm>
              <a:off x="9125" y="5564"/>
              <a:ext cx="687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9" name="AutoShape 13"/>
            <p:cNvSpPr>
              <a:spLocks noChangeShapeType="1"/>
            </p:cNvSpPr>
            <p:nvPr/>
          </p:nvSpPr>
          <p:spPr bwMode="auto">
            <a:xfrm flipH="1" flipV="1">
              <a:off x="8343" y="4994"/>
              <a:ext cx="531" cy="234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8" name="AutoShape 12"/>
            <p:cNvSpPr>
              <a:spLocks noChangeShapeType="1"/>
            </p:cNvSpPr>
            <p:nvPr/>
          </p:nvSpPr>
          <p:spPr bwMode="auto">
            <a:xfrm flipH="1">
              <a:off x="8343" y="5228"/>
              <a:ext cx="531" cy="336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7" name="AutoShape 11"/>
            <p:cNvSpPr>
              <a:spLocks noChangeShapeType="1"/>
            </p:cNvSpPr>
            <p:nvPr/>
          </p:nvSpPr>
          <p:spPr bwMode="auto">
            <a:xfrm>
              <a:off x="8343" y="4995"/>
              <a:ext cx="687" cy="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6" name="AutoShape 10"/>
            <p:cNvSpPr>
              <a:spLocks noChangeShapeType="1"/>
            </p:cNvSpPr>
            <p:nvPr/>
          </p:nvSpPr>
          <p:spPr bwMode="auto">
            <a:xfrm flipV="1">
              <a:off x="9264" y="5565"/>
              <a:ext cx="286" cy="502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5" name="AutoShape 9"/>
            <p:cNvSpPr>
              <a:spLocks noChangeShapeType="1"/>
            </p:cNvSpPr>
            <p:nvPr/>
          </p:nvSpPr>
          <p:spPr bwMode="auto">
            <a:xfrm>
              <a:off x="9550" y="5564"/>
              <a:ext cx="501" cy="503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4" name="AutoShape 8"/>
            <p:cNvSpPr>
              <a:spLocks noChangeShapeType="1"/>
            </p:cNvSpPr>
            <p:nvPr/>
          </p:nvSpPr>
          <p:spPr bwMode="auto">
            <a:xfrm flipV="1">
              <a:off x="8343" y="4609"/>
              <a:ext cx="358" cy="385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3" name="AutoShape 7"/>
            <p:cNvSpPr>
              <a:spLocks noChangeShapeType="1"/>
            </p:cNvSpPr>
            <p:nvPr/>
          </p:nvSpPr>
          <p:spPr bwMode="auto">
            <a:xfrm>
              <a:off x="7991" y="4609"/>
              <a:ext cx="352" cy="386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2" name="AutoShape 6"/>
            <p:cNvSpPr>
              <a:spLocks noChangeShapeType="1"/>
            </p:cNvSpPr>
            <p:nvPr/>
          </p:nvSpPr>
          <p:spPr bwMode="auto">
            <a:xfrm flipV="1">
              <a:off x="8254" y="5566"/>
              <a:ext cx="447" cy="501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1" name="AutoShape 5"/>
            <p:cNvSpPr>
              <a:spLocks noChangeShapeType="1"/>
            </p:cNvSpPr>
            <p:nvPr/>
          </p:nvSpPr>
          <p:spPr bwMode="auto">
            <a:xfrm>
              <a:off x="8701" y="5566"/>
              <a:ext cx="424" cy="501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0" name="AutoShape 4"/>
            <p:cNvSpPr>
              <a:spLocks noChangeShapeType="1"/>
            </p:cNvSpPr>
            <p:nvPr/>
          </p:nvSpPr>
          <p:spPr bwMode="auto">
            <a:xfrm flipV="1">
              <a:off x="9896" y="4711"/>
              <a:ext cx="687" cy="284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19" name="AutoShape 3"/>
            <p:cNvSpPr>
              <a:spLocks noChangeShapeType="1"/>
            </p:cNvSpPr>
            <p:nvPr/>
          </p:nvSpPr>
          <p:spPr bwMode="auto">
            <a:xfrm>
              <a:off x="9812" y="4995"/>
              <a:ext cx="0" cy="47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18" name="AutoShape 2"/>
            <p:cNvSpPr>
              <a:spLocks noChangeShapeType="1"/>
            </p:cNvSpPr>
            <p:nvPr/>
          </p:nvSpPr>
          <p:spPr bwMode="auto">
            <a:xfrm>
              <a:off x="8343" y="4995"/>
              <a:ext cx="0" cy="47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9233" name="Group 17"/>
          <p:cNvGrpSpPr>
            <a:grpSpLocks/>
          </p:cNvGrpSpPr>
          <p:nvPr/>
        </p:nvGrpSpPr>
        <p:grpSpPr bwMode="auto">
          <a:xfrm>
            <a:off x="642910" y="2786058"/>
            <a:ext cx="3929090" cy="2500330"/>
            <a:chOff x="1891" y="3070"/>
            <a:chExt cx="2927" cy="1458"/>
          </a:xfrm>
        </p:grpSpPr>
        <p:grpSp>
          <p:nvGrpSpPr>
            <p:cNvPr id="9235" name="Group 19"/>
            <p:cNvGrpSpPr>
              <a:grpSpLocks/>
            </p:cNvGrpSpPr>
            <p:nvPr/>
          </p:nvGrpSpPr>
          <p:grpSpPr bwMode="auto">
            <a:xfrm>
              <a:off x="1891" y="3070"/>
              <a:ext cx="2927" cy="1458"/>
              <a:chOff x="2159" y="3231"/>
              <a:chExt cx="2927" cy="1458"/>
            </a:xfrm>
          </p:grpSpPr>
          <p:sp>
            <p:nvSpPr>
              <p:cNvPr id="9249" name="AutoShape 33"/>
              <p:cNvSpPr>
                <a:spLocks noChangeShapeType="1"/>
              </p:cNvSpPr>
              <p:nvPr/>
            </p:nvSpPr>
            <p:spPr bwMode="auto">
              <a:xfrm>
                <a:off x="3628" y="3617"/>
                <a:ext cx="687" cy="0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8" name="AutoShape 32"/>
              <p:cNvSpPr>
                <a:spLocks noChangeShapeType="1"/>
              </p:cNvSpPr>
              <p:nvPr/>
            </p:nvSpPr>
            <p:spPr bwMode="auto">
              <a:xfrm>
                <a:off x="2846" y="4186"/>
                <a:ext cx="687" cy="0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7" name="AutoShape 31"/>
              <p:cNvSpPr>
                <a:spLocks noChangeShapeType="1"/>
              </p:cNvSpPr>
              <p:nvPr/>
            </p:nvSpPr>
            <p:spPr bwMode="auto">
              <a:xfrm>
                <a:off x="3628" y="4186"/>
                <a:ext cx="687" cy="0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6" name="AutoShape 30"/>
              <p:cNvSpPr>
                <a:spLocks noChangeShapeType="1"/>
              </p:cNvSpPr>
              <p:nvPr/>
            </p:nvSpPr>
            <p:spPr bwMode="auto">
              <a:xfrm flipV="1">
                <a:off x="2159" y="3617"/>
                <a:ext cx="598" cy="234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5" name="AutoShape 29"/>
              <p:cNvSpPr>
                <a:spLocks noChangeShapeType="1"/>
              </p:cNvSpPr>
              <p:nvPr/>
            </p:nvSpPr>
            <p:spPr bwMode="auto">
              <a:xfrm>
                <a:off x="2159" y="3935"/>
                <a:ext cx="598" cy="251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4" name="AutoShape 28"/>
              <p:cNvSpPr>
                <a:spLocks noChangeShapeType="1"/>
              </p:cNvSpPr>
              <p:nvPr/>
            </p:nvSpPr>
            <p:spPr bwMode="auto">
              <a:xfrm>
                <a:off x="2846" y="3617"/>
                <a:ext cx="687" cy="0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3" name="AutoShape 27"/>
              <p:cNvSpPr>
                <a:spLocks noChangeShapeType="1"/>
              </p:cNvSpPr>
              <p:nvPr/>
            </p:nvSpPr>
            <p:spPr bwMode="auto">
              <a:xfrm flipV="1">
                <a:off x="3767" y="4187"/>
                <a:ext cx="286" cy="502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2" name="AutoShape 26"/>
              <p:cNvSpPr>
                <a:spLocks noChangeShapeType="1"/>
              </p:cNvSpPr>
              <p:nvPr/>
            </p:nvSpPr>
            <p:spPr bwMode="auto">
              <a:xfrm>
                <a:off x="4053" y="4186"/>
                <a:ext cx="501" cy="503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1" name="AutoShape 25"/>
              <p:cNvSpPr>
                <a:spLocks noChangeShapeType="1"/>
              </p:cNvSpPr>
              <p:nvPr/>
            </p:nvSpPr>
            <p:spPr bwMode="auto">
              <a:xfrm flipV="1">
                <a:off x="2846" y="3231"/>
                <a:ext cx="358" cy="385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40" name="AutoShape 24"/>
              <p:cNvSpPr>
                <a:spLocks noChangeShapeType="1"/>
              </p:cNvSpPr>
              <p:nvPr/>
            </p:nvSpPr>
            <p:spPr bwMode="auto">
              <a:xfrm>
                <a:off x="2494" y="3231"/>
                <a:ext cx="352" cy="386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39" name="AutoShape 23"/>
              <p:cNvSpPr>
                <a:spLocks noChangeShapeType="1"/>
              </p:cNvSpPr>
              <p:nvPr/>
            </p:nvSpPr>
            <p:spPr bwMode="auto">
              <a:xfrm flipV="1">
                <a:off x="2757" y="4188"/>
                <a:ext cx="447" cy="501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38" name="AutoShape 22"/>
              <p:cNvSpPr>
                <a:spLocks noChangeShapeType="1"/>
              </p:cNvSpPr>
              <p:nvPr/>
            </p:nvSpPr>
            <p:spPr bwMode="auto">
              <a:xfrm>
                <a:off x="3204" y="4188"/>
                <a:ext cx="424" cy="501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37" name="AutoShape 21"/>
              <p:cNvSpPr>
                <a:spLocks noChangeShapeType="1"/>
              </p:cNvSpPr>
              <p:nvPr/>
            </p:nvSpPr>
            <p:spPr bwMode="auto">
              <a:xfrm flipV="1">
                <a:off x="4399" y="3333"/>
                <a:ext cx="687" cy="284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9236" name="AutoShape 20"/>
              <p:cNvSpPr>
                <a:spLocks noChangeShapeType="1"/>
              </p:cNvSpPr>
              <p:nvPr/>
            </p:nvSpPr>
            <p:spPr bwMode="auto">
              <a:xfrm>
                <a:off x="4315" y="3617"/>
                <a:ext cx="0" cy="470"/>
              </a:xfrm>
              <a:prstGeom prst="straightConnector1">
                <a:avLst/>
              </a:prstGeom>
              <a:noFill/>
              <a:ln w="28575">
                <a:solidFill>
                  <a:srgbClr val="E36C0A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9234" name="AutoShape 18"/>
            <p:cNvSpPr>
              <a:spLocks noChangeShapeType="1"/>
            </p:cNvSpPr>
            <p:nvPr/>
          </p:nvSpPr>
          <p:spPr bwMode="auto">
            <a:xfrm>
              <a:off x="2578" y="3456"/>
              <a:ext cx="0" cy="470"/>
            </a:xfrm>
            <a:prstGeom prst="straightConnector1">
              <a:avLst/>
            </a:prstGeom>
            <a:noFill/>
            <a:ln w="28575">
              <a:solidFill>
                <a:srgbClr val="E36C0A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9250" name="Rectangle 34"/>
          <p:cNvSpPr>
            <a:spLocks noChangeArrowheads="1"/>
          </p:cNvSpPr>
          <p:nvPr/>
        </p:nvSpPr>
        <p:spPr bwMode="auto">
          <a:xfrm>
            <a:off x="0" y="357166"/>
            <a:ext cx="885828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330450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943634"/>
                </a:solidFill>
                <a:ea typeface="Calibri" pitchFamily="34" charset="0"/>
                <a:cs typeface="Times New Roman" pitchFamily="18" charset="0"/>
              </a:rPr>
              <a:t>Разминка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Переложите две спички так, чтобы корова смотрела в другую сторону.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251" name="Rectangle 35"/>
          <p:cNvSpPr>
            <a:spLocks noChangeArrowheads="1"/>
          </p:cNvSpPr>
          <p:nvPr/>
        </p:nvSpPr>
        <p:spPr bwMode="auto">
          <a:xfrm>
            <a:off x="3643306" y="928670"/>
            <a:ext cx="4286248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421063"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mtClean="0">
                <a:solidFill>
                  <a:prstClr val="black"/>
                </a:solidFill>
                <a:latin typeface="Arial" pitchFamily="34" charset="0"/>
              </a:rPr>
            </a:br>
            <a:endParaRPr lang="ru-RU" smtClean="0">
              <a:solidFill>
                <a:prstClr val="black"/>
              </a:solidFill>
              <a:latin typeface="Arial" pitchFamily="34" charset="0"/>
            </a:endParaRPr>
          </a:p>
          <a:p>
            <a:pPr indent="34210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8" name="TextBox 37"/>
          <p:cNvSpPr txBox="1"/>
          <p:nvPr/>
        </p:nvSpPr>
        <p:spPr>
          <a:xfrm>
            <a:off x="6072198" y="3357562"/>
            <a:ext cx="189949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4BACC6">
                    <a:lumMod val="75000"/>
                  </a:srgbClr>
                </a:solidFill>
              </a:rPr>
              <a:t>Решение:</a:t>
            </a:r>
            <a:endParaRPr lang="ru-RU" sz="3200" b="1" dirty="0">
              <a:solidFill>
                <a:srgbClr val="4BACC6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3921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92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92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0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1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18" dur="20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7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50" grpId="0"/>
      <p:bldP spid="3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3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0" name="Группа 59"/>
          <p:cNvGrpSpPr/>
          <p:nvPr/>
        </p:nvGrpSpPr>
        <p:grpSpPr>
          <a:xfrm>
            <a:off x="2071670" y="4357694"/>
            <a:ext cx="1749862" cy="1868971"/>
            <a:chOff x="1500166" y="4357700"/>
            <a:chExt cx="1749862" cy="1868971"/>
          </a:xfrm>
          <a:solidFill>
            <a:schemeClr val="tx2">
              <a:lumMod val="60000"/>
              <a:lumOff val="40000"/>
            </a:schemeClr>
          </a:solidFill>
        </p:grpSpPr>
        <p:grpSp>
          <p:nvGrpSpPr>
            <p:cNvPr id="3" name="Group 38"/>
            <p:cNvGrpSpPr>
              <a:grpSpLocks/>
            </p:cNvGrpSpPr>
            <p:nvPr/>
          </p:nvGrpSpPr>
          <p:grpSpPr bwMode="auto">
            <a:xfrm>
              <a:off x="1500169" y="4357700"/>
              <a:ext cx="1749859" cy="1868971"/>
              <a:chOff x="2963" y="4906"/>
              <a:chExt cx="1588" cy="1588"/>
            </a:xfrm>
            <a:grpFill/>
          </p:grpSpPr>
          <p:sp>
            <p:nvSpPr>
              <p:cNvPr id="28" name="Rectangle 50"/>
              <p:cNvSpPr>
                <a:spLocks noChangeArrowheads="1"/>
              </p:cNvSpPr>
              <p:nvPr/>
            </p:nvSpPr>
            <p:spPr bwMode="auto">
              <a:xfrm>
                <a:off x="2963" y="5303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29" name="Rectangle 49"/>
              <p:cNvSpPr>
                <a:spLocks noChangeArrowheads="1"/>
              </p:cNvSpPr>
              <p:nvPr/>
            </p:nvSpPr>
            <p:spPr bwMode="auto">
              <a:xfrm>
                <a:off x="2963" y="5700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0" name="Rectangle 48"/>
              <p:cNvSpPr>
                <a:spLocks noChangeArrowheads="1"/>
              </p:cNvSpPr>
              <p:nvPr/>
            </p:nvSpPr>
            <p:spPr bwMode="auto">
              <a:xfrm>
                <a:off x="2963" y="6097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1" name="Rectangle 47"/>
              <p:cNvSpPr>
                <a:spLocks noChangeArrowheads="1"/>
              </p:cNvSpPr>
              <p:nvPr/>
            </p:nvSpPr>
            <p:spPr bwMode="auto">
              <a:xfrm>
                <a:off x="3360" y="4906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2" name="Rectangle 46"/>
              <p:cNvSpPr>
                <a:spLocks noChangeArrowheads="1"/>
              </p:cNvSpPr>
              <p:nvPr/>
            </p:nvSpPr>
            <p:spPr bwMode="auto">
              <a:xfrm>
                <a:off x="3360" y="5303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3" name="Rectangle 45"/>
              <p:cNvSpPr>
                <a:spLocks noChangeArrowheads="1"/>
              </p:cNvSpPr>
              <p:nvPr/>
            </p:nvSpPr>
            <p:spPr bwMode="auto">
              <a:xfrm>
                <a:off x="3360" y="5700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4" name="Rectangle 44"/>
              <p:cNvSpPr>
                <a:spLocks noChangeArrowheads="1"/>
              </p:cNvSpPr>
              <p:nvPr/>
            </p:nvSpPr>
            <p:spPr bwMode="auto">
              <a:xfrm>
                <a:off x="2963" y="4906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5" name="Rectangle 43"/>
              <p:cNvSpPr>
                <a:spLocks noChangeArrowheads="1"/>
              </p:cNvSpPr>
              <p:nvPr/>
            </p:nvSpPr>
            <p:spPr bwMode="auto">
              <a:xfrm>
                <a:off x="4154" y="5700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6" name="Rectangle 42"/>
              <p:cNvSpPr>
                <a:spLocks noChangeArrowheads="1"/>
              </p:cNvSpPr>
              <p:nvPr/>
            </p:nvSpPr>
            <p:spPr bwMode="auto">
              <a:xfrm>
                <a:off x="4154" y="6097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7" name="Rectangle 41"/>
              <p:cNvSpPr>
                <a:spLocks noChangeArrowheads="1"/>
              </p:cNvSpPr>
              <p:nvPr/>
            </p:nvSpPr>
            <p:spPr bwMode="auto">
              <a:xfrm>
                <a:off x="3757" y="5700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8" name="Rectangle 40"/>
              <p:cNvSpPr>
                <a:spLocks noChangeArrowheads="1"/>
              </p:cNvSpPr>
              <p:nvPr/>
            </p:nvSpPr>
            <p:spPr bwMode="auto">
              <a:xfrm>
                <a:off x="3757" y="6097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  <p:sp>
            <p:nvSpPr>
              <p:cNvPr id="39" name="Rectangle 39"/>
              <p:cNvSpPr>
                <a:spLocks noChangeArrowheads="1"/>
              </p:cNvSpPr>
              <p:nvPr/>
            </p:nvSpPr>
            <p:spPr bwMode="auto">
              <a:xfrm>
                <a:off x="3360" y="6097"/>
                <a:ext cx="397" cy="397"/>
              </a:xfrm>
              <a:prstGeom prst="rect">
                <a:avLst/>
              </a:prstGeom>
              <a:grpFill/>
              <a:ln w="9525">
                <a:solidFill>
                  <a:srgbClr val="A5A5A5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  <a:sp3d extrusionH="57150">
                  <a:bevelT w="38100" h="38100"/>
                </a:sp3d>
              </a:bodyPr>
              <a:lstStyle/>
              <a:p>
                <a:endParaRPr lang="ru-RU">
                  <a:ln>
                    <a:solidFill>
                      <a:prstClr val="black">
                        <a:lumMod val="95000"/>
                        <a:lumOff val="5000"/>
                      </a:prstClr>
                    </a:solidFill>
                  </a:ln>
                  <a:solidFill>
                    <a:srgbClr val="FF0000"/>
                  </a:solidFill>
                </a:endParaRPr>
              </a:p>
            </p:txBody>
          </p:sp>
        </p:grpSp>
        <p:sp>
          <p:nvSpPr>
            <p:cNvPr id="4" name="AutoShape 51"/>
            <p:cNvSpPr>
              <a:spLocks noChangeShapeType="1"/>
            </p:cNvSpPr>
            <p:nvPr/>
          </p:nvSpPr>
          <p:spPr bwMode="auto">
            <a:xfrm flipH="1">
              <a:off x="1938320" y="4825673"/>
              <a:ext cx="438152" cy="0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5" name="AutoShape 52"/>
            <p:cNvSpPr>
              <a:spLocks noChangeShapeType="1"/>
            </p:cNvSpPr>
            <p:nvPr/>
          </p:nvSpPr>
          <p:spPr bwMode="auto">
            <a:xfrm flipH="1">
              <a:off x="1500166" y="5293650"/>
              <a:ext cx="438154" cy="0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6" name="AutoShape 53"/>
            <p:cNvSpPr>
              <a:spLocks noChangeShapeType="1"/>
            </p:cNvSpPr>
            <p:nvPr/>
          </p:nvSpPr>
          <p:spPr bwMode="auto">
            <a:xfrm flipH="1">
              <a:off x="1938320" y="5758684"/>
              <a:ext cx="438152" cy="0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7" name="AutoShape 54"/>
            <p:cNvSpPr>
              <a:spLocks noChangeShapeType="1"/>
            </p:cNvSpPr>
            <p:nvPr/>
          </p:nvSpPr>
          <p:spPr bwMode="auto">
            <a:xfrm flipH="1">
              <a:off x="2376472" y="5758684"/>
              <a:ext cx="438154" cy="0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" name="AutoShape 55"/>
            <p:cNvSpPr>
              <a:spLocks noChangeShapeType="1"/>
            </p:cNvSpPr>
            <p:nvPr/>
          </p:nvSpPr>
          <p:spPr bwMode="auto">
            <a:xfrm>
              <a:off x="1938320" y="4825673"/>
              <a:ext cx="0" cy="467977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9" name="AutoShape 56"/>
            <p:cNvSpPr>
              <a:spLocks noChangeShapeType="1"/>
            </p:cNvSpPr>
            <p:nvPr/>
          </p:nvSpPr>
          <p:spPr bwMode="auto">
            <a:xfrm>
              <a:off x="1938320" y="5293650"/>
              <a:ext cx="0" cy="467979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0" name="AutoShape 57"/>
            <p:cNvSpPr>
              <a:spLocks noChangeShapeType="1"/>
            </p:cNvSpPr>
            <p:nvPr/>
          </p:nvSpPr>
          <p:spPr bwMode="auto">
            <a:xfrm>
              <a:off x="2814626" y="5293650"/>
              <a:ext cx="0" cy="467979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11" name="AutoShape 58"/>
            <p:cNvSpPr>
              <a:spLocks noChangeShapeType="1"/>
            </p:cNvSpPr>
            <p:nvPr/>
          </p:nvSpPr>
          <p:spPr bwMode="auto">
            <a:xfrm>
              <a:off x="2376472" y="5758684"/>
              <a:ext cx="0" cy="467979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  <a:sp3d extrusionH="57150">
                <a:bevelT w="38100" h="38100"/>
              </a:sp3d>
            </a:bodyPr>
            <a:lstStyle/>
            <a:p>
              <a:endParaRPr lang="ru-RU">
                <a:ln>
                  <a:solidFill>
                    <a:prstClr val="black">
                      <a:lumMod val="95000"/>
                      <a:lumOff val="5000"/>
                    </a:prstClr>
                  </a:solidFill>
                </a:ln>
                <a:solidFill>
                  <a:srgbClr val="FF0000"/>
                </a:solidFill>
              </a:endParaRPr>
            </a:p>
          </p:txBody>
        </p:sp>
      </p:grpSp>
      <p:grpSp>
        <p:nvGrpSpPr>
          <p:cNvPr id="59" name="Группа 58"/>
          <p:cNvGrpSpPr/>
          <p:nvPr/>
        </p:nvGrpSpPr>
        <p:grpSpPr>
          <a:xfrm>
            <a:off x="5429256" y="4357694"/>
            <a:ext cx="1774657" cy="1871911"/>
            <a:chOff x="6297805" y="4501915"/>
            <a:chExt cx="1774657" cy="1871911"/>
          </a:xfrm>
          <a:solidFill>
            <a:schemeClr val="tx2">
              <a:lumMod val="60000"/>
              <a:lumOff val="40000"/>
            </a:schemeClr>
          </a:solidFill>
        </p:grpSpPr>
        <p:sp>
          <p:nvSpPr>
            <p:cNvPr id="12" name="Rectangle 59"/>
            <p:cNvSpPr>
              <a:spLocks noChangeArrowheads="1"/>
            </p:cNvSpPr>
            <p:nvPr/>
          </p:nvSpPr>
          <p:spPr bwMode="auto">
            <a:xfrm>
              <a:off x="6297805" y="4969891"/>
              <a:ext cx="438152" cy="467979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Rectangle 60"/>
            <p:cNvSpPr>
              <a:spLocks noChangeArrowheads="1"/>
            </p:cNvSpPr>
            <p:nvPr/>
          </p:nvSpPr>
          <p:spPr bwMode="auto">
            <a:xfrm>
              <a:off x="6297805" y="5437870"/>
              <a:ext cx="438152" cy="467977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" name="Rectangle 61"/>
            <p:cNvSpPr>
              <a:spLocks noChangeArrowheads="1"/>
            </p:cNvSpPr>
            <p:nvPr/>
          </p:nvSpPr>
          <p:spPr bwMode="auto">
            <a:xfrm>
              <a:off x="6297805" y="5905847"/>
              <a:ext cx="438152" cy="467979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5" name="Rectangle 62"/>
            <p:cNvSpPr>
              <a:spLocks noChangeArrowheads="1"/>
            </p:cNvSpPr>
            <p:nvPr/>
          </p:nvSpPr>
          <p:spPr bwMode="auto">
            <a:xfrm>
              <a:off x="6735957" y="4501915"/>
              <a:ext cx="438154" cy="467977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6" name="Rectangle 63"/>
            <p:cNvSpPr>
              <a:spLocks noChangeArrowheads="1"/>
            </p:cNvSpPr>
            <p:nvPr/>
          </p:nvSpPr>
          <p:spPr bwMode="auto">
            <a:xfrm>
              <a:off x="6297805" y="4501915"/>
              <a:ext cx="438152" cy="467977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7" name="Rectangle 64"/>
            <p:cNvSpPr>
              <a:spLocks noChangeArrowheads="1"/>
            </p:cNvSpPr>
            <p:nvPr/>
          </p:nvSpPr>
          <p:spPr bwMode="auto">
            <a:xfrm>
              <a:off x="7612263" y="5437870"/>
              <a:ext cx="438154" cy="467977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8" name="Rectangle 65"/>
            <p:cNvSpPr>
              <a:spLocks noChangeArrowheads="1"/>
            </p:cNvSpPr>
            <p:nvPr/>
          </p:nvSpPr>
          <p:spPr bwMode="auto">
            <a:xfrm>
              <a:off x="7612263" y="5905847"/>
              <a:ext cx="438154" cy="467979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Rectangle 66"/>
            <p:cNvSpPr>
              <a:spLocks noChangeArrowheads="1"/>
            </p:cNvSpPr>
            <p:nvPr/>
          </p:nvSpPr>
          <p:spPr bwMode="auto">
            <a:xfrm>
              <a:off x="7174111" y="5905847"/>
              <a:ext cx="438152" cy="467979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" name="Rectangle 67"/>
            <p:cNvSpPr>
              <a:spLocks noChangeArrowheads="1"/>
            </p:cNvSpPr>
            <p:nvPr/>
          </p:nvSpPr>
          <p:spPr bwMode="auto">
            <a:xfrm>
              <a:off x="6735957" y="5905847"/>
              <a:ext cx="438154" cy="467979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" name="Rectangle 68"/>
            <p:cNvSpPr>
              <a:spLocks noChangeArrowheads="1"/>
            </p:cNvSpPr>
            <p:nvPr/>
          </p:nvSpPr>
          <p:spPr bwMode="auto">
            <a:xfrm>
              <a:off x="7612263" y="4969891"/>
              <a:ext cx="438154" cy="467979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" name="Rectangle 69"/>
            <p:cNvSpPr>
              <a:spLocks noChangeArrowheads="1"/>
            </p:cNvSpPr>
            <p:nvPr/>
          </p:nvSpPr>
          <p:spPr bwMode="auto">
            <a:xfrm>
              <a:off x="7174111" y="4501915"/>
              <a:ext cx="438152" cy="467977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Rectangle 70"/>
            <p:cNvSpPr>
              <a:spLocks noChangeArrowheads="1"/>
            </p:cNvSpPr>
            <p:nvPr/>
          </p:nvSpPr>
          <p:spPr bwMode="auto">
            <a:xfrm>
              <a:off x="7612263" y="4501915"/>
              <a:ext cx="438154" cy="467977"/>
            </a:xfrm>
            <a:prstGeom prst="rect">
              <a:avLst/>
            </a:prstGeom>
            <a:grpFill/>
            <a:ln w="9525">
              <a:solidFill>
                <a:srgbClr val="A5A5A5"/>
              </a:solidFill>
              <a:miter lim="800000"/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4" name="AutoShape 71"/>
            <p:cNvSpPr>
              <a:spLocks noChangeShapeType="1"/>
            </p:cNvSpPr>
            <p:nvPr/>
          </p:nvSpPr>
          <p:spPr bwMode="auto">
            <a:xfrm>
              <a:off x="7174111" y="4501915"/>
              <a:ext cx="0" cy="467977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AutoShape 72"/>
            <p:cNvSpPr>
              <a:spLocks noChangeShapeType="1"/>
            </p:cNvSpPr>
            <p:nvPr/>
          </p:nvSpPr>
          <p:spPr bwMode="auto">
            <a:xfrm>
              <a:off x="7174111" y="5905847"/>
              <a:ext cx="0" cy="467979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AutoShape 73"/>
            <p:cNvSpPr>
              <a:spLocks noChangeShapeType="1"/>
            </p:cNvSpPr>
            <p:nvPr/>
          </p:nvSpPr>
          <p:spPr bwMode="auto">
            <a:xfrm flipH="1">
              <a:off x="7612263" y="5437870"/>
              <a:ext cx="460199" cy="0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AutoShape 74"/>
            <p:cNvSpPr>
              <a:spLocks noChangeShapeType="1"/>
            </p:cNvSpPr>
            <p:nvPr/>
          </p:nvSpPr>
          <p:spPr bwMode="auto">
            <a:xfrm>
              <a:off x="6297805" y="5437870"/>
              <a:ext cx="438152" cy="0"/>
            </a:xfrm>
            <a:prstGeom prst="straightConnector1">
              <a:avLst/>
            </a:prstGeom>
            <a:grpFill/>
            <a:ln>
              <a:headEnd/>
              <a:tailEnd/>
            </a:ln>
            <a:scene3d>
              <a:camera prst="orthographicFront"/>
              <a:lightRig rig="threePt" dir="t"/>
            </a:scene3d>
            <a:sp3d>
              <a:bevelT/>
            </a:sp3d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40" name="TextBox 39"/>
          <p:cNvSpPr txBox="1"/>
          <p:nvPr/>
        </p:nvSpPr>
        <p:spPr>
          <a:xfrm>
            <a:off x="642910" y="3857628"/>
            <a:ext cx="72808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20.3</a:t>
            </a:r>
            <a:endParaRPr lang="ru-RU" sz="2400" b="1" dirty="0">
              <a:solidFill>
                <a:srgbClr val="1F497D">
                  <a:lumMod val="75000"/>
                </a:srgbClr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642910" y="2786058"/>
            <a:ext cx="828680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  <a:ea typeface="Calibri" pitchFamily="34" charset="0"/>
                <a:cs typeface="Times New Roman" pitchFamily="18" charset="0"/>
              </a:rPr>
              <a:t>20.2</a:t>
            </a:r>
            <a:r>
              <a:rPr lang="ru-RU" sz="2400" b="1" i="1" dirty="0" smtClean="0">
                <a:solidFill>
                  <a:srgbClr val="4F81BD">
                    <a:lumMod val="50000"/>
                  </a:srgbClr>
                </a:solidFill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b="1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Нет, так как, если он лжец, то не сказал бы этого, а если бы он был Рыцарь, то не солгал бы.</a:t>
            </a:r>
            <a:endParaRPr lang="ru-RU" sz="2000" dirty="0">
              <a:solidFill>
                <a:prstClr val="black"/>
              </a:solidFill>
            </a:endParaRPr>
          </a:p>
        </p:txBody>
      </p:sp>
      <p:sp>
        <p:nvSpPr>
          <p:cNvPr id="7170" name="Text Box 2"/>
          <p:cNvSpPr txBox="1">
            <a:spLocks noChangeArrowheads="1"/>
          </p:cNvSpPr>
          <p:nvPr/>
        </p:nvSpPr>
        <p:spPr bwMode="auto">
          <a:xfrm>
            <a:off x="720725" y="758825"/>
            <a:ext cx="395288" cy="53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1" name="Rectangle 3"/>
          <p:cNvSpPr>
            <a:spLocks noChangeArrowheads="1"/>
          </p:cNvSpPr>
          <p:nvPr/>
        </p:nvSpPr>
        <p:spPr bwMode="auto">
          <a:xfrm>
            <a:off x="3143240" y="0"/>
            <a:ext cx="1857388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Решения.</a:t>
            </a:r>
            <a:endParaRPr lang="ru-RU" sz="1400" dirty="0" smtClean="0">
              <a:solidFill>
                <a:srgbClr val="FF000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2285984" y="428604"/>
            <a:ext cx="4214810" cy="7232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0113" fontAlgn="base">
              <a:spcBef>
                <a:spcPct val="0"/>
              </a:spcBef>
              <a:spcAft>
                <a:spcPct val="0"/>
              </a:spcAft>
            </a:pPr>
            <a:endParaRPr lang="ru-RU" sz="1400" dirty="0" smtClean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  <a:p>
            <a:pPr indent="90011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9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011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7" name="TextBox 46"/>
          <p:cNvSpPr txBox="1"/>
          <p:nvPr/>
        </p:nvSpPr>
        <p:spPr>
          <a:xfrm>
            <a:off x="714348" y="785794"/>
            <a:ext cx="732893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4F81BD">
                    <a:lumMod val="50000"/>
                  </a:srgbClr>
                </a:solidFill>
              </a:rPr>
              <a:t>20.1</a:t>
            </a:r>
            <a:endParaRPr lang="ru-RU" sz="2400" b="1" dirty="0">
              <a:solidFill>
                <a:srgbClr val="4F81BD">
                  <a:lumMod val="50000"/>
                </a:srgbClr>
              </a:solidFill>
            </a:endParaRPr>
          </a:p>
        </p:txBody>
      </p:sp>
      <p:sp>
        <p:nvSpPr>
          <p:cNvPr id="48" name="TextBox 47"/>
          <p:cNvSpPr txBox="1"/>
          <p:nvPr/>
        </p:nvSpPr>
        <p:spPr>
          <a:xfrm>
            <a:off x="2000232" y="785794"/>
            <a:ext cx="1226618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</a:rPr>
              <a:t>10652</a:t>
            </a:r>
          </a:p>
          <a:p>
            <a:r>
              <a:rPr lang="ru-RU" sz="3200" dirty="0" smtClean="0">
                <a:solidFill>
                  <a:prstClr val="black"/>
                </a:solidFill>
              </a:rPr>
              <a:t>  9067</a:t>
            </a:r>
          </a:p>
          <a:p>
            <a:r>
              <a:rPr lang="ru-RU" sz="3200" dirty="0" smtClean="0">
                <a:solidFill>
                  <a:prstClr val="black"/>
                </a:solidFill>
              </a:rPr>
              <a:t>  1585</a:t>
            </a:r>
            <a:endParaRPr lang="ru-RU" sz="3200" dirty="0">
              <a:solidFill>
                <a:prstClr val="black"/>
              </a:solidFill>
            </a:endParaRPr>
          </a:p>
        </p:txBody>
      </p:sp>
      <p:cxnSp>
        <p:nvCxnSpPr>
          <p:cNvPr id="56" name="Прямая соединительная линия 55"/>
          <p:cNvCxnSpPr/>
          <p:nvPr/>
        </p:nvCxnSpPr>
        <p:spPr>
          <a:xfrm>
            <a:off x="2071670" y="1785926"/>
            <a:ext cx="1071570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58" name="Прямая соединительная линия 57"/>
          <p:cNvCxnSpPr/>
          <p:nvPr/>
        </p:nvCxnSpPr>
        <p:spPr>
          <a:xfrm>
            <a:off x="1928794" y="1357298"/>
            <a:ext cx="214314" cy="0"/>
          </a:xfrm>
          <a:prstGeom prst="line">
            <a:avLst/>
          </a:prstGeom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57577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нина\Local Settings\Temporary Internet Files\Content.IE5\COC1D93Z\MCj0282032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42852"/>
            <a:ext cx="1785950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C:\Documents and Settings\нина\Local Settings\Temporary Internet Files\Content.IE5\441FPGER\MCj02860140000[1]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86612" y="214290"/>
            <a:ext cx="1857388" cy="17145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1785918" y="0"/>
            <a:ext cx="5786478" cy="452431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4500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Из двух пунктов, расстояние между которыми 100 км, выехали одновременно навстречу друг другу два всадника. Скорость первого всадника 15 км/ч, второго – 10 км/ч. Вместе с первым всадником выбежала собака, скорость которой 20 км/ч. Встретив второго всадника, она повернула назад и побежала к первому, добежав до него, снова повернула. И так она бегала до тех пор, пока всадники не встретились. Сколько километров пробежала собака?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8" name="Рисунок 7" descr="C:\Documents and Settings\нина\Local Settings\Temporary Internet Files\Content.IE5\Y4FIAPDQ\MCj04414070000[1].wmf"/>
          <p:cNvPicPr/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>
            <a:off x="-571536" y="5214950"/>
            <a:ext cx="2857520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Рисунок 24" descr="B_Fly02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358082" y="5143512"/>
            <a:ext cx="1528763" cy="15287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0" name="Объект 27"/>
          <p:cNvPicPr>
            <a:picLocks noChangeArrowheads="1"/>
          </p:cNvPicPr>
          <p:nvPr/>
        </p:nvPicPr>
        <p:blipFill>
          <a:blip r:embed="rId6" cstate="print"/>
          <a:srcRect t="-1389" b="-1389"/>
          <a:stretch>
            <a:fillRect/>
          </a:stretch>
        </p:blipFill>
        <p:spPr bwMode="auto">
          <a:xfrm>
            <a:off x="5715008" y="6215082"/>
            <a:ext cx="16240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Объект 27"/>
          <p:cNvPicPr>
            <a:picLocks noChangeArrowheads="1"/>
          </p:cNvPicPr>
          <p:nvPr/>
        </p:nvPicPr>
        <p:blipFill>
          <a:blip r:embed="rId6" cstate="print"/>
          <a:srcRect t="-1389" b="-1389"/>
          <a:stretch>
            <a:fillRect/>
          </a:stretch>
        </p:blipFill>
        <p:spPr bwMode="auto">
          <a:xfrm>
            <a:off x="4214810" y="6215082"/>
            <a:ext cx="1624013" cy="463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152" name="Rectangle 8"/>
          <p:cNvSpPr>
            <a:spLocks noChangeArrowheads="1"/>
          </p:cNvSpPr>
          <p:nvPr/>
        </p:nvSpPr>
        <p:spPr bwMode="auto">
          <a:xfrm>
            <a:off x="0" y="4286256"/>
            <a:ext cx="4786346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9060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Решение.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10+15=25(км/ч) – скорость сближения всадников;</a:t>
            </a:r>
            <a:endParaRPr lang="ru-RU" sz="12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100:25=49(ч) ехали всадники;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20·4=80(км) пробежала собака.</a:t>
            </a:r>
            <a:r>
              <a:rPr lang="ru-RU" sz="120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11" name="Рисунок 10" descr="C:\Documents and Settings\нина\Local Settings\Temporary Internet Files\Content.IE5\Y4FIAPDQ\MCj04414070000[1].wmf"/>
          <p:cNvPicPr/>
          <p:nvPr/>
        </p:nvPicPr>
        <p:blipFill>
          <a:blip r:embed="rId4" cstate="print">
            <a:lum bright="-20000"/>
          </a:blip>
          <a:srcRect/>
          <a:stretch>
            <a:fillRect/>
          </a:stretch>
        </p:blipFill>
        <p:spPr bwMode="auto">
          <a:xfrm flipH="1">
            <a:off x="6429388" y="5214950"/>
            <a:ext cx="3000396" cy="1428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2469489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0"/>
                            </p:stCondLst>
                            <p:childTnLst>
                              <p:par>
                                <p:cTn id="1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6000"/>
                            </p:stCondLst>
                            <p:childTnLst>
                              <p:par>
                                <p:cTn id="20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6000"/>
                            </p:stCondLst>
                            <p:childTnLst>
                              <p:par>
                                <p:cTn id="23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32 -0.00764 L 0.7651 -0.00486 " pathEditMode="relative" rAng="0" ptsTypes="AA">
                                      <p:cBhvr>
                                        <p:cTn id="24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6" y="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8000"/>
                            </p:stCondLst>
                            <p:childTnLst>
                              <p:par>
                                <p:cTn id="26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8000"/>
                            </p:stCondLst>
                            <p:childTnLst>
                              <p:par>
                                <p:cTn id="29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0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122 -0.00764 L -0.83976 -0.00764 " pathEditMode="relative" rAng="0" ptsTypes="AA">
                                      <p:cBhvr>
                                        <p:cTn id="33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419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0"/>
                            </p:stCondLst>
                            <p:childTnLst>
                              <p:par>
                                <p:cTn id="35" presetID="1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0000"/>
                            </p:stCondLst>
                            <p:childTnLst>
                              <p:par>
                                <p:cTn id="41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6632 -0.00764 L 0.66615 -0.00764 " pathEditMode="relative" rAng="0" ptsTypes="AA">
                                      <p:cBhvr>
                                        <p:cTn id="42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6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4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47" dur="500"/>
                                        <p:tgtEl>
                                          <p:spTgt spid="6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8" grpId="0"/>
      <p:bldP spid="615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5129" name="Рисунок 16" descr="1239559921_pic_id45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9388" y="2714620"/>
            <a:ext cx="2102217" cy="1308104"/>
          </a:xfrm>
          <a:prstGeom prst="rect">
            <a:avLst/>
          </a:prstGeom>
          <a:noFill/>
        </p:spPr>
      </p:pic>
      <p:pic>
        <p:nvPicPr>
          <p:cNvPr id="5130" name="Рисунок 17" descr="1239559921_pic_id4567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7" y="2786058"/>
            <a:ext cx="1673035" cy="1308104"/>
          </a:xfrm>
          <a:prstGeom prst="rect">
            <a:avLst/>
          </a:prstGeom>
          <a:noFill/>
        </p:spPr>
      </p:pic>
      <p:pic>
        <p:nvPicPr>
          <p:cNvPr id="5128" name="Рисунок 18" descr="1239559921_pic_id456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14348" y="3000372"/>
            <a:ext cx="1767300" cy="1165228"/>
          </a:xfrm>
          <a:prstGeom prst="rect">
            <a:avLst/>
          </a:prstGeom>
          <a:noFill/>
        </p:spPr>
      </p:pic>
      <p:pic>
        <p:nvPicPr>
          <p:cNvPr id="5126" name="imgb" descr="http://www.sadik92.ru/products_pictures/kolodec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857620" y="4429132"/>
            <a:ext cx="1104590" cy="1792293"/>
          </a:xfrm>
          <a:prstGeom prst="rect">
            <a:avLst/>
          </a:prstGeom>
          <a:noFill/>
        </p:spPr>
      </p:pic>
      <p:pic>
        <p:nvPicPr>
          <p:cNvPr id="5125" name="Picture 5" descr="http://www.ivel.ur.ru/img/kat/core581_max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4572008"/>
            <a:ext cx="2665867" cy="1557342"/>
          </a:xfrm>
          <a:prstGeom prst="rect">
            <a:avLst/>
          </a:prstGeom>
          <a:noFill/>
        </p:spPr>
      </p:pic>
      <p:pic>
        <p:nvPicPr>
          <p:cNvPr id="5127" name="Picture 7" descr="http://ibud.ua/userfiles/image/malenki%20statti/Pogreb_1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785786" y="4643446"/>
            <a:ext cx="1891508" cy="1574805"/>
          </a:xfrm>
          <a:prstGeom prst="rect">
            <a:avLst/>
          </a:prstGeom>
          <a:noFill/>
        </p:spPr>
      </p:pic>
      <p:sp>
        <p:nvSpPr>
          <p:cNvPr id="5131" name="Rectangle 11"/>
          <p:cNvSpPr>
            <a:spLocks noChangeArrowheads="1"/>
          </p:cNvSpPr>
          <p:nvPr/>
        </p:nvSpPr>
        <p:spPr bwMode="auto">
          <a:xfrm>
            <a:off x="785786" y="357166"/>
            <a:ext cx="785818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На рисунке изображены три домика, погреб, колодец и навес.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Провести от каждого домика по одной тропинке к погребу, колодцу и навесу так, чтобы они не пересекались (или доказать, что это невозможно).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133" name="Rectangle 13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349090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25" name="Rectangle 2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1357290" y="3643314"/>
            <a:ext cx="5715040" cy="2928958"/>
            <a:chOff x="2265" y="10487"/>
            <a:chExt cx="6458" cy="3126"/>
          </a:xfrm>
        </p:grpSpPr>
        <p:grpSp>
          <p:nvGrpSpPr>
            <p:cNvPr id="4119" name="Group 23"/>
            <p:cNvGrpSpPr>
              <a:grpSpLocks/>
            </p:cNvGrpSpPr>
            <p:nvPr/>
          </p:nvGrpSpPr>
          <p:grpSpPr bwMode="auto">
            <a:xfrm>
              <a:off x="2265" y="10487"/>
              <a:ext cx="1072" cy="1540"/>
              <a:chOff x="2411" y="9779"/>
              <a:chExt cx="1608" cy="2561"/>
            </a:xfrm>
          </p:grpSpPr>
          <p:sp>
            <p:nvSpPr>
              <p:cNvPr id="4124" name="Rectangle 28"/>
              <p:cNvSpPr>
                <a:spLocks noChangeArrowheads="1"/>
              </p:cNvSpPr>
              <p:nvPr/>
            </p:nvSpPr>
            <p:spPr bwMode="auto">
              <a:xfrm>
                <a:off x="2495" y="10900"/>
                <a:ext cx="1440" cy="1440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23" name="AutoShape 27"/>
              <p:cNvSpPr>
                <a:spLocks noChangeArrowheads="1"/>
              </p:cNvSpPr>
              <p:nvPr/>
            </p:nvSpPr>
            <p:spPr bwMode="auto">
              <a:xfrm>
                <a:off x="2411" y="9779"/>
                <a:ext cx="1608" cy="1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22" name="Rectangle 26"/>
              <p:cNvSpPr>
                <a:spLocks noChangeArrowheads="1"/>
              </p:cNvSpPr>
              <p:nvPr/>
            </p:nvSpPr>
            <p:spPr bwMode="auto">
              <a:xfrm>
                <a:off x="2662" y="11035"/>
                <a:ext cx="369" cy="452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21" name="Rectangle 25"/>
              <p:cNvSpPr>
                <a:spLocks noChangeArrowheads="1"/>
              </p:cNvSpPr>
              <p:nvPr/>
            </p:nvSpPr>
            <p:spPr bwMode="auto">
              <a:xfrm>
                <a:off x="3382" y="11035"/>
                <a:ext cx="379" cy="452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20" name="Rectangle 24"/>
              <p:cNvSpPr>
                <a:spLocks noChangeArrowheads="1"/>
              </p:cNvSpPr>
              <p:nvPr/>
            </p:nvSpPr>
            <p:spPr bwMode="auto">
              <a:xfrm>
                <a:off x="3031" y="11620"/>
                <a:ext cx="351" cy="653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113" name="Group 17"/>
            <p:cNvGrpSpPr>
              <a:grpSpLocks/>
            </p:cNvGrpSpPr>
            <p:nvPr/>
          </p:nvGrpSpPr>
          <p:grpSpPr bwMode="auto">
            <a:xfrm>
              <a:off x="4885" y="10487"/>
              <a:ext cx="1072" cy="1540"/>
              <a:chOff x="2411" y="9779"/>
              <a:chExt cx="1608" cy="2561"/>
            </a:xfrm>
          </p:grpSpPr>
          <p:sp>
            <p:nvSpPr>
              <p:cNvPr id="4118" name="Rectangle 22"/>
              <p:cNvSpPr>
                <a:spLocks noChangeArrowheads="1"/>
              </p:cNvSpPr>
              <p:nvPr/>
            </p:nvSpPr>
            <p:spPr bwMode="auto">
              <a:xfrm>
                <a:off x="2495" y="10900"/>
                <a:ext cx="1440" cy="1440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17" name="AutoShape 21"/>
              <p:cNvSpPr>
                <a:spLocks noChangeArrowheads="1"/>
              </p:cNvSpPr>
              <p:nvPr/>
            </p:nvSpPr>
            <p:spPr bwMode="auto">
              <a:xfrm>
                <a:off x="2411" y="9779"/>
                <a:ext cx="1608" cy="1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16" name="Rectangle 20"/>
              <p:cNvSpPr>
                <a:spLocks noChangeArrowheads="1"/>
              </p:cNvSpPr>
              <p:nvPr/>
            </p:nvSpPr>
            <p:spPr bwMode="auto">
              <a:xfrm>
                <a:off x="2662" y="11035"/>
                <a:ext cx="369" cy="452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15" name="Rectangle 19"/>
              <p:cNvSpPr>
                <a:spLocks noChangeArrowheads="1"/>
              </p:cNvSpPr>
              <p:nvPr/>
            </p:nvSpPr>
            <p:spPr bwMode="auto">
              <a:xfrm>
                <a:off x="3382" y="11035"/>
                <a:ext cx="379" cy="452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14" name="Rectangle 18"/>
              <p:cNvSpPr>
                <a:spLocks noChangeArrowheads="1"/>
              </p:cNvSpPr>
              <p:nvPr/>
            </p:nvSpPr>
            <p:spPr bwMode="auto">
              <a:xfrm>
                <a:off x="3031" y="11620"/>
                <a:ext cx="351" cy="653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4107" name="Group 11"/>
            <p:cNvGrpSpPr>
              <a:grpSpLocks/>
            </p:cNvGrpSpPr>
            <p:nvPr/>
          </p:nvGrpSpPr>
          <p:grpSpPr bwMode="auto">
            <a:xfrm>
              <a:off x="7651" y="10489"/>
              <a:ext cx="1072" cy="1540"/>
              <a:chOff x="2411" y="9779"/>
              <a:chExt cx="1608" cy="2561"/>
            </a:xfrm>
          </p:grpSpPr>
          <p:sp>
            <p:nvSpPr>
              <p:cNvPr id="4112" name="Rectangle 16"/>
              <p:cNvSpPr>
                <a:spLocks noChangeArrowheads="1"/>
              </p:cNvSpPr>
              <p:nvPr/>
            </p:nvSpPr>
            <p:spPr bwMode="auto">
              <a:xfrm>
                <a:off x="2495" y="10900"/>
                <a:ext cx="1440" cy="1440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11" name="AutoShape 15"/>
              <p:cNvSpPr>
                <a:spLocks noChangeArrowheads="1"/>
              </p:cNvSpPr>
              <p:nvPr/>
            </p:nvSpPr>
            <p:spPr bwMode="auto">
              <a:xfrm>
                <a:off x="2411" y="9779"/>
                <a:ext cx="1608" cy="1121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10" name="Rectangle 14"/>
              <p:cNvSpPr>
                <a:spLocks noChangeArrowheads="1"/>
              </p:cNvSpPr>
              <p:nvPr/>
            </p:nvSpPr>
            <p:spPr bwMode="auto">
              <a:xfrm>
                <a:off x="2662" y="11035"/>
                <a:ext cx="369" cy="452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09" name="Rectangle 13"/>
              <p:cNvSpPr>
                <a:spLocks noChangeArrowheads="1"/>
              </p:cNvSpPr>
              <p:nvPr/>
            </p:nvSpPr>
            <p:spPr bwMode="auto">
              <a:xfrm>
                <a:off x="3382" y="11035"/>
                <a:ext cx="379" cy="452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08" name="Rectangle 12"/>
              <p:cNvSpPr>
                <a:spLocks noChangeArrowheads="1"/>
              </p:cNvSpPr>
              <p:nvPr/>
            </p:nvSpPr>
            <p:spPr bwMode="auto">
              <a:xfrm>
                <a:off x="3031" y="11620"/>
                <a:ext cx="351" cy="653"/>
              </a:xfrm>
              <a:prstGeom prst="rect">
                <a:avLst/>
              </a:prstGeom>
              <a:solidFill>
                <a:srgbClr val="FFFFFF"/>
              </a:solidFill>
              <a:ln w="63500" cmpd="thickThin">
                <a:solidFill>
                  <a:srgbClr val="C0504D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106" name="Arc 10"/>
            <p:cNvSpPr>
              <a:spLocks/>
            </p:cNvSpPr>
            <p:nvPr/>
          </p:nvSpPr>
          <p:spPr bwMode="auto">
            <a:xfrm flipV="1">
              <a:off x="3109" y="12027"/>
              <a:ext cx="4855" cy="689"/>
            </a:xfrm>
            <a:custGeom>
              <a:avLst/>
              <a:gdLst>
                <a:gd name="G0" fmla="+- 21578 0 0"/>
                <a:gd name="G1" fmla="+- 21600 0 0"/>
                <a:gd name="G2" fmla="+- 21600 0 0"/>
                <a:gd name="T0" fmla="*/ 0 w 43168"/>
                <a:gd name="T1" fmla="*/ 20625 h 21600"/>
                <a:gd name="T2" fmla="*/ 43168 w 43168"/>
                <a:gd name="T3" fmla="*/ 20949 h 21600"/>
                <a:gd name="T4" fmla="*/ 21578 w 43168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68" h="21600" fill="none" extrusionOk="0">
                  <a:moveTo>
                    <a:pt x="0" y="20625"/>
                  </a:moveTo>
                  <a:cubicBezTo>
                    <a:pt x="521" y="9086"/>
                    <a:pt x="10027" y="-1"/>
                    <a:pt x="21578" y="0"/>
                  </a:cubicBezTo>
                  <a:cubicBezTo>
                    <a:pt x="33253" y="0"/>
                    <a:pt x="42816" y="9278"/>
                    <a:pt x="43168" y="20948"/>
                  </a:cubicBezTo>
                </a:path>
                <a:path w="43168" h="21600" stroke="0" extrusionOk="0">
                  <a:moveTo>
                    <a:pt x="0" y="20625"/>
                  </a:moveTo>
                  <a:cubicBezTo>
                    <a:pt x="521" y="9086"/>
                    <a:pt x="10027" y="-1"/>
                    <a:pt x="21578" y="0"/>
                  </a:cubicBezTo>
                  <a:cubicBezTo>
                    <a:pt x="33253" y="0"/>
                    <a:pt x="42816" y="9278"/>
                    <a:pt x="43168" y="20948"/>
                  </a:cubicBezTo>
                  <a:lnTo>
                    <a:pt x="21578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5" name="Arc 9"/>
            <p:cNvSpPr>
              <a:spLocks/>
            </p:cNvSpPr>
            <p:nvPr/>
          </p:nvSpPr>
          <p:spPr bwMode="auto">
            <a:xfrm flipV="1">
              <a:off x="2862" y="12027"/>
              <a:ext cx="5355" cy="1110"/>
            </a:xfrm>
            <a:custGeom>
              <a:avLst/>
              <a:gdLst>
                <a:gd name="G0" fmla="+- 21551 0 0"/>
                <a:gd name="G1" fmla="+- 21600 0 0"/>
                <a:gd name="G2" fmla="+- 21600 0 0"/>
                <a:gd name="T0" fmla="*/ 0 w 43141"/>
                <a:gd name="T1" fmla="*/ 20142 h 21600"/>
                <a:gd name="T2" fmla="*/ 43141 w 43141"/>
                <a:gd name="T3" fmla="*/ 20949 h 21600"/>
                <a:gd name="T4" fmla="*/ 21551 w 43141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141" h="21600" fill="none" extrusionOk="0">
                  <a:moveTo>
                    <a:pt x="0" y="20142"/>
                  </a:moveTo>
                  <a:cubicBezTo>
                    <a:pt x="767" y="8804"/>
                    <a:pt x="10187" y="-1"/>
                    <a:pt x="21551" y="0"/>
                  </a:cubicBezTo>
                  <a:cubicBezTo>
                    <a:pt x="33226" y="0"/>
                    <a:pt x="42789" y="9278"/>
                    <a:pt x="43141" y="20948"/>
                  </a:cubicBezTo>
                </a:path>
                <a:path w="43141" h="21600" stroke="0" extrusionOk="0">
                  <a:moveTo>
                    <a:pt x="0" y="20142"/>
                  </a:moveTo>
                  <a:cubicBezTo>
                    <a:pt x="767" y="8804"/>
                    <a:pt x="10187" y="-1"/>
                    <a:pt x="21551" y="0"/>
                  </a:cubicBezTo>
                  <a:cubicBezTo>
                    <a:pt x="33226" y="0"/>
                    <a:pt x="42789" y="9278"/>
                    <a:pt x="43141" y="20948"/>
                  </a:cubicBezTo>
                  <a:lnTo>
                    <a:pt x="21551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4" name="Arc 8"/>
            <p:cNvSpPr>
              <a:spLocks/>
            </p:cNvSpPr>
            <p:nvPr/>
          </p:nvSpPr>
          <p:spPr bwMode="auto">
            <a:xfrm rot="10353" flipV="1">
              <a:off x="2559" y="12075"/>
              <a:ext cx="5939" cy="1538"/>
            </a:xfrm>
            <a:custGeom>
              <a:avLst/>
              <a:gdLst>
                <a:gd name="G0" fmla="+- 21600 0 0"/>
                <a:gd name="G1" fmla="+- 21600 0 0"/>
                <a:gd name="G2" fmla="+- 21600 0 0"/>
                <a:gd name="T0" fmla="*/ 16 w 43200"/>
                <a:gd name="T1" fmla="*/ 22426 h 22930"/>
                <a:gd name="T2" fmla="*/ 43159 w 43200"/>
                <a:gd name="T3" fmla="*/ 22930 h 22930"/>
                <a:gd name="T4" fmla="*/ 21600 w 43200"/>
                <a:gd name="T5" fmla="*/ 21600 h 229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3200" h="22930" fill="none" extrusionOk="0">
                  <a:moveTo>
                    <a:pt x="15" y="22426"/>
                  </a:moveTo>
                  <a:cubicBezTo>
                    <a:pt x="5" y="22150"/>
                    <a:pt x="0" y="2187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2043"/>
                    <a:pt x="43186" y="22487"/>
                    <a:pt x="43159" y="22930"/>
                  </a:cubicBezTo>
                </a:path>
                <a:path w="43200" h="22930" stroke="0" extrusionOk="0">
                  <a:moveTo>
                    <a:pt x="15" y="22426"/>
                  </a:moveTo>
                  <a:cubicBezTo>
                    <a:pt x="5" y="22150"/>
                    <a:pt x="0" y="21875"/>
                    <a:pt x="0" y="21600"/>
                  </a:cubicBezTo>
                  <a:cubicBezTo>
                    <a:pt x="0" y="9670"/>
                    <a:pt x="9670" y="0"/>
                    <a:pt x="21600" y="0"/>
                  </a:cubicBezTo>
                  <a:cubicBezTo>
                    <a:pt x="33529" y="0"/>
                    <a:pt x="43200" y="9670"/>
                    <a:pt x="43200" y="21600"/>
                  </a:cubicBezTo>
                  <a:cubicBezTo>
                    <a:pt x="43200" y="22043"/>
                    <a:pt x="43186" y="22487"/>
                    <a:pt x="43159" y="22930"/>
                  </a:cubicBezTo>
                  <a:lnTo>
                    <a:pt x="21600" y="21600"/>
                  </a:lnTo>
                  <a:close/>
                </a:path>
              </a:pathLst>
            </a:custGeom>
            <a:noFill/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3" name="Text Box 7"/>
            <p:cNvSpPr txBox="1">
              <a:spLocks noChangeArrowheads="1"/>
            </p:cNvSpPr>
            <p:nvPr/>
          </p:nvSpPr>
          <p:spPr bwMode="auto">
            <a:xfrm>
              <a:off x="6502" y="12560"/>
              <a:ext cx="545" cy="47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b="1" dirty="0" smtClean="0">
                  <a:solidFill>
                    <a:prstClr val="black"/>
                  </a:solidFill>
                  <a:ea typeface="Calibri" pitchFamily="34" charset="0"/>
                  <a:cs typeface="Times New Roman" pitchFamily="18" charset="0"/>
                </a:rPr>
                <a:t>2</a:t>
              </a:r>
              <a:endParaRPr lang="ru-RU" sz="3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4102" name="Text Box 6"/>
            <p:cNvSpPr txBox="1">
              <a:spLocks noChangeArrowheads="1"/>
            </p:cNvSpPr>
            <p:nvPr/>
          </p:nvSpPr>
          <p:spPr bwMode="auto">
            <a:xfrm>
              <a:off x="6502" y="12075"/>
              <a:ext cx="447" cy="44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b="1" dirty="0" smtClean="0">
                  <a:solidFill>
                    <a:prstClr val="black"/>
                  </a:solidFill>
                  <a:ea typeface="Calibri" pitchFamily="34" charset="0"/>
                  <a:cs typeface="Times New Roman" pitchFamily="18" charset="0"/>
                </a:rPr>
                <a:t>1</a:t>
              </a:r>
              <a:endParaRPr lang="ru-RU" sz="3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4101" name="Text Box 5"/>
            <p:cNvSpPr txBox="1">
              <a:spLocks noChangeArrowheads="1"/>
            </p:cNvSpPr>
            <p:nvPr/>
          </p:nvSpPr>
          <p:spPr bwMode="auto">
            <a:xfrm>
              <a:off x="4606" y="12317"/>
              <a:ext cx="467" cy="517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C00000"/>
                  </a:solidFill>
                  <a:ea typeface="Calibri" pitchFamily="34" charset="0"/>
                  <a:cs typeface="Times New Roman" pitchFamily="18" charset="0"/>
                </a:rPr>
                <a:t>К</a:t>
              </a:r>
              <a:endParaRPr lang="ru-RU" sz="3600" dirty="0" smtClean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4100" name="Text Box 4"/>
            <p:cNvSpPr txBox="1">
              <a:spLocks noChangeArrowheads="1"/>
            </p:cNvSpPr>
            <p:nvPr/>
          </p:nvSpPr>
          <p:spPr bwMode="auto">
            <a:xfrm>
              <a:off x="3770" y="12673"/>
              <a:ext cx="450" cy="483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C00000"/>
                  </a:solidFill>
                  <a:ea typeface="Calibri" pitchFamily="34" charset="0"/>
                  <a:cs typeface="Times New Roman" pitchFamily="18" charset="0"/>
                </a:rPr>
                <a:t>Н</a:t>
              </a:r>
              <a:endParaRPr lang="ru-RU" sz="3600" dirty="0" smtClean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4099" name="Text Box 3"/>
            <p:cNvSpPr txBox="1">
              <a:spLocks noChangeArrowheads="1"/>
            </p:cNvSpPr>
            <p:nvPr/>
          </p:nvSpPr>
          <p:spPr bwMode="auto">
            <a:xfrm>
              <a:off x="3009" y="12913"/>
              <a:ext cx="457" cy="579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800" b="1" dirty="0" smtClean="0">
                  <a:solidFill>
                    <a:srgbClr val="C00000"/>
                  </a:solidFill>
                  <a:ea typeface="Calibri" pitchFamily="34" charset="0"/>
                  <a:cs typeface="Times New Roman" pitchFamily="18" charset="0"/>
                </a:rPr>
                <a:t>П</a:t>
              </a:r>
              <a:endParaRPr lang="ru-RU" sz="3600" b="1" dirty="0" smtClean="0">
                <a:solidFill>
                  <a:srgbClr val="C00000"/>
                </a:solidFill>
                <a:latin typeface="Arial" pitchFamily="34" charset="0"/>
              </a:endParaRPr>
            </a:p>
          </p:txBody>
        </p:sp>
        <p:sp>
          <p:nvSpPr>
            <p:cNvPr id="4098" name="Text Box 2"/>
            <p:cNvSpPr txBox="1">
              <a:spLocks noChangeArrowheads="1"/>
            </p:cNvSpPr>
            <p:nvPr/>
          </p:nvSpPr>
          <p:spPr bwMode="auto">
            <a:xfrm>
              <a:off x="6502" y="13012"/>
              <a:ext cx="545" cy="48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2400" b="1" dirty="0" smtClean="0">
                  <a:solidFill>
                    <a:prstClr val="black"/>
                  </a:solidFill>
                  <a:ea typeface="Calibri" pitchFamily="34" charset="0"/>
                  <a:cs typeface="Times New Roman" pitchFamily="18" charset="0"/>
                </a:rPr>
                <a:t>3</a:t>
              </a:r>
              <a:endParaRPr lang="ru-RU" sz="3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4132" name="Rectangle 36"/>
          <p:cNvSpPr>
            <a:spLocks noChangeArrowheads="1"/>
          </p:cNvSpPr>
          <p:nvPr/>
        </p:nvSpPr>
        <p:spPr bwMode="auto">
          <a:xfrm>
            <a:off x="0" y="0"/>
            <a:ext cx="8786842" cy="35855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dirty="0" smtClean="0">
              <a:solidFill>
                <a:prstClr val="black"/>
              </a:solidFill>
              <a:ea typeface="Calibri" pitchFamily="34" charset="0"/>
              <a:cs typeface="Times New Roman" pitchFamily="18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FF0000"/>
                </a:solidFill>
                <a:ea typeface="Calibri" pitchFamily="34" charset="0"/>
                <a:cs typeface="Times New Roman" pitchFamily="18" charset="0"/>
              </a:rPr>
              <a:t>Решение.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Если соединить левый и правый домики с колодцем, навесом и погребом, то средний домик окажется в одной из трёх образовавшихся областей. Это значит, что из среднего домика невозможно без пересечения «границы» области попасть либо к навесу (если домик в первой области), либо к погребу (если домик во второй области), либо к колодцу.</a:t>
            </a:r>
            <a:endParaRPr lang="ru-RU" sz="12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/>
            </a:r>
            <a:br>
              <a:rPr lang="ru-RU" sz="28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</a:br>
            <a:endParaRPr lang="ru-RU" sz="9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402108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073" name="Рисунок 25" descr="Автопортрет - М.К.Эшер">
            <a:hlinkClick r:id="rId2" tooltip="&quot;Автопортрет - М.К.Эшер&quot;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1785926"/>
            <a:ext cx="3071834" cy="3025709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500034" y="767158"/>
            <a:ext cx="8215370" cy="48320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943634"/>
                </a:solidFill>
                <a:ea typeface="Calibri" pitchFamily="34" charset="0"/>
                <a:cs typeface="Times New Roman" pitchFamily="18" charset="0"/>
              </a:rPr>
              <a:t>Загадочный мир Мориса </a:t>
            </a:r>
            <a:r>
              <a:rPr lang="ru-RU" sz="4400" b="1" i="1" dirty="0" err="1" smtClean="0">
                <a:solidFill>
                  <a:srgbClr val="943634"/>
                </a:solidFill>
                <a:ea typeface="Calibri" pitchFamily="34" charset="0"/>
                <a:cs typeface="Times New Roman" pitchFamily="18" charset="0"/>
              </a:rPr>
              <a:t>Эшера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4400" b="1" dirty="0" smtClean="0">
              <a:solidFill>
                <a:prstClr val="black"/>
              </a:solidFill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indent="9906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Автопортрет - </a:t>
            </a:r>
            <a:r>
              <a:rPr lang="ru-RU" sz="4000" dirty="0" err="1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М.К.Эшер</a:t>
            </a:r>
            <a:endParaRPr lang="ru-RU" sz="4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857443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0"/>
                            </p:stCondLst>
                            <p:childTnLst>
                              <p:par>
                                <p:cTn id="1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307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Belvedere">
            <a:hlinkClick r:id="rId2" tgtFrame="&quot;blank&quot;" tooltip="&quot;Belvedere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28596" y="428604"/>
            <a:ext cx="4357718" cy="59293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5000628" y="407709"/>
            <a:ext cx="400052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Белведер.</a:t>
            </a: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1958. Литография.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000" dirty="0" smtClean="0">
                <a:solidFill>
                  <a:prstClr val="black"/>
                </a:solidFill>
                <a:latin typeface="Times New Roman" pitchFamily="18" charset="0"/>
                <a:ea typeface="Calibri" pitchFamily="34" charset="0"/>
                <a:cs typeface="Times New Roman" pitchFamily="18" charset="0"/>
              </a:rPr>
              <a:t>46х29,5 см.</a:t>
            </a:r>
            <a:endParaRPr lang="ru-RU" sz="4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872702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17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scending and descending - Вверх и вниз">
            <a:hlinkClick r:id="rId2" tgtFrame="&quot;blank&quot;" tooltip="&quot;Ascending and descending - Вверх и вниз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571480"/>
            <a:ext cx="5357818" cy="5572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4857752" y="214290"/>
          <a:ext cx="6715172" cy="3786214"/>
        </p:xfrm>
        <a:graphic>
          <a:graphicData uri="http://schemas.openxmlformats.org/drawingml/2006/table">
            <a:tbl>
              <a:tblPr/>
              <a:tblGrid>
                <a:gridCol w="6715172"/>
              </a:tblGrid>
              <a:tr h="3786214">
                <a:tc>
                  <a:txBody>
                    <a:bodyPr/>
                    <a:lstStyle/>
                    <a:p>
                      <a:pPr marL="268288" marR="2018665" indent="0" algn="l">
                        <a:lnSpc>
                          <a:spcPct val="115000"/>
                        </a:lnSpc>
                        <a:spcAft>
                          <a:spcPts val="0"/>
                        </a:spcAft>
                        <a:tabLst>
                          <a:tab pos="3227388" algn="l"/>
                        </a:tabLst>
                      </a:pPr>
                      <a:r>
                        <a:rPr lang="ru-RU" sz="4000" b="1" dirty="0" smtClean="0">
                          <a:solidFill>
                            <a:srgbClr val="FF0000"/>
                          </a:solidFill>
                          <a:latin typeface="Times New Roman"/>
                          <a:ea typeface="Times New Roman"/>
                          <a:cs typeface="Times New Roman"/>
                        </a:rPr>
                        <a:t>Вверх и вниз</a:t>
                      </a:r>
                      <a:r>
                        <a:rPr lang="ru-RU" sz="4000" dirty="0" smtClean="0">
                          <a:latin typeface="Times New Roman"/>
                          <a:ea typeface="Times New Roman"/>
                          <a:cs typeface="Times New Roman"/>
                        </a:rPr>
                        <a:t> </a:t>
                      </a:r>
                      <a:br>
                        <a:rPr lang="ru-RU" sz="4000" dirty="0" smtClean="0">
                          <a:latin typeface="Times New Roman"/>
                          <a:ea typeface="Times New Roman"/>
                          <a:cs typeface="Times New Roman"/>
                        </a:rPr>
                      </a:br>
                      <a:r>
                        <a:rPr lang="ru-RU" sz="40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1960 г. - литография 38х28,5 см. </a:t>
                      </a:r>
                      <a:endParaRPr lang="ru-RU" sz="4000" b="1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114300" marR="114300" marT="0" marB="0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828922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</Words>
  <Application>Microsoft Office PowerPoint</Application>
  <PresentationFormat>Экран (4:3)</PresentationFormat>
  <Paragraphs>59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19</vt:i4>
      </vt:variant>
    </vt:vector>
  </HeadingPairs>
  <TitlesOfParts>
    <vt:vector size="21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2023-11-19T12:33:39Z</dcterms:created>
  <dcterms:modified xsi:type="dcterms:W3CDTF">2023-11-19T12:34:18Z</dcterms:modified>
</cp:coreProperties>
</file>