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71" r:id="rId7"/>
    <p:sldId id="268" r:id="rId8"/>
    <p:sldId id="269" r:id="rId9"/>
    <p:sldId id="261" r:id="rId10"/>
    <p:sldId id="265" r:id="rId11"/>
    <p:sldId id="264" r:id="rId12"/>
    <p:sldId id="266" r:id="rId13"/>
    <p:sldId id="270" r:id="rId14"/>
    <p:sldId id="267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4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846640" cy="28176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Социальное партнёрство как одна из форм организации внеклассной работы  детей с ограниченными возможностями здоровья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196752"/>
            <a:ext cx="3600400" cy="27003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Библиотечные уроки и занятия</a:t>
            </a:r>
            <a:endParaRPr lang="ru-RU" dirty="0"/>
          </a:p>
        </p:txBody>
      </p:sp>
      <p:pic>
        <p:nvPicPr>
          <p:cNvPr id="4" name="Рисунок 3" descr="SDC110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196752"/>
            <a:ext cx="3552395" cy="2664296"/>
          </a:xfrm>
          <a:prstGeom prst="rect">
            <a:avLst/>
          </a:prstGeom>
        </p:spPr>
      </p:pic>
      <p:pic>
        <p:nvPicPr>
          <p:cNvPr id="5" name="Рисунок 4" descr="SDC110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4077072"/>
            <a:ext cx="3528392" cy="2646294"/>
          </a:xfrm>
          <a:prstGeom prst="rect">
            <a:avLst/>
          </a:prstGeom>
        </p:spPr>
      </p:pic>
      <p:pic>
        <p:nvPicPr>
          <p:cNvPr id="6" name="Рисунок 5" descr="SDC110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005064"/>
            <a:ext cx="3600400" cy="27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908720"/>
            <a:ext cx="3384376" cy="2538282"/>
          </a:xfrm>
          <a:prstGeom prst="rect">
            <a:avLst/>
          </a:prstGeom>
        </p:spPr>
      </p:pic>
      <p:pic>
        <p:nvPicPr>
          <p:cNvPr id="6" name="Рисунок 5" descr="IMG_20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645024"/>
            <a:ext cx="3552395" cy="2664296"/>
          </a:xfrm>
          <a:prstGeom prst="rect">
            <a:avLst/>
          </a:prstGeom>
        </p:spPr>
      </p:pic>
      <p:pic>
        <p:nvPicPr>
          <p:cNvPr id="7" name="Рисунок 6" descr="SDC106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980728"/>
            <a:ext cx="3384376" cy="2538282"/>
          </a:xfrm>
          <a:prstGeom prst="rect">
            <a:avLst/>
          </a:prstGeom>
        </p:spPr>
      </p:pic>
      <p:pic>
        <p:nvPicPr>
          <p:cNvPr id="8" name="Рисунок 7" descr="SDC106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645024"/>
            <a:ext cx="3624403" cy="2718302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917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Кукольный театр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Праздники и встречи…</a:t>
            </a:r>
            <a:endParaRPr lang="ru-RU" dirty="0"/>
          </a:p>
        </p:txBody>
      </p:sp>
      <p:pic>
        <p:nvPicPr>
          <p:cNvPr id="3" name="Рисунок 2" descr="SDC109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980728"/>
            <a:ext cx="4152462" cy="3114346"/>
          </a:xfrm>
          <a:prstGeom prst="rect">
            <a:avLst/>
          </a:prstGeom>
        </p:spPr>
      </p:pic>
      <p:pic>
        <p:nvPicPr>
          <p:cNvPr id="4" name="Рисунок 3" descr="SDC109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4104456" cy="3078342"/>
          </a:xfrm>
          <a:prstGeom prst="rect">
            <a:avLst/>
          </a:prstGeom>
        </p:spPr>
      </p:pic>
      <p:pic>
        <p:nvPicPr>
          <p:cNvPr id="6" name="Содержимое 6" descr="CSC_0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3284984"/>
            <a:ext cx="5016197" cy="3335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4" name="Рисунок 3" descr="SDC103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052736"/>
            <a:ext cx="2592288" cy="1944216"/>
          </a:xfrm>
          <a:prstGeom prst="rect">
            <a:avLst/>
          </a:prstGeom>
        </p:spPr>
      </p:pic>
      <p:pic>
        <p:nvPicPr>
          <p:cNvPr id="5" name="Рисунок 4" descr="SDC103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052736"/>
            <a:ext cx="3600400" cy="2700300"/>
          </a:xfrm>
          <a:prstGeom prst="rect">
            <a:avLst/>
          </a:prstGeom>
        </p:spPr>
      </p:pic>
      <p:pic>
        <p:nvPicPr>
          <p:cNvPr id="9" name="Рисунок 8" descr="SDC105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861048"/>
            <a:ext cx="3816424" cy="2862318"/>
          </a:xfrm>
          <a:prstGeom prst="rect">
            <a:avLst/>
          </a:prstGeom>
        </p:spPr>
      </p:pic>
      <p:pic>
        <p:nvPicPr>
          <p:cNvPr id="3" name="Рисунок 2" descr="SDC103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1628800"/>
            <a:ext cx="2304256" cy="2016224"/>
          </a:xfrm>
          <a:prstGeom prst="rect">
            <a:avLst/>
          </a:prstGeom>
        </p:spPr>
      </p:pic>
      <p:pic>
        <p:nvPicPr>
          <p:cNvPr id="10" name="Рисунок 9" descr="SDC106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4005064"/>
            <a:ext cx="3635896" cy="2726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Сотрудничество с Центральной	 библиотекой им. А.М. Радищева -  это одна из ступенек в подготовке их к самостоятельной  деятельности. </a:t>
            </a:r>
          </a:p>
          <a:p>
            <a:pPr>
              <a:buNone/>
            </a:pPr>
            <a:r>
              <a:rPr lang="ru-RU" dirty="0" smtClean="0"/>
              <a:t>  Именно в творческих достижениях, удается добиться устойчивого интереса к занятиям в кружках, развития творческого потенциала , ведь каждый ребёнок должен побывать в ситуации успеха.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Железногорская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СОШ № 1»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1 категории Петрович Александра Васильевна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мама\петрович\фото мое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524104" cy="4338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Социализация </a:t>
            </a:r>
            <a:r>
              <a:rPr lang="ru-RU" sz="2800" dirty="0" smtClean="0">
                <a:cs typeface="Times New Roman" pitchFamily="18" charset="0"/>
              </a:rPr>
              <a:t>–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это процесс и результат освоения человеком знаний и навыков общественной жизни, общепринятых стереотипов поведения, ценностных ориентаций, позволяющих полноценно участвовать в различных ситуациях общественного взаимодействия.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Социализация</a:t>
            </a:r>
            <a:endParaRPr lang="ru-RU" dirty="0"/>
          </a:p>
        </p:txBody>
      </p:sp>
      <p:pic>
        <p:nvPicPr>
          <p:cNvPr id="5" name="Рисунок 4" descr="7640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221088"/>
            <a:ext cx="3840427" cy="21602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Дать детям возможность проявить себя в творческой деятельности и тем самым помочь развитию положительных качеств их личности.						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Цель:</a:t>
            </a:r>
            <a:endParaRPr lang="ru-RU" dirty="0"/>
          </a:p>
        </p:txBody>
      </p:sp>
      <p:pic>
        <p:nvPicPr>
          <p:cNvPr id="1026" name="Picture 2" descr="C:\Users\Нина\Desktop\DSC_18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708920"/>
            <a:ext cx="5051301" cy="33675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1.Учет запросов общественности</a:t>
            </a:r>
          </a:p>
          <a:p>
            <a:pPr>
              <a:buNone/>
            </a:pPr>
            <a:r>
              <a:rPr lang="ru-RU" dirty="0" smtClean="0"/>
              <a:t>2. Установление коммуникации между школой  и социумом	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Принципы:</a:t>
            </a:r>
            <a:endParaRPr lang="ru-RU" dirty="0"/>
          </a:p>
        </p:txBody>
      </p:sp>
      <p:grpSp>
        <p:nvGrpSpPr>
          <p:cNvPr id="4" name="Diagram 2"/>
          <p:cNvGrpSpPr>
            <a:grpSpLocks/>
          </p:cNvGrpSpPr>
          <p:nvPr/>
        </p:nvGrpSpPr>
        <p:grpSpPr bwMode="auto">
          <a:xfrm>
            <a:off x="2699792" y="2204864"/>
            <a:ext cx="6444208" cy="4464496"/>
            <a:chOff x="272" y="151"/>
            <a:chExt cx="5171" cy="3674"/>
          </a:xfrm>
        </p:grpSpPr>
        <p:sp>
          <p:nvSpPr>
            <p:cNvPr id="5" name="_s2052"/>
            <p:cNvSpPr>
              <a:spLocks noChangeShapeType="1"/>
            </p:cNvSpPr>
            <p:nvPr/>
          </p:nvSpPr>
          <p:spPr bwMode="auto">
            <a:xfrm flipH="1" flipV="1">
              <a:off x="2028" y="1718"/>
              <a:ext cx="415" cy="1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2053"/>
            <p:cNvSpPr>
              <a:spLocks noChangeArrowheads="1"/>
            </p:cNvSpPr>
            <p:nvPr/>
          </p:nvSpPr>
          <p:spPr bwMode="auto">
            <a:xfrm>
              <a:off x="1178" y="1148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СМИ</a:t>
              </a:r>
            </a:p>
          </p:txBody>
        </p:sp>
        <p:sp>
          <p:nvSpPr>
            <p:cNvPr id="7" name="_s2054"/>
            <p:cNvSpPr>
              <a:spLocks noChangeShapeType="1"/>
            </p:cNvSpPr>
            <p:nvPr/>
          </p:nvSpPr>
          <p:spPr bwMode="auto">
            <a:xfrm flipH="1">
              <a:off x="2345" y="2340"/>
              <a:ext cx="256" cy="3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2055"/>
            <p:cNvSpPr>
              <a:spLocks noChangeArrowheads="1"/>
            </p:cNvSpPr>
            <p:nvPr/>
          </p:nvSpPr>
          <p:spPr bwMode="auto">
            <a:xfrm>
              <a:off x="1653" y="2609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Учреждения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культуры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и спорта</a:t>
              </a:r>
            </a:p>
          </p:txBody>
        </p:sp>
        <p:sp>
          <p:nvSpPr>
            <p:cNvPr id="9" name="_s2056"/>
            <p:cNvSpPr>
              <a:spLocks noChangeShapeType="1"/>
            </p:cNvSpPr>
            <p:nvPr/>
          </p:nvSpPr>
          <p:spPr bwMode="auto">
            <a:xfrm>
              <a:off x="3113" y="2340"/>
              <a:ext cx="257" cy="3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2057"/>
            <p:cNvSpPr>
              <a:spLocks noChangeArrowheads="1"/>
            </p:cNvSpPr>
            <p:nvPr/>
          </p:nvSpPr>
          <p:spPr bwMode="auto">
            <a:xfrm>
              <a:off x="3190" y="2609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Учреждения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дополнительного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образования</a:t>
              </a:r>
            </a:p>
          </p:txBody>
        </p:sp>
        <p:sp>
          <p:nvSpPr>
            <p:cNvPr id="11" name="_s2058"/>
            <p:cNvSpPr>
              <a:spLocks noChangeShapeType="1"/>
            </p:cNvSpPr>
            <p:nvPr/>
          </p:nvSpPr>
          <p:spPr bwMode="auto">
            <a:xfrm flipV="1">
              <a:off x="3271" y="1718"/>
              <a:ext cx="416" cy="1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2059"/>
            <p:cNvSpPr>
              <a:spLocks noChangeArrowheads="1"/>
            </p:cNvSpPr>
            <p:nvPr/>
          </p:nvSpPr>
          <p:spPr bwMode="auto">
            <a:xfrm>
              <a:off x="3665" y="1147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Общественные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организации</a:t>
              </a:r>
            </a:p>
          </p:txBody>
        </p:sp>
        <p:sp>
          <p:nvSpPr>
            <p:cNvPr id="13" name="_s2060"/>
            <p:cNvSpPr>
              <a:spLocks noChangeShapeType="1"/>
            </p:cNvSpPr>
            <p:nvPr/>
          </p:nvSpPr>
          <p:spPr bwMode="auto">
            <a:xfrm flipV="1">
              <a:off x="2857" y="1115"/>
              <a:ext cx="0" cy="4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2061"/>
            <p:cNvSpPr>
              <a:spLocks noChangeArrowheads="1"/>
            </p:cNvSpPr>
            <p:nvPr/>
          </p:nvSpPr>
          <p:spPr bwMode="auto">
            <a:xfrm>
              <a:off x="2421" y="243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Семья</a:t>
              </a:r>
            </a:p>
          </p:txBody>
        </p:sp>
        <p:sp>
          <p:nvSpPr>
            <p:cNvPr id="15" name="_s2062"/>
            <p:cNvSpPr>
              <a:spLocks noChangeArrowheads="1"/>
            </p:cNvSpPr>
            <p:nvPr/>
          </p:nvSpPr>
          <p:spPr bwMode="auto">
            <a:xfrm>
              <a:off x="2421" y="1552"/>
              <a:ext cx="872" cy="8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Школа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1403648" y="260648"/>
            <a:ext cx="6842125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	</a:t>
            </a:r>
            <a:r>
              <a:rPr lang="ru-RU" sz="2800" dirty="0"/>
              <a:t>Важно, что положительные результаты  достигаются длительной работой и  в тесном сотрудничестве всех участников образовательного процесса. </a:t>
            </a:r>
          </a:p>
        </p:txBody>
      </p:sp>
      <p:pic>
        <p:nvPicPr>
          <p:cNvPr id="18435" name="Picture 5" descr="http://internatshkola.ucoz.ru/_tbkp/detiinvalidi/ravnyiestartovyievoz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08920"/>
            <a:ext cx="512325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 Сотрудничество  с музеем </a:t>
            </a:r>
            <a:br>
              <a:rPr lang="ru-RU" sz="3200" dirty="0" smtClean="0"/>
            </a:br>
            <a:r>
              <a:rPr lang="ru-RU" sz="3200" dirty="0" smtClean="0"/>
              <a:t>им М.К. </a:t>
            </a:r>
            <a:r>
              <a:rPr lang="ru-RU" sz="3200" dirty="0" err="1" smtClean="0"/>
              <a:t>Янгеля</a:t>
            </a:r>
            <a:endParaRPr lang="ru-RU" sz="3200" dirty="0"/>
          </a:p>
        </p:txBody>
      </p:sp>
      <p:pic>
        <p:nvPicPr>
          <p:cNvPr id="8" name="Рисунок 7" descr="SDC103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300192" cy="472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  Дом Милосердия</a:t>
            </a:r>
            <a:endParaRPr lang="ru-RU" sz="3200" dirty="0"/>
          </a:p>
        </p:txBody>
      </p:sp>
      <p:pic>
        <p:nvPicPr>
          <p:cNvPr id="4" name="Рисунок 3" descr="SDC103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124744"/>
            <a:ext cx="3672408" cy="2754306"/>
          </a:xfrm>
          <a:prstGeom prst="rect">
            <a:avLst/>
          </a:prstGeom>
        </p:spPr>
      </p:pic>
      <p:pic>
        <p:nvPicPr>
          <p:cNvPr id="5" name="Рисунок 4" descr="SDC103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196752"/>
            <a:ext cx="3672408" cy="2754305"/>
          </a:xfrm>
          <a:prstGeom prst="rect">
            <a:avLst/>
          </a:prstGeom>
        </p:spPr>
      </p:pic>
      <p:pic>
        <p:nvPicPr>
          <p:cNvPr id="6" name="Рисунок 5" descr="SDC103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005064"/>
            <a:ext cx="3312368" cy="2484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c8aeccd-550d-438c-a291-9c71166f1fc6_8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4512502" cy="3384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 Сотрудничество с Центральной библиотекой им. А.М. Радищева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0608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библиотеке создана </a:t>
            </a:r>
          </a:p>
          <a:p>
            <a:pPr algn="ctr"/>
            <a:r>
              <a:rPr lang="ru-RU" dirty="0" smtClean="0"/>
              <a:t>комфортная среда </a:t>
            </a:r>
          </a:p>
          <a:p>
            <a:pPr algn="ctr"/>
            <a:r>
              <a:rPr lang="ru-RU" dirty="0" smtClean="0"/>
              <a:t>и условия для организации образовательной деятельности, позволяющие добиться </a:t>
            </a:r>
          </a:p>
          <a:p>
            <a:pPr algn="ctr"/>
            <a:r>
              <a:rPr lang="ru-RU" dirty="0" smtClean="0"/>
              <a:t>хороших результатов не только </a:t>
            </a:r>
          </a:p>
          <a:p>
            <a:pPr algn="ctr"/>
            <a:r>
              <a:rPr lang="ru-RU" dirty="0" smtClean="0"/>
              <a:t>в области общения, </a:t>
            </a:r>
          </a:p>
          <a:p>
            <a:pPr algn="ctr"/>
            <a:r>
              <a:rPr lang="ru-RU" dirty="0" smtClean="0"/>
              <a:t>но и в формировании положительного </a:t>
            </a:r>
          </a:p>
          <a:p>
            <a:pPr algn="ctr"/>
            <a:r>
              <a:rPr lang="ru-RU" dirty="0" smtClean="0"/>
              <a:t>эмоционального фона, способствующего общему оздоровлению детей.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141</TotalTime>
  <Words>176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Социальное партнёрство как одна из форм организации внеклассной работы  детей с ограниченными возможностями здоровья </vt:lpstr>
      <vt:lpstr>Презентация PowerPoint</vt:lpstr>
      <vt:lpstr>Социализация</vt:lpstr>
      <vt:lpstr>Цель:</vt:lpstr>
      <vt:lpstr>Принципы:</vt:lpstr>
      <vt:lpstr>Презентация PowerPoint</vt:lpstr>
      <vt:lpstr> Сотрудничество  с музеем  им М.К. Янгеля</vt:lpstr>
      <vt:lpstr>  Дом Милосердия</vt:lpstr>
      <vt:lpstr> Сотрудничество с Центральной библиотекой им. А.М. Радищева</vt:lpstr>
      <vt:lpstr>Библиотечные уроки и занятия</vt:lpstr>
      <vt:lpstr>Кукольный театр</vt:lpstr>
      <vt:lpstr>Праздники и встречи…</vt:lpstr>
      <vt:lpstr>Конкурсы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Социальное партнёрство как одна из форм организации внеклассной работы  детей с ограниченными возможностями здоровья </dc:title>
  <dc:creator>Нина</dc:creator>
  <cp:lastModifiedBy>Вячеслав</cp:lastModifiedBy>
  <cp:revision>17</cp:revision>
  <dcterms:created xsi:type="dcterms:W3CDTF">2020-03-04T08:58:30Z</dcterms:created>
  <dcterms:modified xsi:type="dcterms:W3CDTF">2022-11-23T16:38:08Z</dcterms:modified>
</cp:coreProperties>
</file>