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8" r:id="rId10"/>
    <p:sldId id="264" r:id="rId11"/>
    <p:sldId id="265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10" Type="http://schemas.openxmlformats.org/officeDocument/2006/relationships/image" Target="../media/image87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4" Type="http://schemas.openxmlformats.org/officeDocument/2006/relationships/image" Target="../media/image9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701342-36DF-4AD1-81B9-A96F7933253D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0D3C2-6A94-45A5-BB12-254DFB4B09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31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54BA9-C174-4AC6-B3C8-C89A7A384461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3FB5F-8FDE-41E1-A90B-FBB840F5E7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289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BBC872-DD8B-4694-8873-A2F539447456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DE2AF-3D49-4268-AE6B-ADB8F3C18F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187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E92249-5C0E-4A8D-B595-E3350FE39033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9DDE0D-6825-4689-BAB6-64D4624498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9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A4202E-352A-444C-8004-C2641CB8C143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46A4B-09D1-4AB6-8170-10A522BCBB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60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A7684B-948F-4A31-B034-4033D39C5B92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53D71-249B-441C-8ABD-EE6DCC81DA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50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3B1DF6-C15F-4FFF-B529-86121E6EB2AA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8162E-09B4-42BC-B676-8F9750FB24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70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5880B7-2E1E-4449-A4B3-289AA77BBD75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DB272-6BEB-4066-A67C-693DA2C775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683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E5FD76-54DC-4913-A95D-53E5282D53C4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E670F9-79DE-41F7-A2ED-128F27BDD0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5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2CA3D8-DA18-4267-99E3-2B237E378A96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F5678C-728E-4284-A84F-5A6ED4C443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792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B7364D-1679-4334-BFCF-D58CE0B5DD99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A2EF6-F798-499E-A45F-FAD0327D0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910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71757FB-41E3-4AF9-9BF1-C284DA77C659}" type="datetimeFigureOut">
              <a:rPr lang="ru-RU" smtClean="0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AC1824A-3567-40A7-81AA-A6DD42E15C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2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5.wmf"/><Relationship Id="rId3" Type="http://schemas.openxmlformats.org/officeDocument/2006/relationships/slide" Target="slide2.xml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1.wmf"/><Relationship Id="rId3" Type="http://schemas.openxmlformats.org/officeDocument/2006/relationships/slide" Target="slide2.xml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37.wmf"/><Relationship Id="rId3" Type="http://schemas.openxmlformats.org/officeDocument/2006/relationships/slide" Target="slide2.xml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3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8.xml"/><Relationship Id="rId7" Type="http://schemas.openxmlformats.org/officeDocument/2006/relationships/slide" Target="slide2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4.wmf"/><Relationship Id="rId3" Type="http://schemas.openxmlformats.org/officeDocument/2006/relationships/slide" Target="slide2.xml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4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54.bin"/><Relationship Id="rId3" Type="http://schemas.openxmlformats.org/officeDocument/2006/relationships/slide" Target="slide2.xml"/><Relationship Id="rId21" Type="http://schemas.openxmlformats.org/officeDocument/2006/relationships/image" Target="../media/image55.wmf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0.wmf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54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5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0.wmf"/><Relationship Id="rId3" Type="http://schemas.openxmlformats.org/officeDocument/2006/relationships/slide" Target="slide2.xml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5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6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image" Target="../media/image66.wmf"/><Relationship Id="rId3" Type="http://schemas.openxmlformats.org/officeDocument/2006/relationships/slide" Target="slide2.xml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65.wmf"/><Relationship Id="rId5" Type="http://schemas.openxmlformats.org/officeDocument/2006/relationships/image" Target="../media/image62.wmf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64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71.wmf"/><Relationship Id="rId3" Type="http://schemas.openxmlformats.org/officeDocument/2006/relationships/slide" Target="slide2.xml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70.wmf"/><Relationship Id="rId5" Type="http://schemas.openxmlformats.org/officeDocument/2006/relationships/image" Target="../media/image67.wmf"/><Relationship Id="rId15" Type="http://schemas.openxmlformats.org/officeDocument/2006/relationships/image" Target="../media/image72.wmf"/><Relationship Id="rId10" Type="http://schemas.openxmlformats.org/officeDocument/2006/relationships/oleObject" Target="../embeddings/oleObject70.bin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7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77.wmf"/><Relationship Id="rId3" Type="http://schemas.openxmlformats.org/officeDocument/2006/relationships/slide" Target="slide2.xml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0" Type="http://schemas.openxmlformats.org/officeDocument/2006/relationships/oleObject" Target="../embeddings/oleObject76.bin"/><Relationship Id="rId4" Type="http://schemas.openxmlformats.org/officeDocument/2006/relationships/oleObject" Target="../embeddings/oleObject73.bin"/><Relationship Id="rId9" Type="http://schemas.openxmlformats.org/officeDocument/2006/relationships/image" Target="../media/image75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85.bin"/><Relationship Id="rId3" Type="http://schemas.openxmlformats.org/officeDocument/2006/relationships/slide" Target="slide2.xml"/><Relationship Id="rId21" Type="http://schemas.openxmlformats.org/officeDocument/2006/relationships/image" Target="../media/image86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82.bin"/><Relationship Id="rId17" Type="http://schemas.openxmlformats.org/officeDocument/2006/relationships/image" Target="../media/image8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4.bin"/><Relationship Id="rId20" Type="http://schemas.openxmlformats.org/officeDocument/2006/relationships/oleObject" Target="../embeddings/oleObject86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87.wmf"/><Relationship Id="rId10" Type="http://schemas.openxmlformats.org/officeDocument/2006/relationships/oleObject" Target="../embeddings/oleObject81.bin"/><Relationship Id="rId19" Type="http://schemas.openxmlformats.org/officeDocument/2006/relationships/image" Target="../media/image85.wmf"/><Relationship Id="rId4" Type="http://schemas.openxmlformats.org/officeDocument/2006/relationships/oleObject" Target="../embeddings/oleObject78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8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93.bin"/><Relationship Id="rId3" Type="http://schemas.openxmlformats.org/officeDocument/2006/relationships/slide" Target="slide2.xml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89.bin"/><Relationship Id="rId11" Type="http://schemas.openxmlformats.org/officeDocument/2006/relationships/oleObject" Target="../embeddings/oleObject92.bin"/><Relationship Id="rId5" Type="http://schemas.openxmlformats.org/officeDocument/2006/relationships/image" Target="../media/image88.wmf"/><Relationship Id="rId10" Type="http://schemas.openxmlformats.org/officeDocument/2006/relationships/image" Target="../media/image90.wmf"/><Relationship Id="rId4" Type="http://schemas.openxmlformats.org/officeDocument/2006/relationships/oleObject" Target="../embeddings/oleObject88.bin"/><Relationship Id="rId9" Type="http://schemas.openxmlformats.org/officeDocument/2006/relationships/oleObject" Target="../embeddings/oleObject9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slide" Target="slide2.xml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slide" Target="slide2.xml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slide" Target="slide2.xml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Действительные</a:t>
            </a:r>
            <a:r>
              <a:rPr lang="ru-RU" dirty="0" smtClean="0"/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</a:t>
            </a: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altLang="ru-RU" dirty="0" smtClean="0"/>
              <a:t>Зозулина Любовь Сергеевна,</a:t>
            </a:r>
            <a:br>
              <a:rPr lang="ru-RU" altLang="ru-RU" dirty="0" smtClean="0"/>
            </a:br>
            <a:r>
              <a:rPr lang="ru-RU" altLang="ru-RU" dirty="0" smtClean="0"/>
              <a:t>учитель математики и информатики,</a:t>
            </a:r>
            <a:br>
              <a:rPr lang="ru-RU" altLang="ru-RU" dirty="0" smtClean="0"/>
            </a:br>
            <a:r>
              <a:rPr lang="ru-RU" altLang="ru-RU" dirty="0" smtClean="0"/>
              <a:t>МАОУ «Лицей №21»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528" y="630932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5053013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Иррациональные и рациональные числа образуют множество </a:t>
            </a:r>
            <a:r>
              <a:rPr lang="ru-RU" sz="3200" b="1" dirty="0" smtClean="0">
                <a:solidFill>
                  <a:srgbClr val="FF0000"/>
                </a:solidFill>
              </a:rPr>
              <a:t>действительных чисел </a:t>
            </a:r>
            <a:r>
              <a:rPr lang="ru-RU" sz="3200" dirty="0" smtClean="0"/>
              <a:t>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/>
              <a:t>заполняют всю числовую прямую.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Множество действительных чисел обозначается </a:t>
            </a:r>
            <a:r>
              <a:rPr lang="en-US" sz="3200" b="1" dirty="0" smtClean="0"/>
              <a:t>R</a:t>
            </a:r>
            <a:r>
              <a:rPr lang="ru-RU" sz="3200" dirty="0" smtClean="0"/>
              <a:t>. (</a:t>
            </a:r>
            <a:r>
              <a:rPr lang="ru-RU" sz="3200" b="1" dirty="0" err="1" smtClean="0"/>
              <a:t>х</a:t>
            </a:r>
            <a:r>
              <a:rPr lang="ru-RU" sz="3200" b="1" dirty="0" smtClean="0">
                <a:sym typeface="Symbol"/>
              </a:rPr>
              <a:t></a:t>
            </a:r>
            <a:r>
              <a:rPr lang="en-US" sz="3200" b="1" dirty="0" smtClean="0">
                <a:sym typeface="Symbol"/>
              </a:rPr>
              <a:t>R</a:t>
            </a:r>
            <a:r>
              <a:rPr lang="ru-RU" sz="3200" dirty="0" smtClean="0"/>
              <a:t>)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Действительным числом </a:t>
            </a:r>
            <a:r>
              <a:rPr lang="ru-RU" sz="3200" dirty="0" smtClean="0"/>
              <a:t>называется бесконечная десятичная дробь.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Например: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3,1415…	-10,159753…	2,157000…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0,0000…	1,4141135…	1,7320508…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695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0,2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0,193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0,1928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0,19284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0,192837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0,19283746502…</a:t>
            </a:r>
            <a:r>
              <a:rPr lang="ru-RU" sz="3200" smtClean="0">
                <a:sym typeface="Symbol" pitchFamily="18" charset="2"/>
              </a:rPr>
              <a:t>0,1928375</a:t>
            </a:r>
          </a:p>
          <a:p>
            <a:pPr>
              <a:buFont typeface="Wingdings 2" pitchFamily="18" charset="2"/>
              <a:buNone/>
            </a:pPr>
            <a:endParaRPr lang="ru-RU" sz="3200" smtClean="0">
              <a:sym typeface="Symbol" pitchFamily="18" charset="2"/>
            </a:endParaRPr>
          </a:p>
          <a:p>
            <a:pPr>
              <a:buFont typeface="Wingdings 2" pitchFamily="18" charset="2"/>
              <a:buNone/>
            </a:pPr>
            <a:endParaRPr lang="ru-RU" sz="3200" smtClean="0">
              <a:sym typeface="Symbol" pitchFamily="18" charset="2"/>
            </a:endParaRPr>
          </a:p>
          <a:p>
            <a:pPr>
              <a:buFont typeface="Wingdings 2" pitchFamily="18" charset="2"/>
              <a:buNone/>
            </a:pPr>
            <a:endParaRPr lang="ru-RU" sz="320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5929313" y="1928813"/>
          <a:ext cx="2679700" cy="143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Формула" r:id="rId4" imgW="952200" imgH="507960" progId="Equation.3">
                  <p:embed/>
                </p:oleObj>
              </mc:Choice>
              <mc:Fallback>
                <p:oleObj name="Формула" r:id="rId4" imgW="952200" imgH="5079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13" y="1928813"/>
                        <a:ext cx="2679700" cy="1430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6000750" y="1357313"/>
            <a:ext cx="2928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Что верно?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2124075"/>
          </a:xfrm>
        </p:spPr>
        <p:txBody>
          <a:bodyPr>
            <a:normAutofit fontScale="92500"/>
          </a:bodyPr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Пусть </a:t>
            </a:r>
            <a:r>
              <a:rPr lang="ru-RU" sz="3200" i="1" smtClean="0"/>
              <a:t>х</a:t>
            </a:r>
            <a:r>
              <a:rPr lang="ru-RU" sz="3200" i="1" baseline="-25000" smtClean="0"/>
              <a:t>1</a:t>
            </a:r>
            <a:r>
              <a:rPr lang="ru-RU" sz="3200" i="1" smtClean="0"/>
              <a:t>, х</a:t>
            </a:r>
            <a:r>
              <a:rPr lang="ru-RU" sz="3200" i="1" baseline="-25000" smtClean="0"/>
              <a:t>2</a:t>
            </a:r>
            <a:r>
              <a:rPr lang="ru-RU" sz="3200" i="1" smtClean="0"/>
              <a:t>,…, х</a:t>
            </a:r>
            <a:r>
              <a:rPr lang="en-US" sz="3200" i="1" baseline="-25000" smtClean="0"/>
              <a:t>n</a:t>
            </a:r>
            <a:r>
              <a:rPr lang="ru-RU" sz="3200" smtClean="0"/>
              <a:t>…- последовательные приближения числа </a:t>
            </a:r>
            <a:r>
              <a:rPr lang="ru-RU" sz="3200" i="1" smtClean="0"/>
              <a:t>х</a:t>
            </a:r>
            <a:r>
              <a:rPr lang="ru-RU" sz="3200" smtClean="0"/>
              <a:t> с точностью до 1, до 0,1, до 0,01 и т.д. Тогда погрешность приближения </a:t>
            </a:r>
            <a:r>
              <a:rPr lang="ru-RU" sz="3200" smtClean="0">
                <a:sym typeface="Symbol" pitchFamily="18" charset="2"/>
              </a:rPr>
              <a:t></a:t>
            </a:r>
            <a:r>
              <a:rPr lang="ru-RU" sz="3200" i="1" smtClean="0">
                <a:sym typeface="Symbol" pitchFamily="18" charset="2"/>
              </a:rPr>
              <a:t>х-</a:t>
            </a:r>
            <a:r>
              <a:rPr lang="ru-RU" sz="3200" i="1" smtClean="0"/>
              <a:t>х</a:t>
            </a:r>
            <a:r>
              <a:rPr lang="en-US" sz="3200" i="1" baseline="-25000" smtClean="0"/>
              <a:t>n</a:t>
            </a:r>
            <a:r>
              <a:rPr lang="en-US" sz="3200" smtClean="0">
                <a:sym typeface="Symbol" pitchFamily="18" charset="2"/>
              </a:rPr>
              <a:t></a:t>
            </a:r>
            <a:r>
              <a:rPr lang="ru-RU" sz="3200" smtClean="0">
                <a:sym typeface="Symbol" pitchFamily="18" charset="2"/>
              </a:rPr>
              <a:t>стремится к 0.</a:t>
            </a:r>
            <a:endParaRPr lang="ru-RU" sz="320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2530" name="Object 3"/>
          <p:cNvGraphicFramePr>
            <a:graphicFrameLocks noChangeAspect="1"/>
          </p:cNvGraphicFramePr>
          <p:nvPr/>
        </p:nvGraphicFramePr>
        <p:xfrm>
          <a:off x="2857500" y="3714750"/>
          <a:ext cx="2786063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Формула" r:id="rId4" imgW="990360" imgH="330120" progId="Equation.3">
                  <p:embed/>
                </p:oleObj>
              </mc:Choice>
              <mc:Fallback>
                <p:oleObj name="Формула" r:id="rId4" imgW="990360" imgH="3301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3714750"/>
                        <a:ext cx="2786063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3214688" y="4714875"/>
          <a:ext cx="2071687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Формула" r:id="rId6" imgW="736560" imgH="317160" progId="Equation.3">
                  <p:embed/>
                </p:oleObj>
              </mc:Choice>
              <mc:Fallback>
                <p:oleObj name="Формула" r:id="rId6" imgW="736560" imgH="3171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88" y="4714875"/>
                        <a:ext cx="2071687" cy="893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11953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Модуль действительного числа обозначается </a:t>
            </a:r>
            <a:r>
              <a:rPr lang="ru-RU" sz="3200" smtClean="0">
                <a:sym typeface="Symbol" pitchFamily="18" charset="2"/>
              </a:rPr>
              <a:t></a:t>
            </a:r>
            <a:r>
              <a:rPr lang="ru-RU" sz="3200" i="1" smtClean="0">
                <a:sym typeface="Symbol" pitchFamily="18" charset="2"/>
              </a:rPr>
              <a:t>х</a:t>
            </a:r>
            <a:r>
              <a:rPr lang="en-US" sz="3200" smtClean="0">
                <a:sym typeface="Symbol" pitchFamily="18" charset="2"/>
              </a:rPr>
              <a:t></a:t>
            </a:r>
            <a:r>
              <a:rPr lang="ru-RU" sz="3200" smtClean="0">
                <a:sym typeface="Symbol" pitchFamily="18" charset="2"/>
              </a:rPr>
              <a:t>и определяется </a:t>
            </a:r>
            <a:endParaRPr lang="ru-RU" sz="320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2530" name="Object 3"/>
          <p:cNvGraphicFramePr>
            <a:graphicFrameLocks noChangeAspect="1"/>
          </p:cNvGraphicFramePr>
          <p:nvPr/>
        </p:nvGraphicFramePr>
        <p:xfrm>
          <a:off x="2500313" y="2643188"/>
          <a:ext cx="3000375" cy="146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8" name="Формула" r:id="rId4" imgW="939600" imgH="457200" progId="Equation.3">
                  <p:embed/>
                </p:oleObj>
              </mc:Choice>
              <mc:Fallback>
                <p:oleObj name="Формула" r:id="rId4" imgW="9396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3" y="2643188"/>
                        <a:ext cx="3000375" cy="146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85750" y="6000750"/>
            <a:ext cx="4500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>
                <a:solidFill>
                  <a:srgbClr val="0066FF"/>
                </a:solidFill>
                <a:latin typeface="Cambria" pitchFamily="18" charset="0"/>
              </a:rPr>
              <a:t>В классе: №9-12(нечёт.)</a:t>
            </a:r>
            <a:endParaRPr lang="ru-RU" sz="3000">
              <a:latin typeface="Cambria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4643438" y="6000750"/>
            <a:ext cx="37861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FF33CC"/>
                </a:solidFill>
                <a:latin typeface="Cambria" pitchFamily="18" charset="0"/>
              </a:rPr>
              <a:t>ДЗ: §2, №8-12(чёт)</a:t>
            </a: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285750" y="5167313"/>
          <a:ext cx="1785938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9" name="Формула" r:id="rId6" imgW="698400" imgH="241200" progId="Equation.3">
                  <p:embed/>
                </p:oleObj>
              </mc:Choice>
              <mc:Fallback>
                <p:oleObj name="Формула" r:id="rId6" imgW="69840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5167313"/>
                        <a:ext cx="1785938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2173288" y="5167313"/>
          <a:ext cx="20129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0" name="Формула" r:id="rId8" imgW="787320" imgH="241200" progId="Equation.3">
                  <p:embed/>
                </p:oleObj>
              </mc:Choice>
              <mc:Fallback>
                <p:oleObj name="Формула" r:id="rId8" imgW="78732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3288" y="5167313"/>
                        <a:ext cx="201295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4383088" y="5167313"/>
          <a:ext cx="18176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1" name="Формула" r:id="rId10" imgW="711000" imgH="241200" progId="Equation.3">
                  <p:embed/>
                </p:oleObj>
              </mc:Choice>
              <mc:Fallback>
                <p:oleObj name="Формула" r:id="rId10" imgW="71100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3088" y="5167313"/>
                        <a:ext cx="1817687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6230938" y="5183188"/>
          <a:ext cx="24669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Формула" r:id="rId12" imgW="965160" imgH="228600" progId="Equation.3">
                  <p:embed/>
                </p:oleObj>
              </mc:Choice>
              <mc:Fallback>
                <p:oleObj name="Формула" r:id="rId12" imgW="9651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0938" y="5183188"/>
                        <a:ext cx="2466975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одержимое 2"/>
          <p:cNvSpPr txBox="1">
            <a:spLocks/>
          </p:cNvSpPr>
          <p:nvPr/>
        </p:nvSpPr>
        <p:spPr>
          <a:xfrm>
            <a:off x="357188" y="4143375"/>
            <a:ext cx="8643937" cy="10001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defRPr/>
            </a:pPr>
            <a:r>
              <a:rPr lang="ru-RU" sz="3200" dirty="0">
                <a:latin typeface="+mn-lt"/>
                <a:cs typeface="+mn-cs"/>
              </a:rPr>
              <a:t>Какое из равенств </a:t>
            </a:r>
            <a:r>
              <a:rPr lang="ru-RU" sz="3200" dirty="0">
                <a:latin typeface="+mn-lt"/>
                <a:cs typeface="+mn-cs"/>
                <a:sym typeface="Symbol"/>
              </a:rPr>
              <a:t></a:t>
            </a:r>
            <a:r>
              <a:rPr lang="ru-RU" sz="3200" dirty="0" err="1">
                <a:latin typeface="+mn-lt"/>
                <a:cs typeface="+mn-cs"/>
                <a:sym typeface="Symbol"/>
              </a:rPr>
              <a:t>х=</a:t>
            </a:r>
            <a:r>
              <a:rPr lang="ru-RU" sz="3200" dirty="0">
                <a:latin typeface="+mn-lt"/>
                <a:cs typeface="+mn-cs"/>
                <a:sym typeface="Symbol"/>
              </a:rPr>
              <a:t> </a:t>
            </a:r>
            <a:r>
              <a:rPr lang="ru-RU" sz="3200" dirty="0" err="1">
                <a:latin typeface="+mn-lt"/>
                <a:cs typeface="+mn-cs"/>
                <a:sym typeface="Symbol"/>
              </a:rPr>
              <a:t>х</a:t>
            </a:r>
            <a:r>
              <a:rPr lang="ru-RU" sz="3200" dirty="0">
                <a:latin typeface="+mn-lt"/>
                <a:cs typeface="+mn-cs"/>
                <a:sym typeface="Symbol"/>
              </a:rPr>
              <a:t> </a:t>
            </a:r>
            <a:r>
              <a:rPr lang="ru-RU" sz="3200" dirty="0" err="1">
                <a:latin typeface="+mn-lt"/>
                <a:cs typeface="+mn-cs"/>
                <a:sym typeface="Symbol"/>
              </a:rPr>
              <a:t>илих=</a:t>
            </a:r>
            <a:r>
              <a:rPr lang="ru-RU" sz="3200" dirty="0">
                <a:latin typeface="+mn-lt"/>
                <a:cs typeface="+mn-cs"/>
                <a:sym typeface="Symbol"/>
              </a:rPr>
              <a:t> -</a:t>
            </a:r>
            <a:r>
              <a:rPr lang="ru-RU" sz="3200" dirty="0" err="1">
                <a:latin typeface="+mn-lt"/>
                <a:cs typeface="+mn-cs"/>
                <a:sym typeface="Symbol"/>
              </a:rPr>
              <a:t>х</a:t>
            </a:r>
            <a:r>
              <a:rPr lang="ru-RU" sz="3200" dirty="0">
                <a:latin typeface="+mn-lt"/>
                <a:cs typeface="+mn-cs"/>
                <a:sym typeface="Symbol"/>
              </a:rPr>
              <a:t>  </a:t>
            </a:r>
            <a:r>
              <a:rPr lang="ru-RU" sz="3200" dirty="0">
                <a:latin typeface="+mn-lt"/>
                <a:cs typeface="+mn-cs"/>
              </a:rPr>
              <a:t>является верным, 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build="p"/>
      <p:bldP spid="1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Бесконечно убывающая геометрическая прогрессия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447800"/>
            <a:ext cx="8329612" cy="4552950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Числовая последовательность </a:t>
            </a:r>
            <a:r>
              <a:rPr lang="en-US" sz="3200" smtClean="0"/>
              <a:t>b</a:t>
            </a:r>
            <a:r>
              <a:rPr lang="en-US" sz="3200" baseline="-25000" smtClean="0"/>
              <a:t>1</a:t>
            </a:r>
            <a:r>
              <a:rPr lang="en-US" sz="3200" smtClean="0"/>
              <a:t>, b</a:t>
            </a:r>
            <a:r>
              <a:rPr lang="en-US" sz="3200" baseline="-25000" smtClean="0"/>
              <a:t>2</a:t>
            </a:r>
            <a:r>
              <a:rPr lang="en-US" sz="3200" smtClean="0"/>
              <a:t>, b</a:t>
            </a:r>
            <a:r>
              <a:rPr lang="en-US" sz="3200" baseline="-25000" smtClean="0"/>
              <a:t>3</a:t>
            </a:r>
            <a:r>
              <a:rPr lang="en-US" sz="3200" smtClean="0"/>
              <a:t>, </a:t>
            </a:r>
            <a:r>
              <a:rPr lang="ru-RU" sz="3200" smtClean="0"/>
              <a:t>…, </a:t>
            </a:r>
            <a:r>
              <a:rPr lang="en-US" sz="3200" smtClean="0"/>
              <a:t>b</a:t>
            </a:r>
            <a:r>
              <a:rPr lang="en-US" sz="3200" baseline="-25000" smtClean="0"/>
              <a:t>n</a:t>
            </a:r>
            <a:r>
              <a:rPr lang="en-US" sz="3200" smtClean="0"/>
              <a:t>, </a:t>
            </a:r>
            <a:r>
              <a:rPr lang="ru-RU" sz="3200" smtClean="0"/>
              <a:t> …, где  </a:t>
            </a:r>
            <a:r>
              <a:rPr lang="en-US" sz="3200" b="1" smtClean="0"/>
              <a:t>b</a:t>
            </a:r>
            <a:r>
              <a:rPr lang="en-US" sz="3200" b="1" baseline="-25000" smtClean="0"/>
              <a:t>1</a:t>
            </a:r>
            <a:r>
              <a:rPr lang="ru-RU" sz="3200" b="1" smtClean="0">
                <a:sym typeface="Symbol" pitchFamily="18" charset="2"/>
              </a:rPr>
              <a:t>0</a:t>
            </a:r>
            <a:r>
              <a:rPr lang="ru-RU" sz="3200" smtClean="0">
                <a:sym typeface="Symbol" pitchFamily="18" charset="2"/>
              </a:rPr>
              <a:t>, </a:t>
            </a:r>
            <a:r>
              <a:rPr lang="ru-RU" sz="3200" smtClean="0"/>
              <a:t>называется </a:t>
            </a:r>
            <a:r>
              <a:rPr lang="ru-RU" sz="3200" b="1" smtClean="0">
                <a:solidFill>
                  <a:srgbClr val="FF0000"/>
                </a:solidFill>
              </a:rPr>
              <a:t>геометрической прогрессией</a:t>
            </a:r>
            <a:r>
              <a:rPr lang="ru-RU" sz="3200" smtClean="0"/>
              <a:t>, если для всех </a:t>
            </a:r>
            <a:r>
              <a:rPr lang="en-US" sz="3200" smtClean="0"/>
              <a:t>n</a:t>
            </a:r>
            <a:r>
              <a:rPr lang="ru-RU" sz="3200" smtClean="0"/>
              <a:t> выполняется равенство </a:t>
            </a:r>
            <a:r>
              <a:rPr lang="en-US" sz="3200" b="1" smtClean="0"/>
              <a:t>b</a:t>
            </a:r>
            <a:r>
              <a:rPr lang="en-US" sz="3200" b="1" baseline="-25000" smtClean="0"/>
              <a:t>n</a:t>
            </a:r>
            <a:r>
              <a:rPr lang="ru-RU" sz="3200" b="1" baseline="-25000" smtClean="0"/>
              <a:t>+1 </a:t>
            </a:r>
            <a:r>
              <a:rPr lang="ru-RU" sz="3200" b="1" smtClean="0"/>
              <a:t>= </a:t>
            </a:r>
            <a:r>
              <a:rPr lang="en-US" sz="3200" b="1" smtClean="0"/>
              <a:t>b</a:t>
            </a:r>
            <a:r>
              <a:rPr lang="en-US" sz="3200" b="1" baseline="-25000" smtClean="0"/>
              <a:t>n</a:t>
            </a:r>
            <a:r>
              <a:rPr lang="en-US" sz="3200" b="1" smtClean="0"/>
              <a:t>q</a:t>
            </a:r>
            <a:r>
              <a:rPr lang="ru-RU" sz="3200" smtClean="0"/>
              <a:t>, где </a:t>
            </a:r>
            <a:r>
              <a:rPr lang="en-US" sz="3200" b="1" smtClean="0"/>
              <a:t>q</a:t>
            </a:r>
            <a:r>
              <a:rPr lang="ru-RU" sz="3200" b="1" smtClean="0">
                <a:sym typeface="Symbol" pitchFamily="18" charset="2"/>
              </a:rPr>
              <a:t></a:t>
            </a:r>
            <a:r>
              <a:rPr lang="en-US" sz="3200" b="1" smtClean="0">
                <a:sym typeface="Symbol" pitchFamily="18" charset="2"/>
              </a:rPr>
              <a:t>0</a:t>
            </a:r>
            <a:r>
              <a:rPr lang="ru-RU" sz="3200" smtClean="0">
                <a:sym typeface="Symbol" pitchFamily="18" charset="2"/>
              </a:rPr>
              <a:t>.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sym typeface="Symbol" pitchFamily="18" charset="2"/>
              </a:rPr>
              <a:t>Формула </a:t>
            </a:r>
            <a:r>
              <a:rPr lang="en-US" sz="3200" smtClean="0">
                <a:sym typeface="Symbol" pitchFamily="18" charset="2"/>
              </a:rPr>
              <a:t>n</a:t>
            </a:r>
            <a:r>
              <a:rPr lang="ru-RU" sz="3200" smtClean="0">
                <a:sym typeface="Symbol" pitchFamily="18" charset="2"/>
              </a:rPr>
              <a:t>-го члена: </a:t>
            </a:r>
            <a:r>
              <a:rPr lang="en-US" sz="3200" b="1" smtClean="0"/>
              <a:t>b</a:t>
            </a:r>
            <a:r>
              <a:rPr lang="en-US" sz="3200" b="1" baseline="-25000" smtClean="0"/>
              <a:t>n</a:t>
            </a:r>
            <a:r>
              <a:rPr lang="ru-RU" sz="3200" b="1" baseline="-25000" smtClean="0"/>
              <a:t> </a:t>
            </a:r>
            <a:r>
              <a:rPr lang="ru-RU" sz="3200" b="1" smtClean="0"/>
              <a:t>= </a:t>
            </a:r>
            <a:r>
              <a:rPr lang="en-US" sz="3200" b="1" smtClean="0"/>
              <a:t>b</a:t>
            </a:r>
            <a:r>
              <a:rPr lang="ru-RU" sz="3200" b="1" baseline="-25000" smtClean="0"/>
              <a:t>1</a:t>
            </a:r>
            <a:r>
              <a:rPr lang="en-US" sz="3200" b="1" smtClean="0"/>
              <a:t>q</a:t>
            </a:r>
            <a:r>
              <a:rPr lang="en-US" sz="3200" b="1" baseline="30000" smtClean="0"/>
              <a:t>n-1</a:t>
            </a:r>
            <a:r>
              <a:rPr lang="ru-RU" sz="3200" smtClean="0"/>
              <a:t>.</a:t>
            </a:r>
          </a:p>
          <a:p>
            <a:pPr>
              <a:buFont typeface="Wingdings 2" pitchFamily="18" charset="2"/>
              <a:buNone/>
            </a:pPr>
            <a:endParaRPr lang="ru-RU" sz="3200" smtClean="0"/>
          </a:p>
          <a:p>
            <a:pPr>
              <a:buFont typeface="Wingdings 2" pitchFamily="18" charset="2"/>
              <a:buNone/>
            </a:pPr>
            <a:r>
              <a:rPr lang="ru-RU" sz="3200" smtClean="0"/>
              <a:t>Сумма </a:t>
            </a:r>
            <a:r>
              <a:rPr lang="en-US" sz="3200" smtClean="0"/>
              <a:t>n</a:t>
            </a:r>
            <a:r>
              <a:rPr lang="ru-RU" sz="3200" smtClean="0"/>
              <a:t> первых членов: </a:t>
            </a:r>
          </a:p>
          <a:p>
            <a:pPr>
              <a:buFont typeface="Wingdings 2" pitchFamily="18" charset="2"/>
              <a:buNone/>
            </a:pPr>
            <a:r>
              <a:rPr lang="en-US" sz="3200" b="1" smtClean="0"/>
              <a:t>S</a:t>
            </a:r>
            <a:r>
              <a:rPr lang="en-US" sz="3200" b="1" baseline="-25000" smtClean="0"/>
              <a:t>n</a:t>
            </a:r>
            <a:r>
              <a:rPr lang="ru-RU" sz="3200" b="1" baseline="-25000" smtClean="0"/>
              <a:t> </a:t>
            </a:r>
            <a:r>
              <a:rPr lang="ru-RU" sz="3200" b="1" smtClean="0"/>
              <a:t>= </a:t>
            </a:r>
            <a:r>
              <a:rPr lang="en-US" sz="3200" b="1" smtClean="0"/>
              <a:t>b</a:t>
            </a:r>
            <a:r>
              <a:rPr lang="ru-RU" sz="3200" b="1" baseline="-25000" smtClean="0"/>
              <a:t>1</a:t>
            </a:r>
            <a:r>
              <a:rPr lang="en-US" sz="3200" b="1" smtClean="0"/>
              <a:t>n</a:t>
            </a:r>
            <a:r>
              <a:rPr lang="ru-RU" sz="3200" b="1" smtClean="0"/>
              <a:t>, </a:t>
            </a:r>
            <a:r>
              <a:rPr lang="en-US" sz="3200" b="1" smtClean="0"/>
              <a:t>q</a:t>
            </a:r>
            <a:r>
              <a:rPr lang="ru-RU" sz="3200" b="1" smtClean="0"/>
              <a:t>=1</a:t>
            </a:r>
            <a:r>
              <a:rPr lang="ru-RU" sz="3200" smtClean="0"/>
              <a:t>.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8679" name="Object 2"/>
          <p:cNvGraphicFramePr>
            <a:graphicFrameLocks noChangeAspect="1"/>
          </p:cNvGraphicFramePr>
          <p:nvPr/>
        </p:nvGraphicFramePr>
        <p:xfrm>
          <a:off x="5072063" y="4357688"/>
          <a:ext cx="28575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Формула" r:id="rId4" imgW="1244520" imgH="444240" progId="Equation.3">
                  <p:embed/>
                </p:oleObj>
              </mc:Choice>
              <mc:Fallback>
                <p:oleObj name="Формула" r:id="rId4" imgW="1244520" imgH="444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4357688"/>
                        <a:ext cx="2857500" cy="102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Бесконечно убывающая геометрическая прогрессия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329613" cy="50053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№1. Является ли числовая последовательность геометрической прогрессией, если задана формулой</a:t>
            </a:r>
            <a:br>
              <a:rPr lang="ru-RU" sz="3200" smtClean="0"/>
            </a:br>
            <a:r>
              <a:rPr lang="en-US" sz="3200" smtClean="0">
                <a:latin typeface="Cambria" pitchFamily="18" charset="0"/>
              </a:rPr>
              <a:t>b</a:t>
            </a:r>
            <a:r>
              <a:rPr lang="en-US" sz="3200" baseline="-25000" smtClean="0">
                <a:latin typeface="Cambria" pitchFamily="18" charset="0"/>
              </a:rPr>
              <a:t>n</a:t>
            </a:r>
            <a:r>
              <a:rPr lang="en-US" sz="3200" smtClean="0">
                <a:latin typeface="Cambria" pitchFamily="18" charset="0"/>
              </a:rPr>
              <a:t>=-5</a:t>
            </a:r>
            <a:r>
              <a:rPr lang="en-US" sz="3200" baseline="30000" smtClean="0">
                <a:latin typeface="Cambria" pitchFamily="18" charset="0"/>
              </a:rPr>
              <a:t>2n</a:t>
            </a:r>
            <a:endParaRPr lang="ru-RU" sz="3200" baseline="30000" smtClean="0"/>
          </a:p>
          <a:p>
            <a:pPr>
              <a:buFont typeface="Wingdings 2" pitchFamily="18" charset="2"/>
              <a:buNone/>
            </a:pPr>
            <a:r>
              <a:rPr lang="ru-RU" sz="3200" smtClean="0"/>
              <a:t>№2. Найти сумму первых пяти членов геометрической прогрессии</a:t>
            </a:r>
            <a:br>
              <a:rPr lang="ru-RU" sz="3200" smtClean="0"/>
            </a:br>
            <a:r>
              <a:rPr lang="ru-RU" sz="3200" smtClean="0"/>
              <a:t> </a:t>
            </a:r>
            <a:r>
              <a:rPr lang="en-US" sz="3200" smtClean="0">
                <a:latin typeface="Cambria" pitchFamily="18" charset="0"/>
              </a:rPr>
              <a:t>b</a:t>
            </a:r>
            <a:r>
              <a:rPr lang="ru-RU" sz="3200" baseline="-25000" smtClean="0"/>
              <a:t>4</a:t>
            </a:r>
            <a:r>
              <a:rPr lang="en-US" sz="3200" smtClean="0">
                <a:latin typeface="Cambria" pitchFamily="18" charset="0"/>
              </a:rPr>
              <a:t>=</a:t>
            </a:r>
            <a:r>
              <a:rPr lang="ru-RU" sz="3200" smtClean="0"/>
              <a:t>88, </a:t>
            </a:r>
            <a:r>
              <a:rPr lang="en-US" sz="3200" smtClean="0">
                <a:latin typeface="Cambria" pitchFamily="18" charset="0"/>
              </a:rPr>
              <a:t>q=2</a:t>
            </a:r>
            <a:endParaRPr lang="ru-RU" sz="3200" baseline="30000" smtClean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Бесконечно убывающая геометрическая прогрессия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785225" cy="48609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Геометрическая прогрессия</a:t>
            </a:r>
            <a:r>
              <a:rPr lang="ru-RU" sz="3200" b="1" smtClean="0">
                <a:solidFill>
                  <a:srgbClr val="FF0000"/>
                </a:solidFill>
              </a:rPr>
              <a:t> </a:t>
            </a:r>
            <a:r>
              <a:rPr lang="ru-RU" sz="3200" smtClean="0"/>
              <a:t>называется </a:t>
            </a:r>
            <a:r>
              <a:rPr lang="ru-RU" sz="3200" b="1" smtClean="0"/>
              <a:t>бесконечно убывающей</a:t>
            </a:r>
            <a:r>
              <a:rPr lang="ru-RU" sz="3200" smtClean="0"/>
              <a:t>, если модуль её знаменателя меньше единицы.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Сумма бесконечно убывающей геометрической прогрессии есть предел последовательности сумм членов прогрессии </a:t>
            </a:r>
            <a:r>
              <a:rPr lang="en-US" sz="3200" smtClean="0">
                <a:latin typeface="Cambria" pitchFamily="18" charset="0"/>
              </a:rPr>
              <a:t>S</a:t>
            </a:r>
            <a:r>
              <a:rPr lang="ru-RU" sz="3200" baseline="-25000" smtClean="0"/>
              <a:t>1</a:t>
            </a:r>
            <a:r>
              <a:rPr lang="ru-RU" sz="3200" smtClean="0"/>
              <a:t>, </a:t>
            </a:r>
            <a:r>
              <a:rPr lang="en-US" sz="3200" smtClean="0">
                <a:latin typeface="Cambria" pitchFamily="18" charset="0"/>
              </a:rPr>
              <a:t>S</a:t>
            </a:r>
            <a:r>
              <a:rPr lang="ru-RU" sz="3200" baseline="-25000" smtClean="0"/>
              <a:t>2</a:t>
            </a:r>
            <a:r>
              <a:rPr lang="ru-RU" sz="3200" smtClean="0"/>
              <a:t>, </a:t>
            </a:r>
            <a:r>
              <a:rPr lang="en-US" sz="3200" smtClean="0">
                <a:latin typeface="Cambria" pitchFamily="18" charset="0"/>
              </a:rPr>
              <a:t>S</a:t>
            </a:r>
            <a:r>
              <a:rPr lang="ru-RU" sz="3200" baseline="-25000" smtClean="0"/>
              <a:t>3</a:t>
            </a:r>
            <a:r>
              <a:rPr lang="ru-RU" sz="3200" smtClean="0"/>
              <a:t>, </a:t>
            </a:r>
            <a:r>
              <a:rPr lang="en-US" sz="3200" smtClean="0">
                <a:latin typeface="Cambria" pitchFamily="18" charset="0"/>
              </a:rPr>
              <a:t>S</a:t>
            </a:r>
            <a:r>
              <a:rPr lang="ru-RU" sz="3200" baseline="-25000" smtClean="0"/>
              <a:t>4</a:t>
            </a:r>
            <a:r>
              <a:rPr lang="ru-RU" sz="3200" smtClean="0"/>
              <a:t>,…, </a:t>
            </a:r>
            <a:r>
              <a:rPr lang="en-US" sz="3200" smtClean="0">
                <a:latin typeface="Cambria" pitchFamily="18" charset="0"/>
              </a:rPr>
              <a:t>S</a:t>
            </a:r>
            <a:r>
              <a:rPr lang="en-US" sz="3200" baseline="-25000" smtClean="0">
                <a:latin typeface="Cambria" pitchFamily="18" charset="0"/>
              </a:rPr>
              <a:t>n</a:t>
            </a:r>
            <a:r>
              <a:rPr lang="ru-RU" sz="3200" smtClean="0"/>
              <a:t>,….</a:t>
            </a:r>
          </a:p>
          <a:p>
            <a:pPr>
              <a:buFont typeface="Wingdings 2" pitchFamily="18" charset="2"/>
              <a:buNone/>
            </a:pPr>
            <a:endParaRPr lang="en-US" sz="3200" smtClean="0">
              <a:latin typeface="Cambria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z="3200" smtClean="0">
                <a:solidFill>
                  <a:srgbClr val="0066FF"/>
                </a:solidFill>
              </a:rPr>
              <a:t>№15(1, 3), 16(1, 3)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Бесконечно убывающая геометрическая прогрессия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329613" cy="7572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Рассмотрим прогрессию 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8679" name="Object 2"/>
          <p:cNvGraphicFramePr>
            <a:graphicFrameLocks noChangeAspect="1"/>
          </p:cNvGraphicFramePr>
          <p:nvPr/>
        </p:nvGraphicFramePr>
        <p:xfrm>
          <a:off x="5148263" y="1341438"/>
          <a:ext cx="1865312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name="Формула" r:id="rId4" imgW="812520" imgH="393480" progId="Equation.3">
                  <p:embed/>
                </p:oleObj>
              </mc:Choice>
              <mc:Fallback>
                <p:oleObj name="Формула" r:id="rId4" imgW="8125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341438"/>
                        <a:ext cx="1865312" cy="909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468313" y="2133600"/>
          <a:ext cx="4391025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1" name="Формула" r:id="rId6" imgW="1498320" imgH="393480" progId="Equation.3">
                  <p:embed/>
                </p:oleObj>
              </mc:Choice>
              <mc:Fallback>
                <p:oleObj name="Формула" r:id="rId6" imgW="1498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133600"/>
                        <a:ext cx="4391025" cy="115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Содержимое 2"/>
          <p:cNvSpPr>
            <a:spLocks/>
          </p:cNvSpPr>
          <p:nvPr/>
        </p:nvSpPr>
        <p:spPr bwMode="auto">
          <a:xfrm>
            <a:off x="250825" y="3357563"/>
            <a:ext cx="83296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По формуле суммы </a:t>
            </a:r>
            <a:r>
              <a:rPr lang="en-US" sz="3200">
                <a:latin typeface="Cambria" pitchFamily="18" charset="0"/>
              </a:rPr>
              <a:t>n</a:t>
            </a:r>
            <a:r>
              <a:rPr lang="ru-RU" sz="3200">
                <a:latin typeface="Cambria" pitchFamily="18" charset="0"/>
              </a:rPr>
              <a:t> членов геометрической прогрессии</a:t>
            </a: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539750" y="4581525"/>
          <a:ext cx="3646488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2" name="Формула" r:id="rId8" imgW="1587240" imgH="838080" progId="Equation.3">
                  <p:embed/>
                </p:oleObj>
              </mc:Choice>
              <mc:Fallback>
                <p:oleObj name="Формула" r:id="rId8" imgW="1587240" imgH="8380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581525"/>
                        <a:ext cx="3646488" cy="193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356100" y="4437063"/>
          <a:ext cx="1871663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3" name="Формула" r:id="rId10" imgW="672840" imgH="393480" progId="Equation.3">
                  <p:embed/>
                </p:oleObj>
              </mc:Choice>
              <mc:Fallback>
                <p:oleObj name="Формула" r:id="rId10" imgW="6728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437063"/>
                        <a:ext cx="1871663" cy="1100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6227763" y="4365625"/>
          <a:ext cx="2663825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4" name="Формула" r:id="rId12" imgW="952200" imgH="431640" progId="Equation.3">
                  <p:embed/>
                </p:oleObj>
              </mc:Choice>
              <mc:Fallback>
                <p:oleObj name="Формула" r:id="rId12" imgW="95220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365625"/>
                        <a:ext cx="2663825" cy="1214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5292725" y="5661025"/>
          <a:ext cx="2160588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5" name="Формула" r:id="rId14" imgW="622080" imgH="279360" progId="Equation.3">
                  <p:embed/>
                </p:oleObj>
              </mc:Choice>
              <mc:Fallback>
                <p:oleObj name="Формула" r:id="rId14" imgW="622080" imgH="2793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5661025"/>
                        <a:ext cx="2160588" cy="97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Бесконечно убывающая геометрическая прогрессия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329613" cy="7572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В общем виде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8679" name="Object 2"/>
          <p:cNvGraphicFramePr>
            <a:graphicFrameLocks noChangeAspect="1"/>
          </p:cNvGraphicFramePr>
          <p:nvPr/>
        </p:nvGraphicFramePr>
        <p:xfrm>
          <a:off x="468313" y="2060575"/>
          <a:ext cx="2641600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4" name="Формула" r:id="rId4" imgW="901440" imgH="444240" progId="Equation.3">
                  <p:embed/>
                </p:oleObj>
              </mc:Choice>
              <mc:Fallback>
                <p:oleObj name="Формула" r:id="rId4" imgW="901440" imgH="444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060575"/>
                        <a:ext cx="2641600" cy="1309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588125" y="2276475"/>
          <a:ext cx="22479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5" name="Формула" r:id="rId6" imgW="647640" imgH="291960" progId="Equation.3">
                  <p:embed/>
                </p:oleObj>
              </mc:Choice>
              <mc:Fallback>
                <p:oleObj name="Формула" r:id="rId6" imgW="647640" imgH="291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276475"/>
                        <a:ext cx="2247900" cy="1019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3132138" y="2133600"/>
          <a:ext cx="3162300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Формула" r:id="rId8" imgW="1079280" imgH="419040" progId="Equation.3">
                  <p:embed/>
                </p:oleObj>
              </mc:Choice>
              <mc:Fallback>
                <p:oleObj name="Формула" r:id="rId8" imgW="107928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133600"/>
                        <a:ext cx="3162300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95288" y="3357563"/>
          <a:ext cx="3311525" cy="137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7" name="Формула" r:id="rId10" imgW="1015920" imgH="419040" progId="Equation.3">
                  <p:embed/>
                </p:oleObj>
              </mc:Choice>
              <mc:Fallback>
                <p:oleObj name="Формула" r:id="rId10" imgW="1015920" imgH="419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357563"/>
                        <a:ext cx="3311525" cy="1373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3860800" y="3357563"/>
          <a:ext cx="2782888" cy="135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Формула" r:id="rId12" imgW="863280" imgH="419040" progId="Equation.3">
                  <p:embed/>
                </p:oleObj>
              </mc:Choice>
              <mc:Fallback>
                <p:oleObj name="Формула" r:id="rId12" imgW="863280" imgH="419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3357563"/>
                        <a:ext cx="2782888" cy="1357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33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>
                            <a:solidFill>
                              <a:srgbClr val="FF33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85750" y="6000750"/>
            <a:ext cx="4500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>
                <a:solidFill>
                  <a:srgbClr val="0066FF"/>
                </a:solidFill>
                <a:latin typeface="Cambria" pitchFamily="18" charset="0"/>
              </a:rPr>
              <a:t>В классе: №18-19(неч.)</a:t>
            </a:r>
            <a:endParaRPr lang="ru-RU" sz="3000">
              <a:latin typeface="Cambria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4643438" y="6000750"/>
            <a:ext cx="41767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FF33CC"/>
                </a:solidFill>
                <a:latin typeface="Cambria" pitchFamily="18" charset="0"/>
              </a:rPr>
              <a:t>ДЗ: §3, №13-19(чёт)</a:t>
            </a: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6643688" y="3357563"/>
          <a:ext cx="2279650" cy="164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Формула" r:id="rId14" imgW="583920" imgH="419040" progId="Equation.3">
                  <p:embed/>
                </p:oleObj>
              </mc:Choice>
              <mc:Fallback>
                <p:oleObj name="Формула" r:id="rId14" imgW="58392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688" y="3357563"/>
                        <a:ext cx="2279650" cy="1643062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FF33CC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33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Арифметический корень натуральной степени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785225" cy="5149850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Решить уравнение </a:t>
            </a:r>
            <a:r>
              <a:rPr lang="ru-RU" sz="3200" i="1" smtClean="0"/>
              <a:t>х</a:t>
            </a:r>
            <a:r>
              <a:rPr lang="ru-RU" sz="3200" i="1" baseline="30000" smtClean="0"/>
              <a:t>4</a:t>
            </a:r>
            <a:r>
              <a:rPr lang="ru-RU" sz="3200" i="1" smtClean="0"/>
              <a:t> = 256</a:t>
            </a:r>
          </a:p>
          <a:p>
            <a:pPr>
              <a:buFont typeface="Wingdings 2" pitchFamily="18" charset="2"/>
              <a:buNone/>
            </a:pPr>
            <a:r>
              <a:rPr lang="ru-RU" sz="3200" i="1" smtClean="0"/>
              <a:t>Решение: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30000" smtClean="0"/>
              <a:t>4</a:t>
            </a:r>
            <a:r>
              <a:rPr lang="ru-RU" sz="3200" i="1" smtClean="0"/>
              <a:t> = 256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30000" smtClean="0"/>
              <a:t>4</a:t>
            </a:r>
            <a:r>
              <a:rPr lang="ru-RU" sz="3200" i="1" smtClean="0"/>
              <a:t> – 256 =0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(х</a:t>
            </a:r>
            <a:r>
              <a:rPr lang="ru-RU" sz="3200" i="1" baseline="30000" smtClean="0"/>
              <a:t>2</a:t>
            </a:r>
            <a:r>
              <a:rPr lang="ru-RU" sz="3200" i="1" smtClean="0"/>
              <a:t> – 16)(х</a:t>
            </a:r>
            <a:r>
              <a:rPr lang="ru-RU" sz="3200" i="1" baseline="30000" smtClean="0"/>
              <a:t>2</a:t>
            </a:r>
            <a:r>
              <a:rPr lang="ru-RU" sz="3200" i="1" smtClean="0"/>
              <a:t> + 16) =0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(х – 4)(х + 4)( х</a:t>
            </a:r>
            <a:r>
              <a:rPr lang="ru-RU" sz="3200" i="1" baseline="30000" smtClean="0"/>
              <a:t>2</a:t>
            </a:r>
            <a:r>
              <a:rPr lang="ru-RU" sz="3200" i="1" smtClean="0"/>
              <a:t> + 16) =0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-25000" smtClean="0"/>
              <a:t>1</a:t>
            </a:r>
            <a:r>
              <a:rPr lang="ru-RU" sz="3200" i="1" smtClean="0"/>
              <a:t> = 4, х</a:t>
            </a:r>
            <a:r>
              <a:rPr lang="ru-RU" sz="3200" i="1" baseline="-25000" smtClean="0"/>
              <a:t>2</a:t>
            </a:r>
            <a:r>
              <a:rPr lang="ru-RU" sz="3200" i="1" smtClean="0"/>
              <a:t> = - 4.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Ответ. х</a:t>
            </a:r>
            <a:r>
              <a:rPr lang="ru-RU" sz="3200" i="1" baseline="-25000" smtClean="0"/>
              <a:t>1</a:t>
            </a:r>
            <a:r>
              <a:rPr lang="ru-RU" sz="3200" i="1" smtClean="0"/>
              <a:t> = 4, х</a:t>
            </a:r>
            <a:r>
              <a:rPr lang="ru-RU" sz="3200" i="1" baseline="-25000" smtClean="0"/>
              <a:t>2</a:t>
            </a:r>
            <a:r>
              <a:rPr lang="ru-RU" sz="3200" i="1" smtClean="0"/>
              <a:t> = - 4.</a:t>
            </a:r>
          </a:p>
          <a:p>
            <a:pPr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-25000" smtClean="0"/>
              <a:t>1</a:t>
            </a:r>
            <a:r>
              <a:rPr lang="ru-RU" sz="3200" i="1" smtClean="0"/>
              <a:t> = 4 – </a:t>
            </a:r>
            <a:r>
              <a:rPr lang="ru-RU" sz="3200" smtClean="0"/>
              <a:t>арифметический корень 4-й степени из 256 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5867400" y="2636838"/>
          <a:ext cx="2736850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Формула" r:id="rId4" imgW="622080" imgH="228600" progId="Equation.3">
                  <p:embed/>
                </p:oleObj>
              </mc:Choice>
              <mc:Fallback>
                <p:oleObj name="Формула" r:id="rId4" imgW="62208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636838"/>
                        <a:ext cx="2736850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Содержание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hlinkClick r:id="rId2" action="ppaction://hlinksldjump"/>
              </a:rPr>
              <a:t>Целые и рациональные числа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Действительные числа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Бесконечно убывающая геометрическая прогрессия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Арифметический корень натуральной степени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Свойства арифметического корня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Степень с рациональным показателем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Степень с действительным показателем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Арифметический корень натуральной степени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785225" cy="19097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smtClean="0"/>
              <a:t>Определение. </a:t>
            </a:r>
            <a:r>
              <a:rPr lang="ru-RU" sz="2800" b="1" smtClean="0">
                <a:solidFill>
                  <a:srgbClr val="FF33CC"/>
                </a:solidFill>
              </a:rPr>
              <a:t>Арифметическим корнем натуральной степени</a:t>
            </a:r>
            <a:r>
              <a:rPr lang="ru-RU" sz="2800" smtClean="0"/>
              <a:t> </a:t>
            </a:r>
            <a:r>
              <a:rPr lang="en-US" sz="2800" smtClean="0">
                <a:latin typeface="Cambria" pitchFamily="18" charset="0"/>
              </a:rPr>
              <a:t>n≥2 </a:t>
            </a:r>
            <a:r>
              <a:rPr lang="ru-RU" sz="2800" smtClean="0"/>
              <a:t>из неотрицательного числа </a:t>
            </a:r>
            <a:r>
              <a:rPr lang="ru-RU" sz="2800" i="1" smtClean="0"/>
              <a:t>а </a:t>
            </a:r>
            <a:r>
              <a:rPr lang="ru-RU" sz="2800" smtClean="0"/>
              <a:t>называется неотрицательное число, </a:t>
            </a:r>
            <a:r>
              <a:rPr lang="en-US" sz="2800" smtClean="0">
                <a:latin typeface="Cambria" pitchFamily="18" charset="0"/>
              </a:rPr>
              <a:t>n</a:t>
            </a:r>
            <a:r>
              <a:rPr lang="ru-RU" sz="2800" smtClean="0"/>
              <a:t>-я степень которого равна </a:t>
            </a:r>
            <a:r>
              <a:rPr lang="ru-RU" sz="2800" i="1" smtClean="0"/>
              <a:t>а.</a:t>
            </a:r>
            <a:endParaRPr lang="en-US" sz="2800" i="1" smtClean="0">
              <a:latin typeface="Cambria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539750" y="3284538"/>
          <a:ext cx="1079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4" name="Формула" r:id="rId4" imgW="279360" imgH="241200" progId="Equation.3">
                  <p:embed/>
                </p:oleObj>
              </mc:Choice>
              <mc:Fallback>
                <p:oleObj name="Формула" r:id="rId4" imgW="279360" imgH="24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84538"/>
                        <a:ext cx="10795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1979613" y="3303588"/>
          <a:ext cx="6264275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5" name="Формула" r:id="rId6" imgW="1536480" imgH="241200" progId="Equation.3">
                  <p:embed/>
                </p:oleObj>
              </mc:Choice>
              <mc:Fallback>
                <p:oleObj name="Формула" r:id="rId6" imgW="1536480" imgH="241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3303588"/>
                        <a:ext cx="6264275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2195513" y="4148138"/>
          <a:ext cx="44640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Формула" r:id="rId8" imgW="1104840" imgH="241200" progId="Equation.3">
                  <p:embed/>
                </p:oleObj>
              </mc:Choice>
              <mc:Fallback>
                <p:oleObj name="Формула" r:id="rId8" imgW="1104840" imgH="241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148138"/>
                        <a:ext cx="4464050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395288" y="4941888"/>
          <a:ext cx="4659312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Формула" r:id="rId10" imgW="1143000" imgH="279360" progId="Equation.3">
                  <p:embed/>
                </p:oleObj>
              </mc:Choice>
              <mc:Fallback>
                <p:oleObj name="Формула" r:id="rId10" imgW="1143000" imgH="27936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941888"/>
                        <a:ext cx="4659312" cy="1144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724525" y="4910138"/>
          <a:ext cx="2224088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Формула" r:id="rId12" imgW="545760" imgH="253800" progId="Equation.3">
                  <p:embed/>
                </p:oleObj>
              </mc:Choice>
              <mc:Fallback>
                <p:oleObj name="Формула" r:id="rId12" imgW="545760" imgH="2538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4910138"/>
                        <a:ext cx="2224088" cy="1039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95288" y="6056313"/>
            <a:ext cx="24145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>
                <a:solidFill>
                  <a:srgbClr val="0066FF"/>
                </a:solidFill>
                <a:latin typeface="Cambria" pitchFamily="18" charset="0"/>
              </a:rPr>
              <a:t>№27 (устно)</a:t>
            </a:r>
            <a:endParaRPr lang="ru-RU" sz="300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Арифметический корень натуральной степени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4032250" cy="42862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Решить уравнение</a:t>
            </a:r>
            <a:br>
              <a:rPr lang="ru-RU" sz="3200" smtClean="0"/>
            </a:br>
            <a:r>
              <a:rPr lang="ru-RU" sz="3200" smtClean="0"/>
              <a:t> </a:t>
            </a:r>
            <a:r>
              <a:rPr lang="ru-RU" sz="3200" i="1" smtClean="0"/>
              <a:t>х</a:t>
            </a:r>
            <a:r>
              <a:rPr lang="ru-RU" sz="3200" i="1" baseline="30000" smtClean="0"/>
              <a:t>3</a:t>
            </a:r>
            <a:r>
              <a:rPr lang="ru-RU" sz="3200" i="1" smtClean="0"/>
              <a:t> = 27</a:t>
            </a:r>
          </a:p>
          <a:p>
            <a:pPr>
              <a:buFont typeface="Wingdings 2" pitchFamily="18" charset="2"/>
              <a:buNone/>
            </a:pPr>
            <a:r>
              <a:rPr lang="ru-RU" sz="3200" i="1" smtClean="0"/>
              <a:t>Решение: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30000" smtClean="0"/>
              <a:t>3</a:t>
            </a:r>
            <a:r>
              <a:rPr lang="ru-RU" sz="3200" i="1" smtClean="0"/>
              <a:t> = 27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</a:t>
            </a:r>
            <a:r>
              <a:rPr lang="ru-RU" sz="3200" i="1" baseline="30000" smtClean="0"/>
              <a:t>3</a:t>
            </a:r>
            <a:r>
              <a:rPr lang="ru-RU" sz="3200" i="1" smtClean="0"/>
              <a:t> – 27 =0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(х – 3)(х</a:t>
            </a:r>
            <a:r>
              <a:rPr lang="ru-RU" sz="3200" i="1" baseline="30000" smtClean="0"/>
              <a:t>2</a:t>
            </a:r>
            <a:r>
              <a:rPr lang="ru-RU" sz="3200" i="1" smtClean="0"/>
              <a:t> + 3х + 9) =0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х = 3.</a:t>
            </a:r>
          </a:p>
          <a:p>
            <a:pPr>
              <a:spcBef>
                <a:spcPts val="200"/>
              </a:spcBef>
              <a:buFont typeface="Wingdings 2" pitchFamily="18" charset="2"/>
              <a:buNone/>
            </a:pPr>
            <a:r>
              <a:rPr lang="ru-RU" sz="3200" i="1" smtClean="0"/>
              <a:t>Ответ. х = 3.</a:t>
            </a:r>
            <a:endParaRPr lang="ru-RU" sz="320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одержимое 2"/>
          <p:cNvSpPr>
            <a:spLocks/>
          </p:cNvSpPr>
          <p:nvPr/>
        </p:nvSpPr>
        <p:spPr bwMode="auto">
          <a:xfrm>
            <a:off x="4605338" y="1484313"/>
            <a:ext cx="38544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Решить уравнение</a:t>
            </a:r>
            <a:br>
              <a:rPr lang="ru-RU" sz="3200">
                <a:latin typeface="Cambria" pitchFamily="18" charset="0"/>
              </a:rPr>
            </a:br>
            <a:r>
              <a:rPr lang="ru-RU" sz="3200">
                <a:latin typeface="Cambria" pitchFamily="18" charset="0"/>
              </a:rPr>
              <a:t> </a:t>
            </a:r>
            <a:r>
              <a:rPr lang="ru-RU" sz="3200" i="1">
                <a:latin typeface="Cambria" pitchFamily="18" charset="0"/>
              </a:rPr>
              <a:t>х</a:t>
            </a:r>
            <a:r>
              <a:rPr lang="ru-RU" sz="3200" i="1" baseline="30000">
                <a:latin typeface="Cambria" pitchFamily="18" charset="0"/>
              </a:rPr>
              <a:t>3</a:t>
            </a:r>
            <a:r>
              <a:rPr lang="ru-RU" sz="3200" i="1">
                <a:latin typeface="Cambria" pitchFamily="18" charset="0"/>
              </a:rPr>
              <a:t> = - 27</a:t>
            </a:r>
          </a:p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Решение:</a:t>
            </a:r>
          </a:p>
          <a:p>
            <a:pPr marL="273050" indent="-273050">
              <a:spcBef>
                <a:spcPts val="2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х</a:t>
            </a:r>
            <a:r>
              <a:rPr lang="ru-RU" sz="3200" i="1" baseline="30000">
                <a:latin typeface="Cambria" pitchFamily="18" charset="0"/>
              </a:rPr>
              <a:t>3</a:t>
            </a:r>
            <a:r>
              <a:rPr lang="ru-RU" sz="3200" i="1">
                <a:latin typeface="Cambria" pitchFamily="18" charset="0"/>
              </a:rPr>
              <a:t> = - 27</a:t>
            </a:r>
          </a:p>
          <a:p>
            <a:pPr marL="273050" indent="-273050">
              <a:spcBef>
                <a:spcPts val="2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х</a:t>
            </a:r>
            <a:r>
              <a:rPr lang="ru-RU" sz="3200" i="1" baseline="30000">
                <a:latin typeface="Cambria" pitchFamily="18" charset="0"/>
              </a:rPr>
              <a:t>3</a:t>
            </a:r>
            <a:r>
              <a:rPr lang="ru-RU" sz="3200" i="1">
                <a:latin typeface="Cambria" pitchFamily="18" charset="0"/>
              </a:rPr>
              <a:t> + 27 =0</a:t>
            </a:r>
          </a:p>
          <a:p>
            <a:pPr marL="273050" indent="-273050">
              <a:spcBef>
                <a:spcPts val="2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(х + 3)(х</a:t>
            </a:r>
            <a:r>
              <a:rPr lang="ru-RU" sz="3200" i="1" baseline="30000">
                <a:latin typeface="Cambria" pitchFamily="18" charset="0"/>
              </a:rPr>
              <a:t>2</a:t>
            </a:r>
            <a:r>
              <a:rPr lang="ru-RU" sz="3200" i="1">
                <a:latin typeface="Cambria" pitchFamily="18" charset="0"/>
              </a:rPr>
              <a:t> - 3х + 9) =0</a:t>
            </a:r>
          </a:p>
          <a:p>
            <a:pPr marL="273050" indent="-273050">
              <a:spcBef>
                <a:spcPts val="2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х = - 3.</a:t>
            </a:r>
          </a:p>
          <a:p>
            <a:pPr marL="273050" indent="-273050">
              <a:spcBef>
                <a:spcPts val="2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Ответ. х = -3.</a:t>
            </a: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250825" y="5661025"/>
          <a:ext cx="19446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Формула" r:id="rId4" imgW="533160" imgH="228600" progId="Equation.3">
                  <p:embed/>
                </p:oleObj>
              </mc:Choice>
              <mc:Fallback>
                <p:oleObj name="Формула" r:id="rId4" imgW="53316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661025"/>
                        <a:ext cx="194468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3924300" y="5689600"/>
          <a:ext cx="451643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Формула" r:id="rId6" imgW="1244520" imgH="228600" progId="Equation.3">
                  <p:embed/>
                </p:oleObj>
              </mc:Choice>
              <mc:Fallback>
                <p:oleObj name="Формула" r:id="rId6" imgW="124452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5689600"/>
                        <a:ext cx="4516438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Арифметический корень натуральной степени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2376488" cy="6127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Вычислить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323850" y="1916113"/>
          <a:ext cx="7127875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2" name="Формула" r:id="rId4" imgW="2260440" imgH="253800" progId="Equation.3">
                  <p:embed/>
                </p:oleObj>
              </mc:Choice>
              <mc:Fallback>
                <p:oleObj name="Формула" r:id="rId4" imgW="2260440" imgH="253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16113"/>
                        <a:ext cx="7127875" cy="804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250825" y="3284538"/>
          <a:ext cx="75279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3" name="Формула" r:id="rId6" imgW="2374560" imgH="253800" progId="Equation.3">
                  <p:embed/>
                </p:oleObj>
              </mc:Choice>
              <mc:Fallback>
                <p:oleObj name="Формула" r:id="rId6" imgW="2374560" imgH="253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284538"/>
                        <a:ext cx="7527925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одержимое 2"/>
          <p:cNvSpPr>
            <a:spLocks/>
          </p:cNvSpPr>
          <p:nvPr/>
        </p:nvSpPr>
        <p:spPr bwMode="auto">
          <a:xfrm>
            <a:off x="179388" y="2708275"/>
            <a:ext cx="23764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Решение: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90542"/>
              </p:ext>
            </p:extLst>
          </p:nvPr>
        </p:nvGraphicFramePr>
        <p:xfrm flipH="1">
          <a:off x="672558" y="3861048"/>
          <a:ext cx="1905838" cy="995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4" name="Формула" r:id="rId8" imgW="622080" imgH="279360" progId="Equation.3">
                  <p:embed/>
                </p:oleObj>
              </mc:Choice>
              <mc:Fallback>
                <p:oleObj name="Формула" r:id="rId8" imgW="622080" imgH="27936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672558" y="3861048"/>
                        <a:ext cx="1905838" cy="99537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323850" y="4797425"/>
          <a:ext cx="43481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5" name="Формула" r:id="rId10" imgW="1371600" imgH="203040" progId="Equation.3">
                  <p:embed/>
                </p:oleObj>
              </mc:Choice>
              <mc:Fallback>
                <p:oleObj name="Формула" r:id="rId10" imgW="13716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797425"/>
                        <a:ext cx="434816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4932363" y="4797425"/>
          <a:ext cx="37433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6" name="Формула" r:id="rId12" imgW="1180800" imgH="203040" progId="Equation.3">
                  <p:embed/>
                </p:oleObj>
              </mc:Choice>
              <mc:Fallback>
                <p:oleObj name="Формула" r:id="rId12" imgW="11808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797425"/>
                        <a:ext cx="3743325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3"/>
          <p:cNvGraphicFramePr>
            <a:graphicFrameLocks noChangeAspect="1"/>
          </p:cNvGraphicFramePr>
          <p:nvPr/>
        </p:nvGraphicFramePr>
        <p:xfrm>
          <a:off x="468313" y="5373688"/>
          <a:ext cx="140176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7" name="Формула" r:id="rId14" imgW="419040" imgH="203040" progId="Equation.3">
                  <p:embed/>
                </p:oleObj>
              </mc:Choice>
              <mc:Fallback>
                <p:oleObj name="Формула" r:id="rId14" imgW="41904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5373688"/>
                        <a:ext cx="1401762" cy="68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0825" y="6021388"/>
            <a:ext cx="4500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 dirty="0">
                <a:solidFill>
                  <a:srgbClr val="0066FF"/>
                </a:solidFill>
                <a:latin typeface="Cambria" pitchFamily="18" charset="0"/>
              </a:rPr>
              <a:t>В классе: №28-32(</a:t>
            </a:r>
            <a:r>
              <a:rPr lang="ru-RU" sz="3000" dirty="0" err="1">
                <a:solidFill>
                  <a:srgbClr val="0066FF"/>
                </a:solidFill>
                <a:latin typeface="Cambria" pitchFamily="18" charset="0"/>
              </a:rPr>
              <a:t>неч</a:t>
            </a:r>
            <a:r>
              <a:rPr lang="ru-RU" sz="3000" dirty="0">
                <a:solidFill>
                  <a:srgbClr val="0066FF"/>
                </a:solidFill>
                <a:latin typeface="Cambria" pitchFamily="18" charset="0"/>
              </a:rPr>
              <a:t>.)</a:t>
            </a:r>
            <a:endParaRPr lang="ru-RU" sz="3000" dirty="0">
              <a:latin typeface="Cambria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4643438" y="6000750"/>
            <a:ext cx="41767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dirty="0">
                <a:solidFill>
                  <a:srgbClr val="FF33CC"/>
                </a:solidFill>
                <a:latin typeface="Cambria" pitchFamily="18" charset="0"/>
              </a:rPr>
              <a:t>ДЗ: §4, №28-32(чёт)</a:t>
            </a:r>
            <a:endParaRPr lang="ru-RU" sz="3200" dirty="0">
              <a:latin typeface="Cambria" pitchFamily="18" charset="0"/>
            </a:endParaRPr>
          </a:p>
        </p:txBody>
      </p:sp>
      <p:graphicFrame>
        <p:nvGraphicFramePr>
          <p:cNvPr id="14" name="Object 16"/>
          <p:cNvGraphicFramePr>
            <a:graphicFrameLocks noChangeAspect="1"/>
          </p:cNvGraphicFramePr>
          <p:nvPr/>
        </p:nvGraphicFramePr>
        <p:xfrm>
          <a:off x="2857488" y="3929066"/>
          <a:ext cx="197167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8" name="Формула" r:id="rId16" imgW="622080" imgH="279360" progId="Equation.3">
                  <p:embed/>
                </p:oleObj>
              </mc:Choice>
              <mc:Fallback>
                <p:oleObj name="Формула" r:id="rId16" imgW="622080" imgH="27936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3929066"/>
                        <a:ext cx="1971675" cy="890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/>
        </p:nvGraphicFramePr>
        <p:xfrm>
          <a:off x="4857752" y="4000504"/>
          <a:ext cx="12874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9" name="Формула" r:id="rId18" imgW="406080" imgH="253800" progId="Equation.3">
                  <p:embed/>
                </p:oleObj>
              </mc:Choice>
              <mc:Fallback>
                <p:oleObj name="Формула" r:id="rId18" imgW="406080" imgH="2538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4000504"/>
                        <a:ext cx="1287463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8"/>
          <p:cNvGraphicFramePr>
            <a:graphicFrameLocks noChangeAspect="1"/>
          </p:cNvGraphicFramePr>
          <p:nvPr/>
        </p:nvGraphicFramePr>
        <p:xfrm>
          <a:off x="6286512" y="4000504"/>
          <a:ext cx="2012950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0" name="Формула" r:id="rId20" imgW="634680" imgH="241200" progId="Equation.3">
                  <p:embed/>
                </p:oleObj>
              </mc:Choice>
              <mc:Fallback>
                <p:oleObj name="Формула" r:id="rId20" imgW="634680" imgH="2412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4000504"/>
                        <a:ext cx="2012950" cy="769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8" grpId="0" build="p"/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Свойства арифметического корня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607425" cy="15525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Арифметический корень </a:t>
            </a:r>
            <a:r>
              <a:rPr lang="en-US" sz="3200" i="1" dirty="0" smtClean="0"/>
              <a:t>n-</a:t>
            </a:r>
            <a:r>
              <a:rPr lang="ru-RU" sz="3200" i="1" dirty="0" err="1" smtClean="0"/>
              <a:t>й</a:t>
            </a:r>
            <a:r>
              <a:rPr lang="ru-RU" sz="3200" dirty="0" smtClean="0"/>
              <a:t> степени обладает следующими свойствами:</a:t>
            </a:r>
            <a:br>
              <a:rPr lang="ru-RU" sz="3200" dirty="0" smtClean="0"/>
            </a:br>
            <a:r>
              <a:rPr lang="ru-RU" sz="3200" dirty="0" smtClean="0"/>
              <a:t>если </a:t>
            </a:r>
            <a:r>
              <a:rPr lang="ru-RU" sz="3200" i="1" dirty="0" smtClean="0"/>
              <a:t>а</a:t>
            </a:r>
            <a:r>
              <a:rPr lang="ru-RU" sz="3200" i="1" dirty="0" smtClean="0">
                <a:sym typeface="Symbol"/>
              </a:rPr>
              <a:t>0, </a:t>
            </a:r>
            <a:r>
              <a:rPr lang="en-US" sz="3200" i="1" dirty="0" smtClean="0">
                <a:sym typeface="Symbol"/>
              </a:rPr>
              <a:t>b&gt;0</a:t>
            </a:r>
            <a:r>
              <a:rPr lang="en-US" sz="3200" dirty="0" smtClean="0">
                <a:sym typeface="Symbol"/>
              </a:rPr>
              <a:t>, </a:t>
            </a:r>
            <a:r>
              <a:rPr lang="ru-RU" sz="3200" dirty="0" smtClean="0">
                <a:sym typeface="Symbol"/>
              </a:rPr>
              <a:t>а </a:t>
            </a:r>
            <a:r>
              <a:rPr lang="ru-RU" sz="3200" i="1" dirty="0" smtClean="0">
                <a:sym typeface="Symbol"/>
              </a:rPr>
              <a:t>т, </a:t>
            </a:r>
            <a:r>
              <a:rPr lang="ru-RU" sz="3200" i="1" dirty="0" err="1" smtClean="0">
                <a:sym typeface="Symbol"/>
              </a:rPr>
              <a:t>п</a:t>
            </a:r>
            <a:r>
              <a:rPr lang="en-US" sz="3200" i="1" dirty="0" smtClean="0">
                <a:sym typeface="Symbol"/>
              </a:rPr>
              <a:t> </a:t>
            </a:r>
            <a:r>
              <a:rPr lang="ru-RU" sz="3200" dirty="0" smtClean="0">
                <a:sym typeface="Symbol"/>
              </a:rPr>
              <a:t>и</a:t>
            </a:r>
            <a:r>
              <a:rPr lang="ru-RU" sz="3200" i="1" dirty="0" smtClean="0">
                <a:sym typeface="Symbol"/>
              </a:rPr>
              <a:t> </a:t>
            </a:r>
            <a:r>
              <a:rPr lang="en-US" sz="3200" i="1" dirty="0" smtClean="0">
                <a:sym typeface="Symbol"/>
              </a:rPr>
              <a:t>k</a:t>
            </a:r>
            <a:r>
              <a:rPr lang="ru-RU" sz="3200" i="1" dirty="0" smtClean="0">
                <a:sym typeface="Symbol"/>
              </a:rPr>
              <a:t></a:t>
            </a:r>
            <a:r>
              <a:rPr lang="en-US" sz="3200" i="1" dirty="0" smtClean="0">
                <a:sym typeface="Symbol"/>
              </a:rPr>
              <a:t>N</a:t>
            </a:r>
            <a:r>
              <a:rPr lang="ru-RU" sz="3200" i="1" dirty="0" smtClean="0">
                <a:sym typeface="Symbol"/>
              </a:rPr>
              <a:t>, т  2, </a:t>
            </a:r>
            <a:r>
              <a:rPr lang="ru-RU" sz="3200" i="1" dirty="0" err="1" smtClean="0">
                <a:sym typeface="Symbol"/>
              </a:rPr>
              <a:t>п</a:t>
            </a:r>
            <a:r>
              <a:rPr lang="ru-RU" sz="3200" i="1" dirty="0" smtClean="0">
                <a:sym typeface="Symbol"/>
              </a:rPr>
              <a:t> 2, </a:t>
            </a:r>
            <a:r>
              <a:rPr lang="ru-RU" sz="3200" dirty="0" smtClean="0">
                <a:sym typeface="Symbol"/>
              </a:rPr>
              <a:t>то</a:t>
            </a:r>
            <a:endParaRPr lang="ru-RU" sz="3200" dirty="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71472" y="3000372"/>
          <a:ext cx="3643338" cy="70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0" name="Формула" r:id="rId4" imgW="952200" imgH="228600" progId="Equation.3">
                  <p:embed/>
                </p:oleObj>
              </mc:Choice>
              <mc:Fallback>
                <p:oleObj name="Формула" r:id="rId4" imgW="9522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3000372"/>
                        <a:ext cx="3643338" cy="703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4572000" y="4857760"/>
            <a:ext cx="296385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№33-37(устно)</a:t>
            </a:r>
            <a:endParaRPr lang="ru-RU" sz="3000" dirty="0">
              <a:latin typeface="Cambria" pitchFamily="18" charset="0"/>
            </a:endParaRPr>
          </a:p>
        </p:txBody>
      </p:sp>
      <p:graphicFrame>
        <p:nvGraphicFramePr>
          <p:cNvPr id="17" name="Object 10"/>
          <p:cNvGraphicFramePr>
            <a:graphicFrameLocks noChangeAspect="1"/>
          </p:cNvGraphicFramePr>
          <p:nvPr/>
        </p:nvGraphicFramePr>
        <p:xfrm>
          <a:off x="571472" y="5000636"/>
          <a:ext cx="3428996" cy="809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1" name="Формула" r:id="rId6" imgW="952200" imgH="279360" progId="Equation.3">
                  <p:embed/>
                </p:oleObj>
              </mc:Choice>
              <mc:Fallback>
                <p:oleObj name="Формула" r:id="rId6" imgW="952200" imgH="27936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5000636"/>
                        <a:ext cx="3428996" cy="8097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/>
        </p:nvGraphicFramePr>
        <p:xfrm>
          <a:off x="571472" y="3643314"/>
          <a:ext cx="2836857" cy="1393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2" name="Формула" r:id="rId8" imgW="749160" imgH="457200" progId="Equation.3">
                  <p:embed/>
                </p:oleObj>
              </mc:Choice>
              <mc:Fallback>
                <p:oleObj name="Формула" r:id="rId8" imgW="749160" imgH="4572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3643314"/>
                        <a:ext cx="2836857" cy="1393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4929190" y="3000372"/>
          <a:ext cx="3109912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3" name="Формула" r:id="rId10" imgW="863280" imgH="279360" progId="Equation.3">
                  <p:embed/>
                </p:oleObj>
              </mc:Choice>
              <mc:Fallback>
                <p:oleObj name="Формула" r:id="rId10" imgW="863280" imgH="27936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000372"/>
                        <a:ext cx="3109912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0"/>
          <p:cNvGraphicFramePr>
            <a:graphicFrameLocks noChangeAspect="1"/>
          </p:cNvGraphicFramePr>
          <p:nvPr/>
        </p:nvGraphicFramePr>
        <p:xfrm>
          <a:off x="4792663" y="3965575"/>
          <a:ext cx="338455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4" name="Формула" r:id="rId12" imgW="939600" imgH="253800" progId="Equation.3">
                  <p:embed/>
                </p:oleObj>
              </mc:Choice>
              <mc:Fallback>
                <p:oleObj name="Формула" r:id="rId12" imgW="939600" imgH="2538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2663" y="3965575"/>
                        <a:ext cx="3384550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Содержимое 2"/>
          <p:cNvSpPr txBox="1">
            <a:spLocks/>
          </p:cNvSpPr>
          <p:nvPr/>
        </p:nvSpPr>
        <p:spPr bwMode="auto">
          <a:xfrm>
            <a:off x="4429124" y="5500702"/>
            <a:ext cx="450059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№38-44(</a:t>
            </a:r>
            <a:r>
              <a:rPr lang="ru-RU" sz="3000" dirty="0" err="1" smtClean="0">
                <a:solidFill>
                  <a:srgbClr val="0066FF"/>
                </a:solidFill>
                <a:latin typeface="Cambria" pitchFamily="18" charset="0"/>
              </a:rPr>
              <a:t>неч</a:t>
            </a: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), 47-49(</a:t>
            </a:r>
            <a:r>
              <a:rPr lang="ru-RU" sz="3000" dirty="0" err="1" smtClean="0">
                <a:solidFill>
                  <a:srgbClr val="0066FF"/>
                </a:solidFill>
                <a:latin typeface="Cambria" pitchFamily="18" charset="0"/>
              </a:rPr>
              <a:t>неч</a:t>
            </a: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)</a:t>
            </a:r>
            <a:endParaRPr lang="ru-RU" sz="3000" dirty="0">
              <a:latin typeface="Cambria" pitchFamily="18" charset="0"/>
            </a:endParaRPr>
          </a:p>
        </p:txBody>
      </p:sp>
      <p:sp>
        <p:nvSpPr>
          <p:cNvPr id="22" name="Содержимое 2"/>
          <p:cNvSpPr txBox="1">
            <a:spLocks/>
          </p:cNvSpPr>
          <p:nvPr/>
        </p:nvSpPr>
        <p:spPr bwMode="auto">
          <a:xfrm>
            <a:off x="642910" y="6000768"/>
            <a:ext cx="671517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dirty="0">
                <a:solidFill>
                  <a:srgbClr val="FF33CC"/>
                </a:solidFill>
                <a:latin typeface="Cambria" pitchFamily="18" charset="0"/>
              </a:rPr>
              <a:t>ДЗ: §4, </a:t>
            </a:r>
            <a: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  <a:t>№38-44(чёт), 47-49(чёт)</a:t>
            </a:r>
            <a:endParaRPr lang="ru-RU" sz="32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21" grpId="0" build="p"/>
      <p:bldP spid="2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Степень с рациональным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607425" cy="15525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Если </a:t>
            </a:r>
            <a:r>
              <a:rPr lang="en-US" sz="3200" i="1" dirty="0" smtClean="0"/>
              <a:t>n</a:t>
            </a:r>
            <a:r>
              <a:rPr lang="ru-RU" sz="3200" i="1" dirty="0" smtClean="0"/>
              <a:t> </a:t>
            </a:r>
            <a:r>
              <a:rPr lang="en-US" sz="3200" dirty="0" smtClean="0"/>
              <a:t>-</a:t>
            </a:r>
            <a:r>
              <a:rPr lang="ru-RU" sz="3200" dirty="0" smtClean="0"/>
              <a:t> натуральное число, </a:t>
            </a:r>
            <a:r>
              <a:rPr lang="ru-RU" sz="3200" i="1" dirty="0" err="1" smtClean="0">
                <a:sym typeface="Symbol"/>
              </a:rPr>
              <a:t>п</a:t>
            </a:r>
            <a:r>
              <a:rPr lang="ru-RU" sz="3200" i="1" dirty="0" smtClean="0">
                <a:sym typeface="Symbol"/>
              </a:rPr>
              <a:t> 2, т </a:t>
            </a:r>
            <a:r>
              <a:rPr lang="ru-RU" sz="3200" dirty="0" smtClean="0">
                <a:sym typeface="Symbol"/>
              </a:rPr>
              <a:t>– целое число и частное </a:t>
            </a:r>
            <a:r>
              <a:rPr lang="en-US" sz="3200" dirty="0" smtClean="0">
                <a:sym typeface="Symbol"/>
              </a:rPr>
              <a:t>m/n</a:t>
            </a:r>
            <a:r>
              <a:rPr lang="ru-RU" sz="3200" dirty="0" smtClean="0">
                <a:sym typeface="Symbol"/>
              </a:rPr>
              <a:t> – целое число, то при </a:t>
            </a:r>
            <a:r>
              <a:rPr lang="ru-RU" sz="3200" i="1" dirty="0" smtClean="0"/>
              <a:t>а</a:t>
            </a:r>
            <a:r>
              <a:rPr lang="en-US" sz="3200" dirty="0" smtClean="0">
                <a:sym typeface="Symbol"/>
              </a:rPr>
              <a:t>&gt;0</a:t>
            </a:r>
            <a:r>
              <a:rPr lang="ru-RU" sz="3200" dirty="0" smtClean="0">
                <a:sym typeface="Symbol"/>
              </a:rPr>
              <a:t> справедливо равенство</a:t>
            </a:r>
            <a:endParaRPr lang="ru-RU" sz="3200" dirty="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0825" y="6021388"/>
            <a:ext cx="4500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№55, 56(устно)</a:t>
            </a:r>
            <a:endParaRPr lang="ru-RU" sz="3000" dirty="0">
              <a:latin typeface="Cambria" pitchFamily="18" charset="0"/>
            </a:endParaRPr>
          </a:p>
        </p:txBody>
      </p:sp>
      <p:graphicFrame>
        <p:nvGraphicFramePr>
          <p:cNvPr id="20" name="Object 10"/>
          <p:cNvGraphicFramePr>
            <a:graphicFrameLocks noChangeAspect="1"/>
          </p:cNvGraphicFramePr>
          <p:nvPr/>
        </p:nvGraphicFramePr>
        <p:xfrm>
          <a:off x="3071801" y="2928934"/>
          <a:ext cx="2584823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Формула" r:id="rId4" imgW="660240" imgH="317160" progId="Equation.3">
                  <p:embed/>
                </p:oleObj>
              </mc:Choice>
              <mc:Fallback>
                <p:oleObj name="Формула" r:id="rId4" imgW="660240" imgH="3171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1" y="2928934"/>
                        <a:ext cx="2584823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Степень с рациональным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607425" cy="1123950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Для любых рациональных чисел </a:t>
            </a:r>
            <a:r>
              <a:rPr lang="en-US" sz="3200" b="1" i="1" dirty="0" smtClean="0"/>
              <a:t>p</a:t>
            </a:r>
            <a:r>
              <a:rPr lang="ru-RU" sz="3200" dirty="0" smtClean="0"/>
              <a:t> и </a:t>
            </a:r>
            <a:r>
              <a:rPr lang="en-US" sz="3200" b="1" i="1" dirty="0" smtClean="0"/>
              <a:t>q</a:t>
            </a:r>
            <a:r>
              <a:rPr lang="ru-RU" sz="3200" dirty="0" smtClean="0"/>
              <a:t> и любых </a:t>
            </a:r>
            <a:r>
              <a:rPr lang="en-US" sz="3200" b="1" i="1" dirty="0" smtClean="0"/>
              <a:t>a&gt;0</a:t>
            </a:r>
            <a:r>
              <a:rPr lang="ru-RU" sz="3200" i="1" dirty="0" smtClean="0">
                <a:sym typeface="Symbol"/>
              </a:rPr>
              <a:t>, </a:t>
            </a:r>
            <a:r>
              <a:rPr lang="en-US" sz="3200" b="1" i="1" dirty="0" smtClean="0">
                <a:sym typeface="Symbol"/>
              </a:rPr>
              <a:t>b&gt;0</a:t>
            </a:r>
            <a:r>
              <a:rPr lang="en-US" sz="3200" dirty="0" smtClean="0">
                <a:sym typeface="Symbol"/>
              </a:rPr>
              <a:t> </a:t>
            </a:r>
            <a:r>
              <a:rPr lang="ru-RU" sz="3200" dirty="0" smtClean="0">
                <a:sym typeface="Symbol"/>
              </a:rPr>
              <a:t>верны равенства:</a:t>
            </a:r>
            <a:endParaRPr lang="ru-RU" sz="3200" dirty="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410826" y="2428868"/>
          <a:ext cx="32543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6" name="Формула" r:id="rId4" imgW="850680" imgH="203040" progId="Equation.3">
                  <p:embed/>
                </p:oleObj>
              </mc:Choice>
              <mc:Fallback>
                <p:oleObj name="Формула" r:id="rId4" imgW="8506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826" y="2428868"/>
                        <a:ext cx="325437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/>
        </p:nvGraphicFramePr>
        <p:xfrm>
          <a:off x="421977" y="3857628"/>
          <a:ext cx="3017837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7" name="Формула" r:id="rId6" imgW="838080" imgH="266400" progId="Equation.3">
                  <p:embed/>
                </p:oleObj>
              </mc:Choice>
              <mc:Fallback>
                <p:oleObj name="Формула" r:id="rId6" imgW="838080" imgH="266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977" y="3857628"/>
                        <a:ext cx="3017837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/>
        </p:nvGraphicFramePr>
        <p:xfrm>
          <a:off x="428596" y="3214686"/>
          <a:ext cx="36544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8" name="Формула" r:id="rId8" imgW="965160" imgH="203040" progId="Equation.3">
                  <p:embed/>
                </p:oleObj>
              </mc:Choice>
              <mc:Fallback>
                <p:oleObj name="Формула" r:id="rId8" imgW="96516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3214686"/>
                        <a:ext cx="36544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428596" y="4714884"/>
          <a:ext cx="3338512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9" name="Формула" r:id="rId10" imgW="927000" imgH="241200" progId="Equation.3">
                  <p:embed/>
                </p:oleObj>
              </mc:Choice>
              <mc:Fallback>
                <p:oleObj name="Формула" r:id="rId10" imgW="92700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714884"/>
                        <a:ext cx="3338512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0"/>
          <p:cNvGraphicFramePr>
            <a:graphicFrameLocks noChangeAspect="1"/>
          </p:cNvGraphicFramePr>
          <p:nvPr/>
        </p:nvGraphicFramePr>
        <p:xfrm>
          <a:off x="433128" y="5357826"/>
          <a:ext cx="2973387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0" name="Формула" r:id="rId12" imgW="825480" imgH="469800" progId="Equation.3">
                  <p:embed/>
                </p:oleObj>
              </mc:Choice>
              <mc:Fallback>
                <p:oleObj name="Формула" r:id="rId12" imgW="825480" imgH="469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128" y="5357826"/>
                        <a:ext cx="2973387" cy="1362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4643437" y="2643182"/>
            <a:ext cx="450056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 dirty="0">
                <a:solidFill>
                  <a:srgbClr val="0066FF"/>
                </a:solidFill>
                <a:latin typeface="Cambria" pitchFamily="18" charset="0"/>
              </a:rPr>
              <a:t>В классе: </a:t>
            </a: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№59-67(</a:t>
            </a:r>
            <a:r>
              <a:rPr lang="ru-RU" sz="3000" dirty="0" err="1" smtClean="0">
                <a:solidFill>
                  <a:srgbClr val="0066FF"/>
                </a:solidFill>
                <a:latin typeface="Cambria" pitchFamily="18" charset="0"/>
              </a:rPr>
              <a:t>неч</a:t>
            </a: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.),</a:t>
            </a:r>
            <a:b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</a:b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78, 80, 81(</a:t>
            </a:r>
            <a:r>
              <a:rPr lang="ru-RU" sz="3000" dirty="0" err="1" smtClean="0">
                <a:solidFill>
                  <a:srgbClr val="0066FF"/>
                </a:solidFill>
                <a:latin typeface="Cambria" pitchFamily="18" charset="0"/>
              </a:rPr>
              <a:t>неч</a:t>
            </a:r>
            <a:r>
              <a:rPr lang="ru-RU" sz="3000" dirty="0" smtClean="0">
                <a:solidFill>
                  <a:srgbClr val="0066FF"/>
                </a:solidFill>
                <a:latin typeface="Cambria" pitchFamily="18" charset="0"/>
              </a:rPr>
              <a:t>) </a:t>
            </a:r>
            <a:endParaRPr lang="ru-RU" sz="3000" dirty="0">
              <a:latin typeface="Cambria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4643438" y="3714752"/>
            <a:ext cx="417671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dirty="0">
                <a:solidFill>
                  <a:srgbClr val="FF33CC"/>
                </a:solidFill>
                <a:latin typeface="Cambria" pitchFamily="18" charset="0"/>
              </a:rPr>
              <a:t>ДЗ: </a:t>
            </a:r>
            <a: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  <a:t>§5(1), </a:t>
            </a:r>
            <a:b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</a:br>
            <a: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  <a:t>№60, 62-66(чёт),</a:t>
            </a:r>
            <a:b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</a:br>
            <a: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  <a:t>№76, 78, 81(чёт)</a:t>
            </a:r>
            <a:b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</a:br>
            <a:r>
              <a:rPr lang="ru-RU" sz="3200" dirty="0" smtClean="0">
                <a:solidFill>
                  <a:srgbClr val="FF33CC"/>
                </a:solidFill>
                <a:latin typeface="Cambria" pitchFamily="18" charset="0"/>
              </a:rPr>
              <a:t>* 115(4), 117(1)</a:t>
            </a:r>
            <a:endParaRPr lang="ru-RU" sz="32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Степень с действительным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8607425" cy="12604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smtClean="0"/>
              <a:t>Рассмотрим последовательность чисел</a:t>
            </a:r>
            <a:br>
              <a:rPr lang="ru-RU" sz="3200" smtClean="0"/>
            </a:br>
            <a:r>
              <a:rPr lang="en-US" sz="3200" smtClean="0">
                <a:latin typeface="Cambria" pitchFamily="18" charset="0"/>
              </a:rPr>
              <a:t>r</a:t>
            </a:r>
            <a:r>
              <a:rPr lang="en-US" sz="3200" baseline="-25000" smtClean="0">
                <a:latin typeface="Cambria" pitchFamily="18" charset="0"/>
              </a:rPr>
              <a:t>1</a:t>
            </a:r>
            <a:r>
              <a:rPr lang="en-US" sz="3200" smtClean="0">
                <a:latin typeface="Cambria" pitchFamily="18" charset="0"/>
              </a:rPr>
              <a:t>=1,4</a:t>
            </a:r>
            <a:r>
              <a:rPr lang="ru-RU" sz="3200" smtClean="0"/>
              <a:t>, </a:t>
            </a:r>
            <a:r>
              <a:rPr lang="en-US" sz="3200" smtClean="0">
                <a:latin typeface="Cambria" pitchFamily="18" charset="0"/>
              </a:rPr>
              <a:t>r</a:t>
            </a:r>
            <a:r>
              <a:rPr lang="ru-RU" sz="3200" baseline="-25000" smtClean="0"/>
              <a:t>2</a:t>
            </a:r>
            <a:r>
              <a:rPr lang="en-US" sz="3200" smtClean="0">
                <a:latin typeface="Cambria" pitchFamily="18" charset="0"/>
              </a:rPr>
              <a:t>=1,4</a:t>
            </a:r>
            <a:r>
              <a:rPr lang="ru-RU" sz="3200" smtClean="0"/>
              <a:t>1, </a:t>
            </a:r>
            <a:r>
              <a:rPr lang="en-US" sz="3200" smtClean="0">
                <a:latin typeface="Cambria" pitchFamily="18" charset="0"/>
              </a:rPr>
              <a:t>r</a:t>
            </a:r>
            <a:r>
              <a:rPr lang="ru-RU" sz="3200" baseline="-25000" smtClean="0"/>
              <a:t>3</a:t>
            </a:r>
            <a:r>
              <a:rPr lang="en-US" sz="3200" smtClean="0">
                <a:latin typeface="Cambria" pitchFamily="18" charset="0"/>
              </a:rPr>
              <a:t>=1,4</a:t>
            </a:r>
            <a:r>
              <a:rPr lang="ru-RU" sz="3200" smtClean="0"/>
              <a:t>14, </a:t>
            </a:r>
            <a:r>
              <a:rPr lang="en-US" sz="3200" smtClean="0">
                <a:latin typeface="Cambria" pitchFamily="18" charset="0"/>
              </a:rPr>
              <a:t>r</a:t>
            </a:r>
            <a:r>
              <a:rPr lang="ru-RU" sz="3200" baseline="-25000" smtClean="0"/>
              <a:t>4</a:t>
            </a:r>
            <a:r>
              <a:rPr lang="en-US" sz="3200" smtClean="0">
                <a:latin typeface="Cambria" pitchFamily="18" charset="0"/>
              </a:rPr>
              <a:t>=1,4</a:t>
            </a:r>
            <a:r>
              <a:rPr lang="ru-RU" sz="3200" smtClean="0"/>
              <a:t>142,…</a:t>
            </a:r>
            <a:r>
              <a:rPr lang="ru-RU" sz="3200" smtClean="0">
                <a:cs typeface="Arial" charset="0"/>
              </a:rPr>
              <a:t>→</a:t>
            </a:r>
            <a:r>
              <a:rPr lang="ru-RU" sz="3200" smtClean="0"/>
              <a:t> 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2843213" y="2492375"/>
          <a:ext cx="2770187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8" name="Формула" r:id="rId4" imgW="723600" imgH="304560" progId="Equation.3">
                  <p:embed/>
                </p:oleObj>
              </mc:Choice>
              <mc:Fallback>
                <p:oleObj name="Формула" r:id="rId4" imgW="723600" imgH="3045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492375"/>
                        <a:ext cx="2770187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2"/>
          <p:cNvGraphicFramePr>
            <a:graphicFrameLocks noChangeAspect="1"/>
          </p:cNvGraphicFramePr>
          <p:nvPr/>
        </p:nvGraphicFramePr>
        <p:xfrm>
          <a:off x="539750" y="3500438"/>
          <a:ext cx="5095875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9" name="Формула" r:id="rId6" imgW="1346040" imgH="228600" progId="Equation.3">
                  <p:embed/>
                </p:oleObj>
              </mc:Choice>
              <mc:Fallback>
                <p:oleObj name="Формула" r:id="rId6" imgW="134604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00438"/>
                        <a:ext cx="5095875" cy="696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7885113" y="1865313"/>
          <a:ext cx="86995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0" name="Формула" r:id="rId8" imgW="241200" imgH="215640" progId="Equation.3">
                  <p:embed/>
                </p:oleObj>
              </mc:Choice>
              <mc:Fallback>
                <p:oleObj name="Формула" r:id="rId8" imgW="24120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1865313"/>
                        <a:ext cx="869950" cy="627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5867400" y="3284538"/>
          <a:ext cx="301307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1" name="Формула" r:id="rId10" imgW="787320" imgH="317160" progId="Equation.3">
                  <p:embed/>
                </p:oleObj>
              </mc:Choice>
              <mc:Fallback>
                <p:oleObj name="Формула" r:id="rId10" imgW="787320" imgH="3171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284538"/>
                        <a:ext cx="3013075" cy="976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одержимое 2"/>
          <p:cNvSpPr>
            <a:spLocks/>
          </p:cNvSpPr>
          <p:nvPr/>
        </p:nvSpPr>
        <p:spPr bwMode="auto">
          <a:xfrm>
            <a:off x="250825" y="4149725"/>
            <a:ext cx="88931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  <a:sym typeface="Symbol" pitchFamily="18" charset="2"/>
              </a:rPr>
              <a:t>Предел последовательности		называется степенью числа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а</a:t>
            </a:r>
            <a:r>
              <a:rPr lang="ru-RU" sz="3200">
                <a:latin typeface="Cambria" pitchFamily="18" charset="0"/>
                <a:sym typeface="Symbol" pitchFamily="18" charset="2"/>
              </a:rPr>
              <a:t> с показателем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х.</a:t>
            </a: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5795963" y="4076700"/>
          <a:ext cx="874712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2" name="Формула" r:id="rId12" imgW="228600" imgH="203040" progId="Equation.3">
                  <p:embed/>
                </p:oleObj>
              </mc:Choice>
              <mc:Fallback>
                <p:oleObj name="Формула" r:id="rId12" imgW="2286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4076700"/>
                        <a:ext cx="874712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2987675" y="5157788"/>
          <a:ext cx="2867025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3" name="Формула" r:id="rId14" imgW="749160" imgH="291960" progId="Equation.3">
                  <p:embed/>
                </p:oleObj>
              </mc:Choice>
              <mc:Fallback>
                <p:oleObj name="Формула" r:id="rId14" imgW="749160" imgH="2919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157788"/>
                        <a:ext cx="2867025" cy="89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одержимое 2"/>
          <p:cNvSpPr>
            <a:spLocks/>
          </p:cNvSpPr>
          <p:nvPr/>
        </p:nvSpPr>
        <p:spPr bwMode="auto">
          <a:xfrm>
            <a:off x="2555875" y="5949950"/>
            <a:ext cx="38163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en-US" sz="3200" i="1">
                <a:latin typeface="Cambria" pitchFamily="18" charset="0"/>
              </a:rPr>
              <a:t>a</a:t>
            </a:r>
            <a:r>
              <a:rPr lang="en-US" sz="3200" i="1" baseline="30000">
                <a:latin typeface="Cambria" pitchFamily="18" charset="0"/>
              </a:rPr>
              <a:t>x</a:t>
            </a:r>
            <a:r>
              <a:rPr lang="en-US" sz="3200" i="1">
                <a:latin typeface="Cambria" pitchFamily="18" charset="0"/>
              </a:rPr>
              <a:t> &gt; 0,</a:t>
            </a:r>
            <a:r>
              <a:rPr lang="ru-RU" sz="3200" i="1">
                <a:latin typeface="Cambria" pitchFamily="18" charset="0"/>
              </a:rPr>
              <a:t> при </a:t>
            </a:r>
            <a:r>
              <a:rPr lang="en-US" sz="3200" i="1">
                <a:latin typeface="Cambria" pitchFamily="18" charset="0"/>
              </a:rPr>
              <a:t>x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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 R,</a:t>
            </a:r>
            <a:r>
              <a:rPr lang="ru-RU" sz="3200">
                <a:latin typeface="Cambria" pitchFamily="18" charset="0"/>
              </a:rPr>
              <a:t> </a:t>
            </a:r>
            <a:r>
              <a:rPr lang="ru-RU" sz="3200" i="1">
                <a:latin typeface="Cambria" pitchFamily="18" charset="0"/>
              </a:rPr>
              <a:t>а</a:t>
            </a:r>
            <a:r>
              <a:rPr lang="en-US" sz="3200" i="1">
                <a:latin typeface="Perpetua" pitchFamily="18" charset="0"/>
                <a:sym typeface="Symbol" pitchFamily="18" charset="2"/>
              </a:rPr>
              <a:t>&gt;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0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endParaRPr lang="ru-RU" sz="3200">
              <a:latin typeface="Cambria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Степень с действительным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341438"/>
            <a:ext cx="3816350" cy="6127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i="1" smtClean="0">
                <a:latin typeface="Cambria" pitchFamily="18" charset="0"/>
              </a:rPr>
              <a:t>a</a:t>
            </a:r>
            <a:r>
              <a:rPr lang="en-US" sz="3200" i="1" baseline="30000" smtClean="0">
                <a:latin typeface="Cambria" pitchFamily="18" charset="0"/>
              </a:rPr>
              <a:t>x</a:t>
            </a:r>
            <a:r>
              <a:rPr lang="en-US" sz="3200" i="1" smtClean="0">
                <a:latin typeface="Cambria" pitchFamily="18" charset="0"/>
              </a:rPr>
              <a:t> &gt; </a:t>
            </a:r>
            <a:r>
              <a:rPr lang="ru-RU" sz="3200" i="1" smtClean="0"/>
              <a:t>1</a:t>
            </a:r>
            <a:r>
              <a:rPr lang="ru-RU" sz="3200" smtClean="0"/>
              <a:t> при </a:t>
            </a:r>
            <a:r>
              <a:rPr lang="ru-RU" sz="3200" i="1" smtClean="0"/>
              <a:t>а</a:t>
            </a:r>
            <a:r>
              <a:rPr lang="en-US" sz="3200" i="1" smtClean="0">
                <a:sym typeface="Symbol" pitchFamily="18" charset="2"/>
              </a:rPr>
              <a:t>&gt;</a:t>
            </a:r>
            <a:r>
              <a:rPr lang="ru-RU" sz="3200" i="1" smtClean="0">
                <a:sym typeface="Symbol" pitchFamily="18" charset="2"/>
              </a:rPr>
              <a:t>1,</a:t>
            </a:r>
            <a:r>
              <a:rPr lang="ru-RU" sz="3200" i="1" smtClean="0"/>
              <a:t> </a:t>
            </a:r>
            <a:r>
              <a:rPr lang="ru-RU" sz="3200" i="1" smtClean="0">
                <a:sym typeface="Symbol" pitchFamily="18" charset="2"/>
              </a:rPr>
              <a:t>х</a:t>
            </a:r>
            <a:r>
              <a:rPr lang="en-US" sz="3200" i="1" smtClean="0">
                <a:latin typeface="Cambria" pitchFamily="18" charset="0"/>
                <a:sym typeface="Symbol" pitchFamily="18" charset="2"/>
              </a:rPr>
              <a:t> &gt; 0</a:t>
            </a:r>
            <a:endParaRPr lang="ru-RU" sz="3200" i="1" smtClean="0">
              <a:sym typeface="Symbol" pitchFamily="18" charset="2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6804025" y="1882775"/>
          <a:ext cx="21367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8" name="Формула" r:id="rId4" imgW="558720" imgH="203040" progId="Equation.3">
                  <p:embed/>
                </p:oleObj>
              </mc:Choice>
              <mc:Fallback>
                <p:oleObj name="Формула" r:id="rId4" imgW="55872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1882775"/>
                        <a:ext cx="213677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одержимое 2"/>
          <p:cNvSpPr>
            <a:spLocks/>
          </p:cNvSpPr>
          <p:nvPr/>
        </p:nvSpPr>
        <p:spPr bwMode="auto">
          <a:xfrm>
            <a:off x="250825" y="1989138"/>
            <a:ext cx="66976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 dirty="0">
                <a:latin typeface="Cambria" pitchFamily="18" charset="0"/>
              </a:rPr>
              <a:t>Теорема. </a:t>
            </a:r>
            <a:r>
              <a:rPr lang="ru-RU" sz="3200" dirty="0">
                <a:latin typeface="Cambria" pitchFamily="18" charset="0"/>
              </a:rPr>
              <a:t>Пусть </a:t>
            </a:r>
            <a:r>
              <a:rPr lang="ru-RU" sz="3200" i="1" dirty="0">
                <a:latin typeface="Cambria" pitchFamily="18" charset="0"/>
              </a:rPr>
              <a:t>а</a:t>
            </a:r>
            <a:r>
              <a:rPr lang="en-US" sz="3200" i="1" dirty="0">
                <a:latin typeface="Perpetua" pitchFamily="18" charset="0"/>
                <a:sym typeface="Symbol" pitchFamily="18" charset="2"/>
              </a:rPr>
              <a:t>&gt;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1, </a:t>
            </a:r>
            <a:r>
              <a:rPr lang="ru-RU" sz="3200" dirty="0">
                <a:latin typeface="Cambria" pitchFamily="18" charset="0"/>
                <a:sym typeface="Symbol" pitchFamily="18" charset="2"/>
              </a:rPr>
              <a:t>и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 х</a:t>
            </a:r>
            <a:r>
              <a:rPr lang="ru-RU" sz="3200" i="1" baseline="-25000" dirty="0">
                <a:latin typeface="Cambria" pitchFamily="18" charset="0"/>
                <a:sym typeface="Symbol" pitchFamily="18" charset="2"/>
              </a:rPr>
              <a:t>1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 </a:t>
            </a:r>
            <a:r>
              <a:rPr lang="en-US" sz="3200" i="1" dirty="0">
                <a:latin typeface="Cambria" pitchFamily="18" charset="0"/>
                <a:sym typeface="Symbol" pitchFamily="18" charset="2"/>
              </a:rPr>
              <a:t>&lt; 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 dirty="0">
                <a:latin typeface="Cambria" pitchFamily="18" charset="0"/>
                <a:sym typeface="Symbol" pitchFamily="18" charset="2"/>
              </a:rPr>
              <a:t>2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. </a:t>
            </a:r>
            <a:r>
              <a:rPr lang="ru-RU" sz="3200" dirty="0">
                <a:latin typeface="Cambria" pitchFamily="18" charset="0"/>
                <a:sym typeface="Symbol" pitchFamily="18" charset="2"/>
              </a:rPr>
              <a:t>Тогда</a:t>
            </a:r>
            <a:r>
              <a:rPr lang="ru-RU" sz="3200" i="1" dirty="0">
                <a:latin typeface="Cambria" pitchFamily="18" charset="0"/>
                <a:sym typeface="Symbol" pitchFamily="18" charset="2"/>
              </a:rPr>
              <a:t> </a:t>
            </a:r>
            <a:endParaRPr lang="ru-RU" sz="3200" i="1" baseline="-25000" dirty="0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5" name="Содержимое 2"/>
          <p:cNvSpPr>
            <a:spLocks/>
          </p:cNvSpPr>
          <p:nvPr/>
        </p:nvSpPr>
        <p:spPr bwMode="auto">
          <a:xfrm>
            <a:off x="250825" y="2708275"/>
            <a:ext cx="86423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Следствие 1. </a:t>
            </a:r>
            <a:r>
              <a:rPr lang="ru-RU" sz="3200">
                <a:latin typeface="Cambria" pitchFamily="18" charset="0"/>
              </a:rPr>
              <a:t>Пусть </a:t>
            </a:r>
            <a:r>
              <a:rPr lang="ru-RU" sz="3200" i="1">
                <a:latin typeface="Cambria" pitchFamily="18" charset="0"/>
              </a:rPr>
              <a:t>0</a:t>
            </a:r>
            <a:r>
              <a:rPr lang="en-US" sz="3200" i="1">
                <a:latin typeface="Cambria" pitchFamily="18" charset="0"/>
              </a:rPr>
              <a:t> &lt; </a:t>
            </a:r>
            <a:r>
              <a:rPr lang="ru-RU" sz="3200" i="1">
                <a:latin typeface="Cambria" pitchFamily="18" charset="0"/>
              </a:rPr>
              <a:t>а</a:t>
            </a:r>
            <a:r>
              <a:rPr lang="en-US" sz="3200" i="1">
                <a:latin typeface="Cambria" pitchFamily="18" charset="0"/>
              </a:rPr>
              <a:t> &lt;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1 </a:t>
            </a:r>
            <a:r>
              <a:rPr lang="ru-RU" sz="3200">
                <a:latin typeface="Cambria" pitchFamily="18" charset="0"/>
                <a:sym typeface="Symbol" pitchFamily="18" charset="2"/>
              </a:rPr>
              <a:t>и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1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&lt;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2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.</a:t>
            </a:r>
            <a:endParaRPr lang="en-US" sz="3200" i="1">
              <a:latin typeface="Cambria" pitchFamily="18" charset="0"/>
              <a:sym typeface="Symbol" pitchFamily="18" charset="2"/>
            </a:endParaRPr>
          </a:p>
          <a:p>
            <a:pPr marL="273050" indent="-273050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  <a:sym typeface="Symbol" pitchFamily="18" charset="2"/>
              </a:rPr>
              <a:t>Тогда</a:t>
            </a:r>
            <a:endParaRPr lang="ru-RU" sz="3200" i="1">
              <a:latin typeface="Cambria" pitchFamily="18" charset="0"/>
              <a:sym typeface="Symbol" pitchFamily="18" charset="2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1476375" y="3213100"/>
          <a:ext cx="21367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9" name="Формула" r:id="rId6" imgW="558720" imgH="203040" progId="Equation.3">
                  <p:embed/>
                </p:oleObj>
              </mc:Choice>
              <mc:Fallback>
                <p:oleObj name="Формула" r:id="rId6" imgW="5587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213100"/>
                        <a:ext cx="213677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одержимое 2"/>
          <p:cNvSpPr>
            <a:spLocks/>
          </p:cNvSpPr>
          <p:nvPr/>
        </p:nvSpPr>
        <p:spPr bwMode="auto">
          <a:xfrm>
            <a:off x="250825" y="4005263"/>
            <a:ext cx="86423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Следствие 2. </a:t>
            </a:r>
            <a:r>
              <a:rPr lang="ru-RU" sz="3200">
                <a:latin typeface="Cambria" pitchFamily="18" charset="0"/>
              </a:rPr>
              <a:t>Пусть </a:t>
            </a:r>
            <a:r>
              <a:rPr lang="ru-RU" sz="3200" i="1">
                <a:latin typeface="Cambria" pitchFamily="18" charset="0"/>
              </a:rPr>
              <a:t>а</a:t>
            </a:r>
            <a:r>
              <a:rPr lang="en-US" sz="3200" i="1">
                <a:latin typeface="Cambria" pitchFamily="18" charset="0"/>
              </a:rPr>
              <a:t> &gt; 0, a 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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1,</a:t>
            </a:r>
          </a:p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  <a:sym typeface="Symbol" pitchFamily="18" charset="2"/>
              </a:rPr>
              <a:t>Тогда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1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=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2</a:t>
            </a:r>
          </a:p>
        </p:txBody>
      </p:sp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6156325" y="3933825"/>
          <a:ext cx="21367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0" name="Формула" r:id="rId8" imgW="558720" imgH="203040" progId="Equation.3">
                  <p:embed/>
                </p:oleObj>
              </mc:Choice>
              <mc:Fallback>
                <p:oleObj name="Формула" r:id="rId8" imgW="55872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933825"/>
                        <a:ext cx="213677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Содержимое 2"/>
          <p:cNvSpPr>
            <a:spLocks/>
          </p:cNvSpPr>
          <p:nvPr/>
        </p:nvSpPr>
        <p:spPr bwMode="auto">
          <a:xfrm>
            <a:off x="250825" y="5300663"/>
            <a:ext cx="88931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 i="1">
                <a:latin typeface="Cambria" pitchFamily="18" charset="0"/>
              </a:rPr>
              <a:t>Следствие </a:t>
            </a:r>
            <a:r>
              <a:rPr lang="en-US" sz="3200" i="1">
                <a:latin typeface="Cambria" pitchFamily="18" charset="0"/>
              </a:rPr>
              <a:t>3</a:t>
            </a:r>
            <a:r>
              <a:rPr lang="ru-RU" sz="3200" i="1">
                <a:latin typeface="Cambria" pitchFamily="18" charset="0"/>
              </a:rPr>
              <a:t>. </a:t>
            </a:r>
            <a:r>
              <a:rPr lang="ru-RU" sz="3200">
                <a:latin typeface="Cambria" pitchFamily="18" charset="0"/>
              </a:rPr>
              <a:t>Пусть </a:t>
            </a:r>
            <a:r>
              <a:rPr lang="en-US" sz="3200" i="1">
                <a:latin typeface="Cambria" pitchFamily="18" charset="0"/>
              </a:rPr>
              <a:t>0 &lt;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1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&lt; 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х</a:t>
            </a:r>
            <a:r>
              <a:rPr lang="ru-RU" sz="3200" i="1" baseline="-25000">
                <a:latin typeface="Cambria" pitchFamily="18" charset="0"/>
                <a:sym typeface="Symbol" pitchFamily="18" charset="2"/>
              </a:rPr>
              <a:t>2</a:t>
            </a:r>
            <a:r>
              <a:rPr lang="en-US" sz="3200" i="1">
                <a:latin typeface="Cambria" pitchFamily="18" charset="0"/>
                <a:sym typeface="Symbol" pitchFamily="18" charset="2"/>
              </a:rPr>
              <a:t>. </a:t>
            </a:r>
            <a:r>
              <a:rPr lang="ru-RU" sz="3200">
                <a:latin typeface="Cambria" pitchFamily="18" charset="0"/>
                <a:sym typeface="Symbol" pitchFamily="18" charset="2"/>
              </a:rPr>
              <a:t>Тогда</a:t>
            </a:r>
            <a:r>
              <a:rPr lang="ru-RU" sz="3200" i="1">
                <a:latin typeface="Cambria" pitchFamily="18" charset="0"/>
                <a:sym typeface="Symbol" pitchFamily="18" charset="2"/>
              </a:rPr>
              <a:t> </a:t>
            </a:r>
            <a:r>
              <a:rPr lang="ru-RU" sz="3200">
                <a:latin typeface="Cambria" pitchFamily="18" charset="0"/>
              </a:rPr>
              <a:t> если </a:t>
            </a:r>
            <a:r>
              <a:rPr lang="ru-RU" sz="3200" i="1">
                <a:latin typeface="Cambria" pitchFamily="18" charset="0"/>
              </a:rPr>
              <a:t>р</a:t>
            </a:r>
            <a:r>
              <a:rPr lang="en-US" sz="3200" i="1">
                <a:latin typeface="Cambria" pitchFamily="18" charset="0"/>
              </a:rPr>
              <a:t> &gt; 0,</a:t>
            </a:r>
            <a:endParaRPr lang="ru-RU" sz="3200" i="1">
              <a:latin typeface="Cambria" pitchFamily="18" charset="0"/>
            </a:endParaRPr>
          </a:p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 то</a:t>
            </a:r>
            <a:r>
              <a:rPr lang="ru-RU" sz="3200" i="1">
                <a:latin typeface="Cambria" pitchFamily="18" charset="0"/>
              </a:rPr>
              <a:t> 			, </a:t>
            </a:r>
            <a:r>
              <a:rPr lang="ru-RU" sz="3200">
                <a:latin typeface="Cambria" pitchFamily="18" charset="0"/>
              </a:rPr>
              <a:t>а если</a:t>
            </a:r>
            <a:r>
              <a:rPr lang="ru-RU" sz="3200" i="1">
                <a:latin typeface="Cambria" pitchFamily="18" charset="0"/>
              </a:rPr>
              <a:t> р </a:t>
            </a:r>
            <a:r>
              <a:rPr lang="en-US" sz="3200" i="1">
                <a:latin typeface="Cambria" pitchFamily="18" charset="0"/>
              </a:rPr>
              <a:t>&lt;</a:t>
            </a:r>
            <a:r>
              <a:rPr lang="ru-RU" sz="3200" i="1">
                <a:latin typeface="Cambria" pitchFamily="18" charset="0"/>
              </a:rPr>
              <a:t> 0, </a:t>
            </a:r>
            <a:r>
              <a:rPr lang="ru-RU" sz="3200">
                <a:latin typeface="Cambria" pitchFamily="18" charset="0"/>
              </a:rPr>
              <a:t>то </a:t>
            </a:r>
            <a:endParaRPr lang="ru-RU" sz="3200">
              <a:latin typeface="Cambria" pitchFamily="18" charset="0"/>
              <a:sym typeface="Symbol" pitchFamily="18" charset="2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116013" y="5734050"/>
          <a:ext cx="19431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1" name="Формула" r:id="rId10" imgW="507960" imgH="228600" progId="Equation.3">
                  <p:embed/>
                </p:oleObj>
              </mc:Choice>
              <mc:Fallback>
                <p:oleObj name="Формула" r:id="rId10" imgW="50796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5734050"/>
                        <a:ext cx="19431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6011863" y="5749925"/>
          <a:ext cx="19431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2" name="Формула" r:id="rId12" imgW="507960" imgH="228600" progId="Equation.3">
                  <p:embed/>
                </p:oleObj>
              </mc:Choice>
              <mc:Fallback>
                <p:oleObj name="Формула" r:id="rId12" imgW="5079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5749925"/>
                        <a:ext cx="19431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build="p"/>
      <p:bldP spid="5" grpId="0" build="p"/>
      <p:bldP spid="7" grpId="0" build="p"/>
      <p:bldP spid="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Степень с действительным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3960813" cy="6127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smtClean="0"/>
              <a:t>№1 Сравнить числа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971550" y="2060575"/>
          <a:ext cx="272097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2" name="Формула" r:id="rId4" imgW="711000" imgH="253800" progId="Equation.3">
                  <p:embed/>
                </p:oleObj>
              </mc:Choice>
              <mc:Fallback>
                <p:oleObj name="Формула" r:id="rId4" imgW="711000" imgH="253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060575"/>
                        <a:ext cx="2720975" cy="781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4067175" y="1700213"/>
          <a:ext cx="3694113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3" name="Формула" r:id="rId6" imgW="965160" imgH="482400" progId="Equation.3">
                  <p:embed/>
                </p:oleObj>
              </mc:Choice>
              <mc:Fallback>
                <p:oleObj name="Формула" r:id="rId6" imgW="965160" imgH="482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1700213"/>
                        <a:ext cx="3694113" cy="148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одержимое 2"/>
          <p:cNvSpPr>
            <a:spLocks/>
          </p:cNvSpPr>
          <p:nvPr/>
        </p:nvSpPr>
        <p:spPr bwMode="auto">
          <a:xfrm>
            <a:off x="179388" y="3068638"/>
            <a:ext cx="3960812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Решение:</a:t>
            </a: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179388" y="3573463"/>
          <a:ext cx="34496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4" name="Формула" r:id="rId8" imgW="901440" imgH="241200" progId="Equation.3">
                  <p:embed/>
                </p:oleObj>
              </mc:Choice>
              <mc:Fallback>
                <p:oleObj name="Формула" r:id="rId8" imgW="90144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573463"/>
                        <a:ext cx="3449637" cy="74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3635375" y="3554413"/>
          <a:ext cx="29146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5" name="Формула" r:id="rId10" imgW="761760" imgH="241200" progId="Equation.3">
                  <p:embed/>
                </p:oleObj>
              </mc:Choice>
              <mc:Fallback>
                <p:oleObj name="Формула" r:id="rId10" imgW="76176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554413"/>
                        <a:ext cx="2914650" cy="74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6375400" y="3573463"/>
          <a:ext cx="276860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6" name="Формула" r:id="rId12" imgW="723600" imgH="228600" progId="Equation.3">
                  <p:embed/>
                </p:oleObj>
              </mc:Choice>
              <mc:Fallback>
                <p:oleObj name="Формула" r:id="rId12" imgW="72360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5400" y="3573463"/>
                        <a:ext cx="2768600" cy="703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590550" y="4375161"/>
          <a:ext cx="136048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7" name="Формула" r:id="rId14" imgW="355320" imgH="203040" progId="Equation.3">
                  <p:embed/>
                </p:oleObj>
              </mc:Choice>
              <mc:Fallback>
                <p:oleObj name="Формула" r:id="rId14" imgW="35532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4375161"/>
                        <a:ext cx="1360488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000232" y="4221163"/>
          <a:ext cx="3351213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8" name="Формула" r:id="rId16" imgW="876240" imgH="228600" progId="Equation.3">
                  <p:embed/>
                </p:oleObj>
              </mc:Choice>
              <mc:Fallback>
                <p:oleObj name="Формула" r:id="rId16" imgW="87624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4221163"/>
                        <a:ext cx="3351213" cy="703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177800" y="5043504"/>
          <a:ext cx="28670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9" name="Формула" r:id="rId18" imgW="749160" imgH="241200" progId="Equation.3">
                  <p:embed/>
                </p:oleObj>
              </mc:Choice>
              <mc:Fallback>
                <p:oleObj name="Формула" r:id="rId18" imgW="74916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5043504"/>
                        <a:ext cx="2867025" cy="74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714348" y="5576911"/>
          <a:ext cx="238125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0" name="Формула" r:id="rId20" imgW="622080" imgH="393480" progId="Equation.3">
                  <p:embed/>
                </p:oleObj>
              </mc:Choice>
              <mc:Fallback>
                <p:oleObj name="Формула" r:id="rId20" imgW="62208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5576911"/>
                        <a:ext cx="2381250" cy="1209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/>
          <p:cNvGraphicFramePr>
            <a:graphicFrameLocks noChangeAspect="1"/>
          </p:cNvGraphicFramePr>
          <p:nvPr/>
        </p:nvGraphicFramePr>
        <p:xfrm>
          <a:off x="3057544" y="5375299"/>
          <a:ext cx="4229100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1" name="Формула" r:id="rId22" imgW="1104840" imgH="482400" progId="Equation.3">
                  <p:embed/>
                </p:oleObj>
              </mc:Choice>
              <mc:Fallback>
                <p:oleObj name="Формула" r:id="rId22" imgW="1104840" imgH="4824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544" y="5375299"/>
                        <a:ext cx="4229100" cy="148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Степень с действительным показателем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484313"/>
            <a:ext cx="5329238" cy="6127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smtClean="0"/>
              <a:t>№2 Решить уравнение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995738" y="2636838"/>
            <a:ext cx="493236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000">
                <a:solidFill>
                  <a:srgbClr val="0066FF"/>
                </a:solidFill>
                <a:latin typeface="Cambria" pitchFamily="18" charset="0"/>
              </a:rPr>
              <a:t>В классе: №68-75, 84(неч.)</a:t>
            </a:r>
            <a:endParaRPr lang="ru-RU" sz="3000">
              <a:latin typeface="Cambria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3635375" y="3213100"/>
            <a:ext cx="525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FF33CC"/>
                </a:solidFill>
                <a:latin typeface="Cambria" pitchFamily="18" charset="0"/>
              </a:rPr>
              <a:t>ДЗ: §5(2), №69-75, 84(чёт)</a:t>
            </a: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1042988" y="2060575"/>
          <a:ext cx="22352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0" name="Формула" r:id="rId4" imgW="583920" imgH="228600" progId="Equation.3">
                  <p:embed/>
                </p:oleObj>
              </mc:Choice>
              <mc:Fallback>
                <p:oleObj name="Формула" r:id="rId4" imgW="58392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060575"/>
                        <a:ext cx="22352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одержимое 2"/>
          <p:cNvSpPr>
            <a:spLocks/>
          </p:cNvSpPr>
          <p:nvPr/>
        </p:nvSpPr>
        <p:spPr bwMode="auto">
          <a:xfrm>
            <a:off x="0" y="2708275"/>
            <a:ext cx="396081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Решение:</a:t>
            </a:r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971550" y="3213100"/>
          <a:ext cx="22352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1" name="Формула" r:id="rId6" imgW="583920" imgH="228600" progId="Equation.3">
                  <p:embed/>
                </p:oleObj>
              </mc:Choice>
              <mc:Fallback>
                <p:oleObj name="Формула" r:id="rId6" imgW="58392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213100"/>
                        <a:ext cx="22352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946150" y="3933825"/>
          <a:ext cx="243046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2" name="Формула" r:id="rId7" imgW="634680" imgH="228600" progId="Equation.3">
                  <p:embed/>
                </p:oleObj>
              </mc:Choice>
              <mc:Fallback>
                <p:oleObj name="Формула" r:id="rId7" imgW="63468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3933825"/>
                        <a:ext cx="2430463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971550" y="4652963"/>
          <a:ext cx="23812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3" name="Формула" r:id="rId9" imgW="622080" imgH="215640" progId="Equation.3">
                  <p:embed/>
                </p:oleObj>
              </mc:Choice>
              <mc:Fallback>
                <p:oleObj name="Формула" r:id="rId9" imgW="6220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652963"/>
                        <a:ext cx="2381250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258888" y="5373688"/>
          <a:ext cx="17986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4" name="Формула" r:id="rId11" imgW="469800" imgH="215640" progId="Equation.3">
                  <p:embed/>
                </p:oleObj>
              </mc:Choice>
              <mc:Fallback>
                <p:oleObj name="Формула" r:id="rId11" imgW="46980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373688"/>
                        <a:ext cx="1798637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одержимое 2"/>
          <p:cNvSpPr>
            <a:spLocks/>
          </p:cNvSpPr>
          <p:nvPr/>
        </p:nvSpPr>
        <p:spPr bwMode="auto">
          <a:xfrm>
            <a:off x="250825" y="6021388"/>
            <a:ext cx="151288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3200">
                <a:latin typeface="Cambria" pitchFamily="18" charset="0"/>
              </a:rPr>
              <a:t>Ответ.</a:t>
            </a:r>
          </a:p>
        </p:txBody>
      </p:sp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1692275" y="5934075"/>
          <a:ext cx="17986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5" name="Формула" r:id="rId13" imgW="469800" imgH="215640" progId="Equation.3">
                  <p:embed/>
                </p:oleObj>
              </mc:Choice>
              <mc:Fallback>
                <p:oleObj name="Формула" r:id="rId13" imgW="46980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934075"/>
                        <a:ext cx="1798638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build="p"/>
      <p:bldP spid="2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Целые и рациональные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Какие числа называются натуральными?</a:t>
            </a:r>
          </a:p>
          <a:p>
            <a:r>
              <a:rPr lang="ru-RU" smtClean="0"/>
              <a:t>Какие числа называются целыми?</a:t>
            </a:r>
          </a:p>
          <a:p>
            <a:r>
              <a:rPr lang="ru-RU" smtClean="0"/>
              <a:t>Какие числа называются рациональными?</a:t>
            </a:r>
          </a:p>
          <a:p>
            <a:r>
              <a:rPr lang="ru-RU" smtClean="0"/>
              <a:t>Назовите свойства арифметических действий с рациональными числами.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Целые и рациональные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r>
              <a:rPr lang="ru-RU" sz="2800" smtClean="0"/>
              <a:t>Если рациональное число можно представить </a:t>
            </a:r>
            <a:br>
              <a:rPr lang="ru-RU" sz="2800" smtClean="0"/>
            </a:br>
            <a:r>
              <a:rPr lang="ru-RU" sz="2800" smtClean="0"/>
              <a:t>в виде       , где </a:t>
            </a:r>
            <a:r>
              <a:rPr lang="en-US" sz="2800" smtClean="0"/>
              <a:t>m</a:t>
            </a:r>
            <a:r>
              <a:rPr lang="ru-RU" sz="2800" smtClean="0"/>
              <a:t> – целое, </a:t>
            </a:r>
            <a:r>
              <a:rPr lang="en-US" sz="2800" smtClean="0"/>
              <a:t>k – </a:t>
            </a:r>
            <a:r>
              <a:rPr lang="ru-RU" sz="2800" smtClean="0"/>
              <a:t>натуральное число, то оно записывается в виде конечной десятичной дроби.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785938" y="1928813"/>
          <a:ext cx="496887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Формула" r:id="rId3" imgW="279360" imgH="393480" progId="Equation.3">
                  <p:embed/>
                </p:oleObj>
              </mc:Choice>
              <mc:Fallback>
                <p:oleObj name="Формула" r:id="rId3" imgW="2793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1928813"/>
                        <a:ext cx="496887" cy="700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57250" y="3714750"/>
          <a:ext cx="18415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Формула" r:id="rId5" imgW="799920" imgH="393480" progId="Equation.3">
                  <p:embed/>
                </p:oleObj>
              </mc:Choice>
              <mc:Fallback>
                <p:oleObj name="Формула" r:id="rId5" imgW="7999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714750"/>
                        <a:ext cx="1841500" cy="906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3040063" y="3714750"/>
          <a:ext cx="21923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Формула" r:id="rId7" imgW="952200" imgH="393480" progId="Equation.3">
                  <p:embed/>
                </p:oleObj>
              </mc:Choice>
              <mc:Fallback>
                <p:oleObj name="Формула" r:id="rId7" imgW="9522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0063" y="3714750"/>
                        <a:ext cx="2192337" cy="906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00063" y="4500563"/>
            <a:ext cx="82296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latin typeface="Cambria" pitchFamily="18" charset="0"/>
              </a:rPr>
              <a:t>Представьте в виде десятичной дроби: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71500" y="5143500"/>
          <a:ext cx="427513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9" imgW="1473120" imgH="393480" progId="Equation.3">
                  <p:embed/>
                </p:oleObj>
              </mc:Choice>
              <mc:Fallback>
                <p:oleObj name="Формула" r:id="rId9" imgW="14731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5143500"/>
                        <a:ext cx="427513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Управляющая кнопка: домой 8">
            <a:hlinkClick r:id="rId11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Целые и рациональные числа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28625" y="1500188"/>
            <a:ext cx="82296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latin typeface="Cambria" pitchFamily="18" charset="0"/>
              </a:rPr>
              <a:t>Представьте в виде бесконечной периодической десятичной дроби: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1119188" y="2643188"/>
          <a:ext cx="34639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3" imgW="1193760" imgH="393480" progId="Equation.3">
                  <p:embed/>
                </p:oleObj>
              </mc:Choice>
              <mc:Fallback>
                <p:oleObj name="Формула" r:id="rId3" imgW="11937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9188" y="2643188"/>
                        <a:ext cx="346392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Целые и рациональные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5988"/>
          </a:xfrm>
        </p:spPr>
        <p:txBody>
          <a:bodyPr>
            <a:normAutofit fontScale="92500" lnSpcReduction="20000"/>
          </a:bodyPr>
          <a:lstStyle/>
          <a:p>
            <a:r>
              <a:rPr lang="ru-RU" smtClean="0"/>
              <a:t>Каждое рациональное число можно представить в виде бесконечной периодической десятичной дроби.</a:t>
            </a:r>
          </a:p>
          <a:p>
            <a:r>
              <a:rPr lang="ru-RU" smtClean="0"/>
              <a:t>Представить в виде обыкновенной дроби 0,3(17)</a:t>
            </a:r>
          </a:p>
          <a:p>
            <a:endParaRPr lang="ru-RU" smtClean="0"/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857250" y="3571875"/>
          <a:ext cx="42005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Формула" r:id="rId3" imgW="1447560" imgH="203040" progId="Equation.3">
                  <p:embed/>
                </p:oleObj>
              </mc:Choice>
              <mc:Fallback>
                <p:oleObj name="Формула" r:id="rId3" imgW="14475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571875"/>
                        <a:ext cx="42005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857250" y="4071938"/>
          <a:ext cx="26527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Формула" r:id="rId5" imgW="914400" imgH="203040" progId="Equation.3">
                  <p:embed/>
                </p:oleObj>
              </mc:Choice>
              <mc:Fallback>
                <p:oleObj name="Формула" r:id="rId5" imgW="91440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4071938"/>
                        <a:ext cx="26527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928688" y="4714875"/>
          <a:ext cx="31305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Формула" r:id="rId7" imgW="1079280" imgH="203040" progId="Equation.3">
                  <p:embed/>
                </p:oleObj>
              </mc:Choice>
              <mc:Fallback>
                <p:oleObj name="Формула" r:id="rId7" imgW="10792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4714875"/>
                        <a:ext cx="313055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000125" y="5286375"/>
          <a:ext cx="210026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Формула" r:id="rId9" imgW="723600" imgH="177480" progId="Equation.3">
                  <p:embed/>
                </p:oleObj>
              </mc:Choice>
              <mc:Fallback>
                <p:oleObj name="Формула" r:id="rId9" imgW="72360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5286375"/>
                        <a:ext cx="210026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5572125" y="3571875"/>
          <a:ext cx="26892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Формула" r:id="rId11" imgW="927000" imgH="393480" progId="Equation.3">
                  <p:embed/>
                </p:oleObj>
              </mc:Choice>
              <mc:Fallback>
                <p:oleObj name="Формула" r:id="rId11" imgW="92700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25" y="3571875"/>
                        <a:ext cx="268922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Управляющая кнопка: домой 12">
            <a:hlinkClick r:id="rId1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Целые и рациональные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685800"/>
          </a:xfrm>
        </p:spPr>
        <p:txBody>
          <a:bodyPr/>
          <a:lstStyle/>
          <a:p>
            <a:r>
              <a:rPr lang="ru-RU" smtClean="0"/>
              <a:t>Доказать, что 2,999…=3</a:t>
            </a:r>
          </a:p>
          <a:p>
            <a:endParaRPr lang="ru-RU" smtClean="0"/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85813" y="1785938"/>
          <a:ext cx="16954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Формула" r:id="rId3" imgW="583920" imgH="203040" progId="Equation.3">
                  <p:embed/>
                </p:oleObj>
              </mc:Choice>
              <mc:Fallback>
                <p:oleObj name="Формула" r:id="rId3" imgW="58392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1785938"/>
                        <a:ext cx="169545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857250" y="2286000"/>
          <a:ext cx="23209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Формула" r:id="rId5" imgW="799920" imgH="203040" progId="Equation.3">
                  <p:embed/>
                </p:oleObj>
              </mc:Choice>
              <mc:Fallback>
                <p:oleObj name="Формула" r:id="rId5" imgW="7999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286000"/>
                        <a:ext cx="23209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928688" y="2786063"/>
          <a:ext cx="14732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Формула" r:id="rId7" imgW="507960" imgH="177480" progId="Equation.3">
                  <p:embed/>
                </p:oleObj>
              </mc:Choice>
              <mc:Fallback>
                <p:oleObj name="Формула" r:id="rId7" imgW="50796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2786063"/>
                        <a:ext cx="1473200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928688" y="3286125"/>
          <a:ext cx="99536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Формула" r:id="rId9" imgW="342720" imgH="177480" progId="Equation.3">
                  <p:embed/>
                </p:oleObj>
              </mc:Choice>
              <mc:Fallback>
                <p:oleObj name="Формула" r:id="rId9" imgW="34272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3286125"/>
                        <a:ext cx="995362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571500" y="371475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0066FF"/>
                </a:solidFill>
                <a:latin typeface="Cambria" pitchFamily="18" charset="0"/>
              </a:rPr>
              <a:t>В классе: №3(1,3,5), №4(1), №5(1)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500063" y="61722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FF33CC"/>
                </a:solidFill>
                <a:latin typeface="Cambria" pitchFamily="18" charset="0"/>
              </a:rPr>
              <a:t>Дома: §1, №1(2,5,6), №3(2,4,6), №1243(1)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214313" y="4643438"/>
          <a:ext cx="4143375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Формула" r:id="rId11" imgW="1714320" imgH="431640" progId="Equation.3">
                  <p:embed/>
                </p:oleObj>
              </mc:Choice>
              <mc:Fallback>
                <p:oleObj name="Формула" r:id="rId11" imgW="1714320" imgH="431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4643438"/>
                        <a:ext cx="4143375" cy="1042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8"/>
          <p:cNvGraphicFramePr>
            <a:graphicFrameLocks noChangeAspect="1"/>
          </p:cNvGraphicFramePr>
          <p:nvPr/>
        </p:nvGraphicFramePr>
        <p:xfrm>
          <a:off x="4367213" y="4176713"/>
          <a:ext cx="4776787" cy="186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Формула" r:id="rId13" imgW="2044440" imgH="799920" progId="Equation.3">
                  <p:embed/>
                </p:oleObj>
              </mc:Choice>
              <mc:Fallback>
                <p:oleObj name="Формула" r:id="rId13" imgW="2044440" imgH="79992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7213" y="4176713"/>
                        <a:ext cx="4776787" cy="186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Управляющая кнопка: домой 16">
            <a:hlinkClick r:id="rId15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build="p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22669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Бесконечная десятичная непериодическая дробь называется </a:t>
            </a:r>
            <a:r>
              <a:rPr lang="ru-RU" sz="3200" b="1" smtClean="0">
                <a:solidFill>
                  <a:srgbClr val="FF0000"/>
                </a:solidFill>
              </a:rPr>
              <a:t>иррациональным числом.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Например: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928688" y="3643313"/>
          <a:ext cx="3000375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Формула" r:id="rId4" imgW="1066680" imgH="685800" progId="Equation.3">
                  <p:embed/>
                </p:oleObj>
              </mc:Choice>
              <mc:Fallback>
                <p:oleObj name="Формула" r:id="rId4" imgW="1066680" imgH="685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3643313"/>
                        <a:ext cx="3000375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Действительные числа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22669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smtClean="0"/>
              <a:t>Какие из десятичных дробей являются иррациональными?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16,8745	5,24(3)	1,131331333…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-45,1357911…		13,24681000…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</TotalTime>
  <Words>868</Words>
  <Application>Microsoft Office PowerPoint</Application>
  <PresentationFormat>Экран (4:3)</PresentationFormat>
  <Paragraphs>148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Формула</vt:lpstr>
      <vt:lpstr>Microsoft Equation 3.0</vt:lpstr>
      <vt:lpstr>Действительные числа</vt:lpstr>
      <vt:lpstr>Содержание</vt:lpstr>
      <vt:lpstr>Целые и рациональные числа</vt:lpstr>
      <vt:lpstr>Целые и рациональные числа</vt:lpstr>
      <vt:lpstr>Целые и рациональные числа</vt:lpstr>
      <vt:lpstr>Целые и рациональные числа</vt:lpstr>
      <vt:lpstr>Целые и рациональные числа</vt:lpstr>
      <vt:lpstr>Действительные числа</vt:lpstr>
      <vt:lpstr>Действительные числа</vt:lpstr>
      <vt:lpstr>Действительные числа</vt:lpstr>
      <vt:lpstr>Действительные числа</vt:lpstr>
      <vt:lpstr>Действительные числа</vt:lpstr>
      <vt:lpstr>Действительные числа</vt:lpstr>
      <vt:lpstr>Бесконечно убывающая геометрическая прогрессия</vt:lpstr>
      <vt:lpstr>Бесконечно убывающая геометрическая прогрессия</vt:lpstr>
      <vt:lpstr>Бесконечно убывающая геометрическая прогрессия</vt:lpstr>
      <vt:lpstr>Бесконечно убывающая геометрическая прогрессия</vt:lpstr>
      <vt:lpstr>Бесконечно убывающая геометрическая прогрессия</vt:lpstr>
      <vt:lpstr>Арифметический корень натуральной степени</vt:lpstr>
      <vt:lpstr>Арифметический корень натуральной степени</vt:lpstr>
      <vt:lpstr>Арифметический корень натуральной степени</vt:lpstr>
      <vt:lpstr>Арифметический корень натуральной степени</vt:lpstr>
      <vt:lpstr>Свойства арифметического корня</vt:lpstr>
      <vt:lpstr>Степень с рациональным показателем</vt:lpstr>
      <vt:lpstr>Степень с рациональным показателем</vt:lpstr>
      <vt:lpstr>Степень с действительным показателем</vt:lpstr>
      <vt:lpstr>Степень с действительным показателем</vt:lpstr>
      <vt:lpstr>Степень с действительным показателем</vt:lpstr>
      <vt:lpstr>Степень с действительным показателем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Действительные числа</dc:title>
  <dc:creator>учитель</dc:creator>
  <cp:lastModifiedBy>Любовь Сергеевна</cp:lastModifiedBy>
  <cp:revision>70</cp:revision>
  <dcterms:created xsi:type="dcterms:W3CDTF">2013-09-05T07:12:48Z</dcterms:created>
  <dcterms:modified xsi:type="dcterms:W3CDTF">2016-02-08T13:01:03Z</dcterms:modified>
</cp:coreProperties>
</file>