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301" r:id="rId2"/>
    <p:sldId id="300" r:id="rId3"/>
    <p:sldId id="271" r:id="rId4"/>
    <p:sldId id="272" r:id="rId5"/>
    <p:sldId id="292" r:id="rId6"/>
    <p:sldId id="296" r:id="rId7"/>
    <p:sldId id="297" r:id="rId8"/>
    <p:sldId id="274" r:id="rId9"/>
    <p:sldId id="275" r:id="rId10"/>
    <p:sldId id="273" r:id="rId11"/>
    <p:sldId id="281" r:id="rId12"/>
    <p:sldId id="279" r:id="rId13"/>
    <p:sldId id="282" r:id="rId14"/>
    <p:sldId id="283" r:id="rId15"/>
    <p:sldId id="285" r:id="rId16"/>
    <p:sldId id="284" r:id="rId17"/>
    <p:sldId id="263" r:id="rId18"/>
    <p:sldId id="286" r:id="rId19"/>
    <p:sldId id="290" r:id="rId20"/>
    <p:sldId id="287" r:id="rId21"/>
    <p:sldId id="288" r:id="rId22"/>
    <p:sldId id="293" r:id="rId23"/>
    <p:sldId id="298" r:id="rId24"/>
    <p:sldId id="291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8603" autoAdjust="0"/>
    <p:restoredTop sz="94660"/>
  </p:normalViewPr>
  <p:slideViewPr>
    <p:cSldViewPr>
      <p:cViewPr>
        <p:scale>
          <a:sx n="89" d="100"/>
          <a:sy n="89" d="100"/>
        </p:scale>
        <p:origin x="-612" y="7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10CE5D-594C-4DB1-9EAC-16833D613686}" type="datetimeFigureOut">
              <a:rPr lang="ru-RU" smtClean="0"/>
              <a:pPr/>
              <a:t>29.06.2024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48E781-3362-4978-9F36-6BD498C3F4B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19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170C630-EDCB-4C9B-8D70-8D420D04E711}" type="slidenum">
              <a:rPr lang="ru-RU" smtClean="0"/>
              <a:pPr/>
              <a:t>6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50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300C13C-B9C3-481D-877A-E17B1DFDFDE7}" type="slidenum">
              <a:rPr lang="ru-RU" smtClean="0"/>
              <a:pPr/>
              <a:t>7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71ECD8-EC67-46F1-B7E5-6424D644CB3C}" type="datetimeFigureOut">
              <a:rPr lang="ru-RU" smtClean="0"/>
              <a:pPr/>
              <a:t>29.06.2024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82C392-0EC9-4323-9B42-1AD0B101C5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71ECD8-EC67-46F1-B7E5-6424D644CB3C}" type="datetimeFigureOut">
              <a:rPr lang="ru-RU" smtClean="0"/>
              <a:pPr/>
              <a:t>29.06.2024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82C392-0EC9-4323-9B42-1AD0B101C5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71ECD8-EC67-46F1-B7E5-6424D644CB3C}" type="datetimeFigureOut">
              <a:rPr lang="ru-RU" smtClean="0"/>
              <a:pPr/>
              <a:t>29.06.2024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82C392-0EC9-4323-9B42-1AD0B101C5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71ECD8-EC67-46F1-B7E5-6424D644CB3C}" type="datetimeFigureOut">
              <a:rPr lang="ru-RU" smtClean="0"/>
              <a:pPr/>
              <a:t>29.06.2024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82C392-0EC9-4323-9B42-1AD0B101C5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71ECD8-EC67-46F1-B7E5-6424D644CB3C}" type="datetimeFigureOut">
              <a:rPr lang="ru-RU" smtClean="0"/>
              <a:pPr/>
              <a:t>29.06.2024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82C392-0EC9-4323-9B42-1AD0B101C5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71ECD8-EC67-46F1-B7E5-6424D644CB3C}" type="datetimeFigureOut">
              <a:rPr lang="ru-RU" smtClean="0"/>
              <a:pPr/>
              <a:t>29.06.2024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82C392-0EC9-4323-9B42-1AD0B101C5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71ECD8-EC67-46F1-B7E5-6424D644CB3C}" type="datetimeFigureOut">
              <a:rPr lang="ru-RU" smtClean="0"/>
              <a:pPr/>
              <a:t>29.06.2024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82C392-0EC9-4323-9B42-1AD0B101C5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71ECD8-EC67-46F1-B7E5-6424D644CB3C}" type="datetimeFigureOut">
              <a:rPr lang="ru-RU" smtClean="0"/>
              <a:pPr/>
              <a:t>29.06.2024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82C392-0EC9-4323-9B42-1AD0B101C5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71ECD8-EC67-46F1-B7E5-6424D644CB3C}" type="datetimeFigureOut">
              <a:rPr lang="ru-RU" smtClean="0"/>
              <a:pPr/>
              <a:t>29.06.2024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82C392-0EC9-4323-9B42-1AD0B101C5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71ECD8-EC67-46F1-B7E5-6424D644CB3C}" type="datetimeFigureOut">
              <a:rPr lang="ru-RU" smtClean="0"/>
              <a:pPr/>
              <a:t>29.06.2024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82C392-0EC9-4323-9B42-1AD0B101C54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71ECD8-EC67-46F1-B7E5-6424D644CB3C}" type="datetimeFigureOut">
              <a:rPr lang="ru-RU" smtClean="0"/>
              <a:pPr/>
              <a:t>29.06.2024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782C392-0EC9-4323-9B42-1AD0B101C54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771ECD8-EC67-46F1-B7E5-6424D644CB3C}" type="datetimeFigureOut">
              <a:rPr lang="ru-RU" smtClean="0"/>
              <a:pPr/>
              <a:t>29.06.2024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C782C392-0EC9-4323-9B42-1AD0B101C54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5%D0%B0%D0%BA%D0%B0%D1%81%D1%8B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ru.wikipedia.org/wiki/%D0%A7%D0%B0%D1%82%D1%85%D0%B0%D0%BD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slide" Target="slide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WordArt 4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381000" y="-714404"/>
            <a:ext cx="8382000" cy="428629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endParaRPr lang="ru-RU" sz="3600" kern="10" dirty="0">
              <a:ln w="12700">
                <a:solidFill>
                  <a:srgbClr val="000000"/>
                </a:solidFill>
                <a:round/>
                <a:headEnd/>
                <a:tailEnd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43017" name="Picture 9" descr="24A3F72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8604"/>
            <a:ext cx="4000528" cy="3508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8" name="Picture 10" descr="C5E9EF76"/>
          <p:cNvPicPr>
            <a:picLocks noChangeAspect="1" noChangeArrowheads="1"/>
          </p:cNvPicPr>
          <p:nvPr/>
        </p:nvPicPr>
        <p:blipFill>
          <a:blip r:embed="rId3"/>
          <a:srcRect l="1938" t="2467" r="1703"/>
          <a:stretch>
            <a:fillRect/>
          </a:stretch>
        </p:blipFill>
        <p:spPr bwMode="auto">
          <a:xfrm>
            <a:off x="4714876" y="428604"/>
            <a:ext cx="4071966" cy="3533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9" name="Picture 11" descr="B566E2F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38400" y="4191000"/>
            <a:ext cx="3556000" cy="233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1" descr="B566E2F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43042" y="4071942"/>
            <a:ext cx="6000792" cy="2608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158" y="1571612"/>
            <a:ext cx="8107184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500034" y="142852"/>
            <a:ext cx="8286808" cy="156966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Хайджи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—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B008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3" tooltip="Хакасы"/>
              </a:rPr>
              <a:t>хакасский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сказитель-мастер, поющий и повествующий под аккомпанемент народного  музыкального инструмента 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rgbClr val="0B008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4" tooltip="Чатхан"/>
              </a:rPr>
              <a:t>чатхана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героические сказания. 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4"/>
          <p:cNvPicPr>
            <a:picLocks/>
          </p:cNvPicPr>
          <p:nvPr/>
        </p:nvPicPr>
        <p:blipFill>
          <a:blip r:embed="rId2" cstate="print"/>
          <a:srcRect b="2595"/>
          <a:stretch>
            <a:fillRect/>
          </a:stretch>
        </p:blipFill>
        <p:spPr bwMode="auto">
          <a:xfrm>
            <a:off x="500034" y="642918"/>
            <a:ext cx="3500462" cy="56664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4071934" y="571480"/>
            <a:ext cx="4714908" cy="578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Кадышев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Семен Прокопьевич (1885-1977гг.)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Выдающийся хакасский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хайджи-нымахчи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мастер исполнения героических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сказаний-алаптых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нымахов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сказитель,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чатханист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член Союза писателей СССР (1954г.)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0" y="142852"/>
            <a:ext cx="9144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Генеалогическое древо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Кадышевых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1746" name="Picture 2" descr="47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714356"/>
            <a:ext cx="8643998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C:\Users\User\Desktop\p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428604"/>
            <a:ext cx="8072494" cy="60722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C:\Users\User\Desktop\4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428604"/>
            <a:ext cx="6143668" cy="60722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C:\Users\User\Desktop\l-2709-v-glavnom-muzee-hakasii-otkryivaetsya-vyistavka-rabot-georgiya-sagalakov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428604"/>
            <a:ext cx="8143932" cy="58293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C:\Users\User\Desktop\cc3858aa98dfc9c8e00e29f2dcd1900f_X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00042"/>
            <a:ext cx="8429684" cy="59293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7" y="144462"/>
            <a:ext cx="7535591" cy="6284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C:\Users\User\Desktop\4ed813420f0eb3ee424f089827f4c6e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5" y="428604"/>
            <a:ext cx="8143932" cy="607223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rasfokus.ru/images/photos/medium/b14f6140aeb5a2bca71d0d12b8a99aba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928934"/>
            <a:ext cx="9144000" cy="3929066"/>
          </a:xfrm>
          <a:prstGeom prst="rect">
            <a:avLst/>
          </a:prstGeom>
          <a:noFill/>
        </p:spPr>
      </p:pic>
      <p:pic>
        <p:nvPicPr>
          <p:cNvPr id="3" name="Picture 1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500726" cy="2857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 descr="C:\Documents and Settings\Администратор\Рабочий стол\фол\32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72132" y="0"/>
            <a:ext cx="3357586" cy="2714620"/>
          </a:xfrm>
          <a:prstGeom prst="rect">
            <a:avLst/>
          </a:prstGeom>
          <a:noFill/>
        </p:spPr>
      </p:pic>
      <p:graphicFrame>
        <p:nvGraphicFramePr>
          <p:cNvPr id="51201" name="Object 1"/>
          <p:cNvGraphicFramePr>
            <a:graphicFrameLocks noChangeAspect="1"/>
          </p:cNvGraphicFramePr>
          <p:nvPr/>
        </p:nvGraphicFramePr>
        <p:xfrm>
          <a:off x="3143250" y="3857625"/>
          <a:ext cx="3357563" cy="714375"/>
        </p:xfrm>
        <a:graphic>
          <a:graphicData uri="http://schemas.openxmlformats.org/presentationml/2006/ole">
            <p:oleObj spid="_x0000_s51201" name="Объект упаковщика для оболочки" showAsIcon="1" r:id="rId6" imgW="9025920" imgH="68544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500034" y="142852"/>
            <a:ext cx="8143932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Силуэт, искусственный, наотмашь, территория, аттестат, компромисс, стационар, инициатива, сувенир.</a:t>
            </a:r>
            <a:endParaRPr kumimoji="0" lang="ru-RU" sz="60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142844" y="0"/>
            <a:ext cx="9001156" cy="6863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1)В сказании «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Айдолай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рассказывается о том,  как в ханском стойбище осталась сестра с трехлетним братом.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2) Бедняк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Албынжи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который не имел даже имени,  в поисках народного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счастья сумел у чудовищной рыбы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Кир-палых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выведать тайну волшебного посоха и шарика.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В сказании говорится о том, как  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Албынжи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его друзья бились с ужасным страшилищем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Юзут-Арх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Эпос «Алтын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Арыг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повествует о трех поколениях прославленных народных богатырей, из которых богатырка Алтын –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Арыг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рожденная чудесным образом легендарной Белой Скалой, совершает подвиги во имя свободы и счастья людей родной земли.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Сказитель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С.И.Шулбаев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воспевал бесстрашие и мужество богатыре Ах Хана, Ай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Миргена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Алтын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Хуса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которые героически защищали свой народ.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Хубан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Арыг-девушка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богатырь, она борется с иноземными захватчиками, защищает свою землю и земли своих добрых соседей.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Поэма «Хан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Мирген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полтора тысячелетия передавалась из уст в уста, и лишь в XX веке она была  перенесена на бумагу от народной сказительницы Анны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Курбижековой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«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Хара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Хусхун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древнейшее сказание о жизни трех поколений богатырей, где героическое сватовство переплетается с описанием борьбы героя с представителями демонического мира из-за брачных притязаний к нему самому или его избраннице.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357158" y="214290"/>
            <a:ext cx="8429684" cy="600164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Белое облако звуком пронзает</a:t>
            </a:r>
            <a:b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Мой шестиструнный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чатхан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b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Голос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хайджи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глубь сердец проникает,</a:t>
            </a:r>
            <a:b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Дар ему песенный дан.</a:t>
            </a:r>
            <a:b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Синюю тучу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чатхан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семиструнный</a:t>
            </a:r>
            <a:b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Рокотом звонким пронзит.</a:t>
            </a:r>
            <a:b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Много сердцам вдохновленным и юным</a:t>
            </a:r>
            <a:b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Песня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хайджи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говорит.</a:t>
            </a:r>
            <a:b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Теплые ливни посыпались разом –</a:t>
            </a:r>
            <a:b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Всюду трава зелена…</a:t>
            </a:r>
            <a:b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Русский, хакас – мы народы России,</a:t>
            </a:r>
            <a:b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Родина наша сильна.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1"/>
          <p:cNvSpPr>
            <a:spLocks noChangeArrowheads="1"/>
          </p:cNvSpPr>
          <p:nvPr/>
        </p:nvSpPr>
        <p:spPr bwMode="auto">
          <a:xfrm>
            <a:off x="357158" y="428604"/>
            <a:ext cx="8429684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Пой, </a:t>
            </a:r>
            <a:r>
              <a:rPr kumimoji="0" lang="ru-RU" sz="48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хайджи</a:t>
            </a: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! Собрался весь народ.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Пусть </a:t>
            </a:r>
            <a:r>
              <a:rPr kumimoji="0" lang="ru-RU" sz="48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чатхан</a:t>
            </a: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твой звонко запоет  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Так, чтоб горы пели и леса,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Чтоб звенели даже небеса. 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ru-RU" sz="4800" b="1" i="1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Б.Тиников</a:t>
            </a: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Rectangle 1"/>
          <p:cNvSpPr>
            <a:spLocks noChangeArrowheads="1"/>
          </p:cNvSpPr>
          <p:nvPr/>
        </p:nvSpPr>
        <p:spPr bwMode="auto">
          <a:xfrm>
            <a:off x="428596" y="428604"/>
            <a:ext cx="8286808" cy="600164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Эпос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—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героическое повествование о прошлом, содержащее целостную картину народной жизни и представляющее в гармоническом единстве мир героев-богатырей;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хайджи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- хакасский сказитель;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чатхан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хакасский народный музыкальный инструмент;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алыптыг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нымахи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героические сказания;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хай-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горловое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пение;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тахпах</a:t>
            </a:r>
            <a:r>
              <a:rPr kumimoji="0" lang="ru-RU" sz="3200" b="1" i="0" u="none" strike="noStrike" cap="none" normalizeH="0" baseline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ru-RU" sz="3200" b="0" i="0" u="none" strike="noStrike" cap="none" normalizeH="0" baseline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короткие музыкально-поэтические поговорки.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C:\Users\User\Desktop\wp58048e1b_05_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500306"/>
            <a:ext cx="8286808" cy="3857652"/>
          </a:xfrm>
          <a:prstGeom prst="rect">
            <a:avLst/>
          </a:prstGeom>
          <a:noFill/>
        </p:spPr>
      </p:pic>
      <p:sp>
        <p:nvSpPr>
          <p:cNvPr id="50179" name="Rectangle 3"/>
          <p:cNvSpPr>
            <a:spLocks noChangeArrowheads="1"/>
          </p:cNvSpPr>
          <p:nvPr/>
        </p:nvSpPr>
        <p:spPr bwMode="auto">
          <a:xfrm>
            <a:off x="285720" y="357166"/>
            <a:ext cx="850112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Домашнее задание: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Составить сложные предложения (7-10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предл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.) или связный текст с использованием сложных предложений на тему «Хакасия - мой край родной»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857224" y="500042"/>
            <a:ext cx="7786742" cy="563231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Тема:</a:t>
            </a:r>
            <a:r>
              <a:rPr kumimoji="0" lang="ru-RU" sz="6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Сложное предложение. Виды сложных предложений. Знаки препинания в сложных предложениях</a:t>
            </a:r>
            <a:endParaRPr kumimoji="0" lang="ru-RU" sz="60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857224" y="571480"/>
            <a:ext cx="7786742" cy="470898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Цель: </a:t>
            </a:r>
            <a:r>
              <a:rPr kumimoji="0" lang="ru-RU" sz="6000" b="0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повторение и обобщение материала по теме «Сложные предложения и знаки препинания в них». </a:t>
            </a:r>
            <a:endParaRPr kumimoji="0" lang="ru-RU" sz="6000" b="0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1"/>
          <p:cNvSpPr>
            <a:spLocks noChangeArrowheads="1"/>
          </p:cNvSpPr>
          <p:nvPr/>
        </p:nvSpPr>
        <p:spPr bwMode="auto">
          <a:xfrm>
            <a:off x="428596" y="214290"/>
            <a:ext cx="8429684" cy="5509200"/>
          </a:xfrm>
          <a:prstGeom prst="rect">
            <a:avLst/>
          </a:prstGeom>
          <a:solidFill>
            <a:srgbClr val="FFFEF9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2021-й год в Республике Хакасия был объявлен Годом хакасского эпоса. Правительство республики разработало мероприятий, направленных на популяризацию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культурного наследия хакасского народа, отраженного в героических сказаниях. Хакасский эпос – это огромный исторический и культурный пласт устного народного творчества. Мы,  современники,  просто обязаны сохранить национальную культуру.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57222" y="0"/>
            <a:ext cx="10058400" cy="7620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Сложные предложения</a:t>
            </a:r>
            <a:endParaRPr lang="ru-RU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" name="Группа 48"/>
          <p:cNvGrpSpPr>
            <a:grpSpLocks/>
          </p:cNvGrpSpPr>
          <p:nvPr/>
        </p:nvGrpSpPr>
        <p:grpSpPr bwMode="auto">
          <a:xfrm>
            <a:off x="857224" y="571480"/>
            <a:ext cx="7239000" cy="1323975"/>
            <a:chOff x="609600" y="1066800"/>
            <a:chExt cx="7239000" cy="1323439"/>
          </a:xfrm>
        </p:grpSpPr>
        <p:grpSp>
          <p:nvGrpSpPr>
            <p:cNvPr id="4" name="Группа 47"/>
            <p:cNvGrpSpPr>
              <a:grpSpLocks/>
            </p:cNvGrpSpPr>
            <p:nvPr/>
          </p:nvGrpSpPr>
          <p:grpSpPr bwMode="auto">
            <a:xfrm>
              <a:off x="3352800" y="1066800"/>
              <a:ext cx="1292799" cy="1323439"/>
              <a:chOff x="3352800" y="1066800"/>
              <a:chExt cx="1292799" cy="1323439"/>
            </a:xfrm>
          </p:grpSpPr>
          <p:sp>
            <p:nvSpPr>
              <p:cNvPr id="6" name="Прямоугольник 5"/>
              <p:cNvSpPr/>
              <p:nvPr/>
            </p:nvSpPr>
            <p:spPr>
              <a:xfrm>
                <a:off x="3352800" y="1066800"/>
                <a:ext cx="470000" cy="132343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ru-RU" sz="8000" b="1" dirty="0">
                    <a:ln w="1905"/>
                    <a:solidFill>
                      <a:srgbClr val="C00000"/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</a:rPr>
                  <a:t>,</a:t>
                </a:r>
              </a:p>
            </p:txBody>
          </p:sp>
          <p:sp>
            <p:nvSpPr>
              <p:cNvPr id="7" name="Прямоугольник 6"/>
              <p:cNvSpPr/>
              <p:nvPr/>
            </p:nvSpPr>
            <p:spPr>
              <a:xfrm>
                <a:off x="3962400" y="1371600"/>
                <a:ext cx="683199" cy="923330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algn="ctr">
                  <a:defRPr/>
                </a:pPr>
                <a:r>
                  <a:rPr lang="ru-RU" sz="5400" b="1" cap="all" dirty="0">
                    <a:ln w="9000" cmpd="sng">
                      <a:solidFill>
                        <a:schemeClr val="accent4">
                          <a:shade val="50000"/>
                          <a:satMod val="120000"/>
                        </a:schemeClr>
                      </a:solidFill>
                      <a:prstDash val="solid"/>
                    </a:ln>
                    <a:gradFill>
                      <a:gsLst>
                        <a:gs pos="0">
                          <a:schemeClr val="accent4">
                            <a:shade val="20000"/>
                            <a:satMod val="245000"/>
                          </a:schemeClr>
                        </a:gs>
                        <a:gs pos="43000">
                          <a:schemeClr val="accent4">
                            <a:satMod val="255000"/>
                          </a:schemeClr>
                        </a:gs>
                        <a:gs pos="48000">
                          <a:schemeClr val="accent4">
                            <a:shade val="85000"/>
                            <a:satMod val="255000"/>
                          </a:schemeClr>
                        </a:gs>
                        <a:gs pos="100000">
                          <a:schemeClr val="accent4">
                            <a:shade val="20000"/>
                            <a:satMod val="245000"/>
                          </a:schemeClr>
                        </a:gs>
                      </a:gsLst>
                      <a:lin ang="5400000"/>
                    </a:gradFill>
                    <a:effectLst>
                      <a:reflection blurRad="12700" stA="28000" endPos="45000" dist="1000" dir="5400000" sy="-100000" algn="bl" rotWithShape="0"/>
                    </a:effectLst>
                    <a:hlinkClick r:id="rId3" action="ppaction://hlinksldjump"/>
                  </a:rPr>
                  <a:t>И</a:t>
                </a:r>
                <a:endParaRPr lang="ru-RU" sz="54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</a:endParaRPr>
              </a:p>
            </p:txBody>
          </p:sp>
        </p:grpSp>
        <p:grpSp>
          <p:nvGrpSpPr>
            <p:cNvPr id="8" name="Группа 46"/>
            <p:cNvGrpSpPr>
              <a:grpSpLocks/>
            </p:cNvGrpSpPr>
            <p:nvPr/>
          </p:nvGrpSpPr>
          <p:grpSpPr bwMode="auto">
            <a:xfrm>
              <a:off x="609600" y="1295400"/>
              <a:ext cx="7239000" cy="914400"/>
              <a:chOff x="609600" y="1295400"/>
              <a:chExt cx="7239000" cy="914400"/>
            </a:xfrm>
          </p:grpSpPr>
          <p:sp>
            <p:nvSpPr>
              <p:cNvPr id="9" name="Прямоугольник 8"/>
              <p:cNvSpPr/>
              <p:nvPr/>
            </p:nvSpPr>
            <p:spPr>
              <a:xfrm>
                <a:off x="5257800" y="1295307"/>
                <a:ext cx="2590800" cy="91403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ru-RU"/>
              </a:p>
            </p:txBody>
          </p:sp>
          <p:grpSp>
            <p:nvGrpSpPr>
              <p:cNvPr id="10" name="Группа 19"/>
              <p:cNvGrpSpPr>
                <a:grpSpLocks/>
              </p:cNvGrpSpPr>
              <p:nvPr/>
            </p:nvGrpSpPr>
            <p:grpSpPr bwMode="auto">
              <a:xfrm>
                <a:off x="609600" y="1295400"/>
                <a:ext cx="2590800" cy="914400"/>
                <a:chOff x="990600" y="1143000"/>
                <a:chExt cx="2590800" cy="914400"/>
              </a:xfrm>
            </p:grpSpPr>
            <p:sp>
              <p:nvSpPr>
                <p:cNvPr id="5" name="Прямоугольник 4"/>
                <p:cNvSpPr/>
                <p:nvPr/>
              </p:nvSpPr>
              <p:spPr>
                <a:xfrm>
                  <a:off x="990600" y="1142907"/>
                  <a:ext cx="2590800" cy="914030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ru-RU"/>
                </a:p>
              </p:txBody>
            </p:sp>
            <p:cxnSp>
              <p:nvCxnSpPr>
                <p:cNvPr id="11" name="Прямая соединительная линия 10"/>
                <p:cNvCxnSpPr/>
                <p:nvPr/>
              </p:nvCxnSpPr>
              <p:spPr>
                <a:xfrm>
                  <a:off x="1143000" y="1523753"/>
                  <a:ext cx="838200" cy="0"/>
                </a:xfrm>
                <a:prstGeom prst="line">
                  <a:avLst/>
                </a:prstGeom>
                <a:ln w="571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Прямая соединительная линия 12"/>
                <p:cNvCxnSpPr/>
                <p:nvPr/>
              </p:nvCxnSpPr>
              <p:spPr>
                <a:xfrm>
                  <a:off x="2286000" y="1447584"/>
                  <a:ext cx="838200" cy="0"/>
                </a:xfrm>
                <a:prstGeom prst="line">
                  <a:avLst/>
                </a:prstGeom>
                <a:ln w="571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Прямая соединительная линия 14"/>
                <p:cNvCxnSpPr/>
                <p:nvPr/>
              </p:nvCxnSpPr>
              <p:spPr>
                <a:xfrm>
                  <a:off x="2286000" y="1599922"/>
                  <a:ext cx="838200" cy="0"/>
                </a:xfrm>
                <a:prstGeom prst="line">
                  <a:avLst/>
                </a:prstGeom>
                <a:ln w="571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cxnSp>
        <p:nvCxnSpPr>
          <p:cNvPr id="17" name="Прямая соединительная линия 16"/>
          <p:cNvCxnSpPr/>
          <p:nvPr/>
        </p:nvCxnSpPr>
        <p:spPr>
          <a:xfrm>
            <a:off x="5572132" y="1285860"/>
            <a:ext cx="8382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6643702" y="1357298"/>
            <a:ext cx="9144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643702" y="1214422"/>
            <a:ext cx="914400" cy="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Группа 25"/>
          <p:cNvGrpSpPr>
            <a:grpSpLocks/>
          </p:cNvGrpSpPr>
          <p:nvPr/>
        </p:nvGrpSpPr>
        <p:grpSpPr bwMode="auto">
          <a:xfrm>
            <a:off x="785786" y="2285992"/>
            <a:ext cx="2590800" cy="914400"/>
            <a:chOff x="990600" y="1143000"/>
            <a:chExt cx="2590800" cy="914400"/>
          </a:xfrm>
        </p:grpSpPr>
        <p:sp>
          <p:nvSpPr>
            <p:cNvPr id="27" name="Прямоугольник 26"/>
            <p:cNvSpPr/>
            <p:nvPr/>
          </p:nvSpPr>
          <p:spPr>
            <a:xfrm>
              <a:off x="990600" y="1143000"/>
              <a:ext cx="2590800" cy="914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28" name="Прямая соединительная линия 27"/>
            <p:cNvCxnSpPr/>
            <p:nvPr/>
          </p:nvCxnSpPr>
          <p:spPr>
            <a:xfrm>
              <a:off x="1143000" y="1524000"/>
              <a:ext cx="838200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>
              <a:off x="2286000" y="1447800"/>
              <a:ext cx="838200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>
              <a:off x="2286000" y="1600200"/>
              <a:ext cx="838200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Прямоугольник 31"/>
          <p:cNvSpPr/>
          <p:nvPr/>
        </p:nvSpPr>
        <p:spPr>
          <a:xfrm>
            <a:off x="3428992" y="2214554"/>
            <a:ext cx="47477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80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</a:p>
        </p:txBody>
      </p:sp>
      <p:grpSp>
        <p:nvGrpSpPr>
          <p:cNvPr id="14" name="Группа 40"/>
          <p:cNvGrpSpPr>
            <a:grpSpLocks/>
          </p:cNvGrpSpPr>
          <p:nvPr/>
        </p:nvGrpSpPr>
        <p:grpSpPr bwMode="auto">
          <a:xfrm>
            <a:off x="714348" y="3571876"/>
            <a:ext cx="2590800" cy="914400"/>
            <a:chOff x="990600" y="1143000"/>
            <a:chExt cx="2590800" cy="914400"/>
          </a:xfrm>
        </p:grpSpPr>
        <p:sp>
          <p:nvSpPr>
            <p:cNvPr id="42" name="Прямоугольник 41"/>
            <p:cNvSpPr/>
            <p:nvPr/>
          </p:nvSpPr>
          <p:spPr>
            <a:xfrm>
              <a:off x="990600" y="1143000"/>
              <a:ext cx="2590800" cy="914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43" name="Прямая соединительная линия 42"/>
            <p:cNvCxnSpPr/>
            <p:nvPr/>
          </p:nvCxnSpPr>
          <p:spPr>
            <a:xfrm>
              <a:off x="1143000" y="1524000"/>
              <a:ext cx="838200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Прямая соединительная линия 43"/>
            <p:cNvCxnSpPr/>
            <p:nvPr/>
          </p:nvCxnSpPr>
          <p:spPr>
            <a:xfrm>
              <a:off x="2286000" y="1447800"/>
              <a:ext cx="838200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Прямая соединительная линия 44"/>
            <p:cNvCxnSpPr/>
            <p:nvPr/>
          </p:nvCxnSpPr>
          <p:spPr>
            <a:xfrm>
              <a:off x="2286000" y="1600200"/>
              <a:ext cx="838200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Прямоугольник 45"/>
          <p:cNvSpPr/>
          <p:nvPr/>
        </p:nvSpPr>
        <p:spPr>
          <a:xfrm>
            <a:off x="3286116" y="3429000"/>
            <a:ext cx="2064989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0" b="1" dirty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; :-</a:t>
            </a:r>
          </a:p>
        </p:txBody>
      </p:sp>
      <p:grpSp>
        <p:nvGrpSpPr>
          <p:cNvPr id="16" name="Группа 52"/>
          <p:cNvGrpSpPr>
            <a:grpSpLocks/>
          </p:cNvGrpSpPr>
          <p:nvPr/>
        </p:nvGrpSpPr>
        <p:grpSpPr bwMode="auto">
          <a:xfrm>
            <a:off x="5429256" y="3500438"/>
            <a:ext cx="2590800" cy="914400"/>
            <a:chOff x="990600" y="1143000"/>
            <a:chExt cx="2590800" cy="914400"/>
          </a:xfrm>
        </p:grpSpPr>
        <p:sp>
          <p:nvSpPr>
            <p:cNvPr id="54" name="Прямоугольник 53"/>
            <p:cNvSpPr/>
            <p:nvPr/>
          </p:nvSpPr>
          <p:spPr>
            <a:xfrm>
              <a:off x="990600" y="1143000"/>
              <a:ext cx="2590800" cy="914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55" name="Прямая соединительная линия 54"/>
            <p:cNvCxnSpPr/>
            <p:nvPr/>
          </p:nvCxnSpPr>
          <p:spPr>
            <a:xfrm>
              <a:off x="1143000" y="1524000"/>
              <a:ext cx="838200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Прямая соединительная линия 55"/>
            <p:cNvCxnSpPr/>
            <p:nvPr/>
          </p:nvCxnSpPr>
          <p:spPr>
            <a:xfrm>
              <a:off x="2286000" y="1447800"/>
              <a:ext cx="838200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Прямая соединительная линия 56"/>
            <p:cNvCxnSpPr/>
            <p:nvPr/>
          </p:nvCxnSpPr>
          <p:spPr>
            <a:xfrm>
              <a:off x="2286000" y="1600200"/>
              <a:ext cx="838200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Группа 64"/>
          <p:cNvGrpSpPr/>
          <p:nvPr/>
        </p:nvGrpSpPr>
        <p:grpSpPr>
          <a:xfrm>
            <a:off x="4572000" y="2071678"/>
            <a:ext cx="3581400" cy="1143000"/>
            <a:chOff x="4114800" y="2819400"/>
            <a:chExt cx="3581400" cy="1143000"/>
          </a:xfrm>
          <a:solidFill>
            <a:srgbClr val="FFC000"/>
          </a:solidFill>
        </p:grpSpPr>
        <p:sp>
          <p:nvSpPr>
            <p:cNvPr id="60" name="Овал 59"/>
            <p:cNvSpPr/>
            <p:nvPr/>
          </p:nvSpPr>
          <p:spPr>
            <a:xfrm>
              <a:off x="4114800" y="2819400"/>
              <a:ext cx="3581400" cy="1143000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>
                <a:solidFill>
                  <a:schemeClr val="bg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4114800" y="2971800"/>
              <a:ext cx="1676400" cy="83099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4800" b="1" i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solidFill>
                    <a:srgbClr val="FF0000"/>
                  </a:solidFill>
                  <a:effectLst>
                    <a:reflection blurRad="12700" stA="28000" endPos="45000" dist="1000" dir="5400000" sy="-100000" algn="bl" rotWithShape="0"/>
                  </a:effectLst>
                  <a:hlinkClick r:id="rId4" action="ppaction://hlinksldjump"/>
                </a:rPr>
                <a:t>что</a:t>
              </a:r>
              <a:endParaRPr lang="ru-RU" sz="48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cxnSp>
          <p:nvCxnSpPr>
            <p:cNvPr id="61" name="Прямая соединительная линия 60"/>
            <p:cNvCxnSpPr/>
            <p:nvPr/>
          </p:nvCxnSpPr>
          <p:spPr>
            <a:xfrm>
              <a:off x="5791200" y="3352800"/>
              <a:ext cx="838200" cy="0"/>
            </a:xfrm>
            <a:prstGeom prst="line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Прямая соединительная линия 62"/>
            <p:cNvCxnSpPr/>
            <p:nvPr/>
          </p:nvCxnSpPr>
          <p:spPr>
            <a:xfrm>
              <a:off x="6781800" y="3352800"/>
              <a:ext cx="838200" cy="0"/>
            </a:xfrm>
            <a:prstGeom prst="line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Прямая соединительная линия 63"/>
            <p:cNvCxnSpPr/>
            <p:nvPr/>
          </p:nvCxnSpPr>
          <p:spPr>
            <a:xfrm>
              <a:off x="6781800" y="3505200"/>
              <a:ext cx="838200" cy="0"/>
            </a:xfrm>
            <a:prstGeom prst="line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Группа 71"/>
          <p:cNvGrpSpPr>
            <a:grpSpLocks/>
          </p:cNvGrpSpPr>
          <p:nvPr/>
        </p:nvGrpSpPr>
        <p:grpSpPr bwMode="auto">
          <a:xfrm>
            <a:off x="2500298" y="1857360"/>
            <a:ext cx="3657600" cy="423193"/>
            <a:chOff x="1409127" y="4183445"/>
            <a:chExt cx="2031891" cy="363556"/>
          </a:xfrm>
        </p:grpSpPr>
        <p:grpSp>
          <p:nvGrpSpPr>
            <p:cNvPr id="22" name="Группа 39"/>
            <p:cNvGrpSpPr>
              <a:grpSpLocks/>
            </p:cNvGrpSpPr>
            <p:nvPr/>
          </p:nvGrpSpPr>
          <p:grpSpPr bwMode="auto">
            <a:xfrm>
              <a:off x="1567870" y="4244815"/>
              <a:ext cx="1866107" cy="287760"/>
              <a:chOff x="1567870" y="4244815"/>
              <a:chExt cx="1866107" cy="287760"/>
            </a:xfrm>
          </p:grpSpPr>
          <p:cxnSp>
            <p:nvCxnSpPr>
              <p:cNvPr id="75" name="Прямая соединительная линия 74"/>
              <p:cNvCxnSpPr/>
              <p:nvPr/>
            </p:nvCxnSpPr>
            <p:spPr>
              <a:xfrm>
                <a:off x="1607555" y="4244815"/>
                <a:ext cx="1799952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6" name="Прямая соединительная линия 75"/>
              <p:cNvCxnSpPr/>
              <p:nvPr/>
            </p:nvCxnSpPr>
            <p:spPr>
              <a:xfrm rot="5400000" flipH="1" flipV="1">
                <a:off x="1459449" y="4353237"/>
                <a:ext cx="216842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77" name="Прямая со стрелкой 76"/>
              <p:cNvCxnSpPr/>
              <p:nvPr/>
            </p:nvCxnSpPr>
            <p:spPr>
              <a:xfrm rot="5400000">
                <a:off x="3289656" y="4388255"/>
                <a:ext cx="287759" cy="882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74" name="Прямоугольник 73"/>
            <p:cNvSpPr/>
            <p:nvPr/>
          </p:nvSpPr>
          <p:spPr>
            <a:xfrm>
              <a:off x="1409127" y="4183445"/>
              <a:ext cx="2031891" cy="3635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2400" b="1" dirty="0">
                  <a:ln w="1905"/>
                  <a:solidFill>
                    <a:srgbClr val="C000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+mn-lt"/>
                  <a:cs typeface="+mn-cs"/>
                </a:rPr>
                <a:t>ЧТО?</a:t>
              </a:r>
            </a:p>
          </p:txBody>
        </p:sp>
      </p:grpSp>
      <p:pic>
        <p:nvPicPr>
          <p:cNvPr id="13326" name="Picture 13" descr="skobka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2000232" y="1500174"/>
            <a:ext cx="4876800" cy="457200"/>
          </a:xfrm>
        </p:spPr>
      </p:pic>
      <p:sp>
        <p:nvSpPr>
          <p:cNvPr id="80" name="Прямоугольник 79"/>
          <p:cNvSpPr/>
          <p:nvPr/>
        </p:nvSpPr>
        <p:spPr>
          <a:xfrm>
            <a:off x="4214810" y="500042"/>
            <a:ext cx="58862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=</a:t>
            </a:r>
          </a:p>
        </p:txBody>
      </p:sp>
      <p:grpSp>
        <p:nvGrpSpPr>
          <p:cNvPr id="23" name="Группа 25"/>
          <p:cNvGrpSpPr>
            <a:grpSpLocks/>
          </p:cNvGrpSpPr>
          <p:nvPr/>
        </p:nvGrpSpPr>
        <p:grpSpPr bwMode="auto">
          <a:xfrm>
            <a:off x="285720" y="4857760"/>
            <a:ext cx="2357454" cy="914400"/>
            <a:chOff x="990600" y="1143000"/>
            <a:chExt cx="2590800" cy="914400"/>
          </a:xfrm>
        </p:grpSpPr>
        <p:sp>
          <p:nvSpPr>
            <p:cNvPr id="49" name="Прямоугольник 48"/>
            <p:cNvSpPr/>
            <p:nvPr/>
          </p:nvSpPr>
          <p:spPr>
            <a:xfrm>
              <a:off x="990600" y="1143000"/>
              <a:ext cx="2590800" cy="914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50" name="Прямая соединительная линия 49"/>
            <p:cNvCxnSpPr/>
            <p:nvPr/>
          </p:nvCxnSpPr>
          <p:spPr>
            <a:xfrm>
              <a:off x="1143000" y="1524000"/>
              <a:ext cx="838200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Прямая соединительная линия 50"/>
            <p:cNvCxnSpPr/>
            <p:nvPr/>
          </p:nvCxnSpPr>
          <p:spPr>
            <a:xfrm>
              <a:off x="2286000" y="1447800"/>
              <a:ext cx="838200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Прямая соединительная линия 51"/>
            <p:cNvCxnSpPr/>
            <p:nvPr/>
          </p:nvCxnSpPr>
          <p:spPr>
            <a:xfrm>
              <a:off x="2286000" y="1600200"/>
              <a:ext cx="838200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Группа 64"/>
          <p:cNvGrpSpPr/>
          <p:nvPr/>
        </p:nvGrpSpPr>
        <p:grpSpPr>
          <a:xfrm>
            <a:off x="2786050" y="4714884"/>
            <a:ext cx="3214710" cy="1143000"/>
            <a:chOff x="3318934" y="2819400"/>
            <a:chExt cx="3581400" cy="1143000"/>
          </a:xfrm>
          <a:solidFill>
            <a:srgbClr val="FFC000"/>
          </a:solidFill>
        </p:grpSpPr>
        <p:sp>
          <p:nvSpPr>
            <p:cNvPr id="58" name="Овал 57"/>
            <p:cNvSpPr/>
            <p:nvPr/>
          </p:nvSpPr>
          <p:spPr>
            <a:xfrm>
              <a:off x="3318934" y="2819400"/>
              <a:ext cx="3581400" cy="1143000"/>
            </a:xfrm>
            <a:prstGeom prst="ellips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>
                <a:solidFill>
                  <a:schemeClr val="bg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9" name="Прямоугольник 58"/>
            <p:cNvSpPr/>
            <p:nvPr/>
          </p:nvSpPr>
          <p:spPr>
            <a:xfrm>
              <a:off x="3478106" y="2962276"/>
              <a:ext cx="1676400" cy="70788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4000" b="1" i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solidFill>
                    <a:srgbClr val="FF0000"/>
                  </a:solidFill>
                  <a:effectLst>
                    <a:reflection blurRad="12700" stA="28000" endPos="45000" dist="1000" dir="5400000" sy="-100000" algn="bl" rotWithShape="0"/>
                  </a:effectLst>
                  <a:hlinkClick r:id="rId4" action="ppaction://hlinksldjump"/>
                </a:rPr>
                <a:t>что</a:t>
              </a:r>
              <a:endParaRPr lang="ru-RU" sz="4000" b="1" i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cxnSp>
          <p:nvCxnSpPr>
            <p:cNvPr id="62" name="Прямая соединительная линия 61"/>
            <p:cNvCxnSpPr/>
            <p:nvPr/>
          </p:nvCxnSpPr>
          <p:spPr>
            <a:xfrm>
              <a:off x="4990253" y="3319466"/>
              <a:ext cx="838200" cy="0"/>
            </a:xfrm>
            <a:prstGeom prst="line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Прямая соединительная линия 64"/>
            <p:cNvCxnSpPr/>
            <p:nvPr/>
          </p:nvCxnSpPr>
          <p:spPr>
            <a:xfrm>
              <a:off x="5945293" y="3248028"/>
              <a:ext cx="838200" cy="0"/>
            </a:xfrm>
            <a:prstGeom prst="line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Прямая соединительная линия 65"/>
            <p:cNvCxnSpPr/>
            <p:nvPr/>
          </p:nvCxnSpPr>
          <p:spPr>
            <a:xfrm>
              <a:off x="5945293" y="3390904"/>
              <a:ext cx="838200" cy="0"/>
            </a:xfrm>
            <a:prstGeom prst="line">
              <a:avLst/>
            </a:prstGeom>
            <a:grpFill/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Прямоугольник 66"/>
          <p:cNvSpPr/>
          <p:nvPr/>
        </p:nvSpPr>
        <p:spPr>
          <a:xfrm>
            <a:off x="2571736" y="5000636"/>
            <a:ext cx="40267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66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  <a:endParaRPr lang="ru-RU" sz="66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4450011" y="3244334"/>
            <a:ext cx="2439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  <a:endParaRPr lang="ru-RU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5857884" y="4929198"/>
            <a:ext cx="40267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6600" b="1" dirty="0" smtClean="0">
                <a:ln w="1905"/>
                <a:solidFill>
                  <a:srgbClr val="C0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</a:t>
            </a:r>
            <a:endParaRPr lang="ru-RU" sz="66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6143636" y="4857760"/>
            <a:ext cx="63671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hlinkClick r:id="rId3" action="ppaction://hlinksldjump"/>
              </a:rPr>
              <a:t>И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25" name="Группа 52"/>
          <p:cNvGrpSpPr>
            <a:grpSpLocks/>
          </p:cNvGrpSpPr>
          <p:nvPr/>
        </p:nvGrpSpPr>
        <p:grpSpPr bwMode="auto">
          <a:xfrm>
            <a:off x="6858016" y="4857760"/>
            <a:ext cx="2000232" cy="914400"/>
            <a:chOff x="990600" y="1143000"/>
            <a:chExt cx="2590800" cy="914400"/>
          </a:xfrm>
        </p:grpSpPr>
        <p:sp>
          <p:nvSpPr>
            <p:cNvPr id="73" name="Прямоугольник 72"/>
            <p:cNvSpPr/>
            <p:nvPr/>
          </p:nvSpPr>
          <p:spPr>
            <a:xfrm>
              <a:off x="990600" y="1143000"/>
              <a:ext cx="2590800" cy="914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cxnSp>
          <p:nvCxnSpPr>
            <p:cNvPr id="78" name="Прямая соединительная линия 77"/>
            <p:cNvCxnSpPr/>
            <p:nvPr/>
          </p:nvCxnSpPr>
          <p:spPr>
            <a:xfrm>
              <a:off x="1143000" y="1524000"/>
              <a:ext cx="838200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Прямая соединительная линия 78"/>
            <p:cNvCxnSpPr/>
            <p:nvPr/>
          </p:nvCxnSpPr>
          <p:spPr>
            <a:xfrm>
              <a:off x="2286000" y="1447800"/>
              <a:ext cx="838200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Прямая соединительная линия 80"/>
            <p:cNvCxnSpPr/>
            <p:nvPr/>
          </p:nvCxnSpPr>
          <p:spPr>
            <a:xfrm>
              <a:off x="2286000" y="1600200"/>
              <a:ext cx="838200" cy="0"/>
            </a:xfrm>
            <a:prstGeom prst="line">
              <a:avLst/>
            </a:prstGeom>
            <a:ln w="571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785794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Алгоритм выполнения задания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rot="10800000" flipV="1">
            <a:off x="2209800" y="1219200"/>
            <a:ext cx="1752600" cy="4572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3962400" y="1219200"/>
            <a:ext cx="1676400" cy="4572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914400" y="1752600"/>
            <a:ext cx="2286000" cy="6096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/>
              <a:t>1 основа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876800" y="1752600"/>
            <a:ext cx="2743200" cy="6858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и более</a:t>
            </a:r>
          </a:p>
          <a:p>
            <a:pPr algn="ctr"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основы</a:t>
            </a:r>
          </a:p>
        </p:txBody>
      </p:sp>
      <p:sp>
        <p:nvSpPr>
          <p:cNvPr id="18" name="Штриховая стрелка вправо 17"/>
          <p:cNvSpPr/>
          <p:nvPr/>
        </p:nvSpPr>
        <p:spPr>
          <a:xfrm rot="5400000">
            <a:off x="1613916" y="2500884"/>
            <a:ext cx="762000" cy="484632"/>
          </a:xfrm>
          <a:prstGeom prst="striped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Штриховая стрелка вправо 18"/>
          <p:cNvSpPr/>
          <p:nvPr/>
        </p:nvSpPr>
        <p:spPr>
          <a:xfrm rot="5400000">
            <a:off x="5957316" y="2577084"/>
            <a:ext cx="762000" cy="484632"/>
          </a:xfrm>
          <a:prstGeom prst="striped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219200" y="3048000"/>
            <a:ext cx="105670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ПП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2895600" y="3200400"/>
            <a:ext cx="439536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2. Определи средство связи 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33401" y="914401"/>
            <a:ext cx="846775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2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1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2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. Найди грамматическую (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2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ие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2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) основу (</a:t>
            </a:r>
            <a:r>
              <a:rPr lang="ru-RU" sz="2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2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ы</a:t>
            </a:r>
            <a:r>
              <a:rPr lang="ru-RU" sz="2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2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).</a:t>
            </a:r>
          </a:p>
        </p:txBody>
      </p:sp>
      <p:sp>
        <p:nvSpPr>
          <p:cNvPr id="24" name="Овал 23"/>
          <p:cNvSpPr/>
          <p:nvPr/>
        </p:nvSpPr>
        <p:spPr>
          <a:xfrm>
            <a:off x="0" y="4038600"/>
            <a:ext cx="3200400" cy="1066800"/>
          </a:xfrm>
          <a:prstGeom prst="ellipse">
            <a:avLst/>
          </a:prstGeom>
          <a:solidFill>
            <a:srgbClr val="00B0F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b="1" dirty="0"/>
              <a:t>Сочинительный сою</a:t>
            </a:r>
            <a:r>
              <a:rPr lang="ru-RU" dirty="0"/>
              <a:t>з</a:t>
            </a:r>
          </a:p>
        </p:txBody>
      </p:sp>
      <p:cxnSp>
        <p:nvCxnSpPr>
          <p:cNvPr id="27" name="Прямая со стрелкой 26"/>
          <p:cNvCxnSpPr/>
          <p:nvPr/>
        </p:nvCxnSpPr>
        <p:spPr>
          <a:xfrm rot="10800000" flipV="1">
            <a:off x="2743200" y="3581400"/>
            <a:ext cx="2286000" cy="7620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5029200" y="3581400"/>
            <a:ext cx="2590800" cy="914400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rot="5400000">
            <a:off x="4459287" y="4151313"/>
            <a:ext cx="1141413" cy="158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Овал 40"/>
          <p:cNvSpPr/>
          <p:nvPr/>
        </p:nvSpPr>
        <p:spPr>
          <a:xfrm>
            <a:off x="3200400" y="4724400"/>
            <a:ext cx="3429000" cy="1219200"/>
          </a:xfrm>
          <a:prstGeom prst="ellipse">
            <a:avLst/>
          </a:prstGeom>
          <a:solidFill>
            <a:srgbClr val="FF00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b="1" dirty="0"/>
              <a:t>Подчинительный союз</a:t>
            </a:r>
          </a:p>
        </p:txBody>
      </p:sp>
      <p:sp>
        <p:nvSpPr>
          <p:cNvPr id="44" name="Овал 43"/>
          <p:cNvSpPr/>
          <p:nvPr/>
        </p:nvSpPr>
        <p:spPr>
          <a:xfrm>
            <a:off x="6781800" y="4495800"/>
            <a:ext cx="2362200" cy="1219200"/>
          </a:xfrm>
          <a:prstGeom prst="ellipse">
            <a:avLst/>
          </a:prstGeom>
          <a:solidFill>
            <a:srgbClr val="00B05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Интонация</a:t>
            </a:r>
          </a:p>
          <a:p>
            <a:pPr algn="ctr">
              <a:defRPr/>
            </a:pPr>
            <a:r>
              <a:rPr lang="ru-RU" sz="3200" b="1" dirty="0"/>
              <a:t>,  ;  :  -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3886200" y="5934670"/>
            <a:ext cx="142378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спп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684999" y="5181600"/>
            <a:ext cx="134947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сСп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7091954" y="5715000"/>
            <a:ext cx="137249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бСп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3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000"/>
                            </p:stCondLst>
                            <p:childTnLst>
                              <p:par>
                                <p:cTn id="12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3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857232"/>
            <a:ext cx="75724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ССП-6,8;     СПП-1,2,3;    БСП-4,5,7.</a:t>
            </a:r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1" name="Picture 1" descr="C:\Users\User\Desktop\b-1214-v-iyune-teatr-chitigen-pobyival-so-spektaklyami-v-60-ti-selah-hakasi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714488"/>
            <a:ext cx="7858125" cy="381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1285852" y="0"/>
            <a:ext cx="7858148" cy="674030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Героический эпос является вершинным достижением устного поэтического творчества любого народа. Эпос исполнял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хайxы-нымахчи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или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хайджи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Исполнителем героического эпоса мог стать только тот, кто обладал и даром хая, и искусством сказывать. Каждый профессиональный сказитель в своём репертуаре имел от 10 до 20 и более произведений. В памяти приходилось держать довольно большой объем информации: средняя «продолжительность» эпоса – 10-15 тысяч строк, т.е. 150-200 печатных страниц! Таковыми могли стать особо одаренные, обладающие хорошей памятью люди. Послушать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хайджи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собирался народ изо всех окрестных деревень. По подсчетам известного фольклориста, профессора В. Е.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Майногашевой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от начала ХХ века до 1980-х годов в Хакасии насчитывалось 82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хайджи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 Пётр Васильевич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Курбижеков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 Евдокия (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Овдо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Никитична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Кулагашева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др. 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4" descr="FLWRCIR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728"/>
            <a:ext cx="1571636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471</TotalTime>
  <Words>458</Words>
  <Application>Microsoft Office PowerPoint</Application>
  <PresentationFormat>Экран (4:3)</PresentationFormat>
  <Paragraphs>62</Paragraphs>
  <Slides>24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6" baseType="lpstr">
      <vt:lpstr>Аспект</vt:lpstr>
      <vt:lpstr>Объект упаковщика для оболочки</vt:lpstr>
      <vt:lpstr>Слайд 1</vt:lpstr>
      <vt:lpstr>Слайд 2</vt:lpstr>
      <vt:lpstr>Слайд 3</vt:lpstr>
      <vt:lpstr>Слайд 4</vt:lpstr>
      <vt:lpstr>Слайд 5</vt:lpstr>
      <vt:lpstr>Сложные предложения</vt:lpstr>
      <vt:lpstr>    Алгоритм выполнения задания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Company>Итнернат 31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1303</dc:creator>
  <cp:lastModifiedBy>User</cp:lastModifiedBy>
  <cp:revision>56</cp:revision>
  <dcterms:created xsi:type="dcterms:W3CDTF">2018-12-03T14:10:05Z</dcterms:created>
  <dcterms:modified xsi:type="dcterms:W3CDTF">2024-06-29T09:56:37Z</dcterms:modified>
</cp:coreProperties>
</file>