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75" r:id="rId4"/>
    <p:sldId id="276" r:id="rId5"/>
    <p:sldId id="259" r:id="rId6"/>
    <p:sldId id="258" r:id="rId7"/>
    <p:sldId id="260" r:id="rId8"/>
    <p:sldId id="277" r:id="rId9"/>
    <p:sldId id="270" r:id="rId10"/>
    <p:sldId id="278" r:id="rId11"/>
    <p:sldId id="27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2C12"/>
    <a:srgbClr val="39471D"/>
    <a:srgbClr val="3E17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43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F31BBC-A6FE-49BC-ABFA-8CA39579DBC1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4D1A6E-7C18-4071-8382-0B4DDFC3D1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3962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4D1A6E-7C18-4071-8382-0B4DDFC3D1D1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57356" y="1428736"/>
            <a:ext cx="5429288" cy="1470025"/>
          </a:xfrm>
        </p:spPr>
        <p:txBody>
          <a:bodyPr>
            <a:scene3d>
              <a:camera prst="orthographicFront"/>
              <a:lightRig rig="threePt" dir="t"/>
            </a:scene3d>
            <a:sp3d extrusionH="44450"/>
          </a:bodyPr>
          <a:lstStyle>
            <a:lvl1pPr>
              <a:defRPr>
                <a:solidFill>
                  <a:srgbClr val="232C12"/>
                </a:solidFill>
                <a:effectLst>
                  <a:outerShdw dist="63500" dir="2700000" algn="tl" rotWithShape="0">
                    <a:schemeClr val="bg1">
                      <a:alpha val="59000"/>
                    </a:schemeClr>
                  </a:outerShdw>
                </a:effectLst>
                <a:latin typeface="Calibri (Headings)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71604" y="2928934"/>
            <a:ext cx="6000792" cy="714380"/>
          </a:xfrm>
        </p:spPr>
        <p:txBody>
          <a:bodyPr/>
          <a:lstStyle>
            <a:lvl1pPr marL="0" indent="0" algn="ctr">
              <a:buNone/>
              <a:defRPr b="0" cap="none" spc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0800" dist="38100" dir="5400000" algn="t" rotWithShape="0">
                    <a:schemeClr val="bg1"/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6BC59-6758-4E30-BB31-19818DAEEE64}" type="datetimeFigureOut">
              <a:rPr lang="ru-RU" smtClean="0"/>
              <a:pPr/>
              <a:t>17.11.2013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0E81-14DE-40AB-8A3F-EE8E8E617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6BC59-6758-4E30-BB31-19818DAEEE64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0E81-14DE-40AB-8A3F-EE8E8E617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6BC59-6758-4E30-BB31-19818DAEEE64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0E81-14DE-40AB-8A3F-EE8E8E617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buFontTx/>
              <a:buBlip>
                <a:blip r:embed="rId3"/>
              </a:buBlip>
              <a:defRPr/>
            </a:lvl6pPr>
            <a:lvl7pPr>
              <a:buFontTx/>
              <a:buBlip>
                <a:blip r:embed="rId4"/>
              </a:buBlip>
              <a:defRPr/>
            </a:lvl7pPr>
            <a:lvl8pPr>
              <a:buFontTx/>
              <a:buBlip>
                <a:blip r:embed="rId5"/>
              </a:buBlip>
              <a:defRPr/>
            </a:lvl8pPr>
            <a:lvl9pPr>
              <a:buFontTx/>
              <a:buBlip>
                <a:blip r:embed="rId6"/>
              </a:buBlip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6BC59-6758-4E30-BB31-19818DAEEE64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0E81-14DE-40AB-8A3F-EE8E8E617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6BC59-6758-4E30-BB31-19818DAEEE64}" type="datetimeFigureOut">
              <a:rPr lang="ru-RU" smtClean="0"/>
              <a:pPr/>
              <a:t>17.11.2013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0E81-14DE-40AB-8A3F-EE8E8E617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6BC59-6758-4E30-BB31-19818DAEEE64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0E81-14DE-40AB-8A3F-EE8E8E617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6BC59-6758-4E30-BB31-19818DAEEE64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0E81-14DE-40AB-8A3F-EE8E8E617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6BC59-6758-4E30-BB31-19818DAEEE64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0E81-14DE-40AB-8A3F-EE8E8E617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6BC59-6758-4E30-BB31-19818DAEEE64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0E81-14DE-40AB-8A3F-EE8E8E617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6BC59-6758-4E30-BB31-19818DAEEE64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0E81-14DE-40AB-8A3F-EE8E8E617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6BC59-6758-4E30-BB31-19818DAEEE64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0E81-14DE-40AB-8A3F-EE8E8E617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  <a:sp3d extrusionH="44450"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232C12"/>
                </a:solidFill>
                <a:latin typeface="+mn-lt"/>
                <a:ea typeface="Verdana" pitchFamily="34" charset="0"/>
                <a:cs typeface="Arial" pitchFamily="34" charset="0"/>
              </a:defRPr>
            </a:lvl1pPr>
          </a:lstStyle>
          <a:p>
            <a:fld id="{40C6BC59-6758-4E30-BB31-19818DAEEE64}" type="datetimeFigureOut">
              <a:rPr lang="ru-RU" smtClean="0"/>
              <a:pPr/>
              <a:t>17.11.2013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>
              <a:defRPr sz="1200">
                <a:solidFill>
                  <a:srgbClr val="232C12"/>
                </a:solidFill>
                <a:latin typeface="+mn-lt"/>
                <a:ea typeface="Verdana" pitchFamily="34" charset="0"/>
                <a:cs typeface="Arial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232C12"/>
                </a:solidFill>
                <a:latin typeface="+mn-lt"/>
                <a:ea typeface="Verdana" pitchFamily="34" charset="0"/>
                <a:cs typeface="Arial" pitchFamily="34" charset="0"/>
              </a:defRPr>
            </a:lvl1pPr>
          </a:lstStyle>
          <a:p>
            <a:fld id="{7F670E81-14DE-40AB-8A3F-EE8E8E61794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rgbClr val="3E1716"/>
          </a:solidFill>
          <a:latin typeface="+mj-lt"/>
          <a:ea typeface="+mj-ea"/>
          <a:cs typeface="Times New Roman" pitchFamily="18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14"/>
        </a:buBlip>
        <a:defRPr sz="3200" b="1" kern="1200">
          <a:solidFill>
            <a:schemeClr val="bg2">
              <a:lumMod val="1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Tx/>
        <a:buBlip>
          <a:blip r:embed="rId15"/>
        </a:buBlip>
        <a:defRPr sz="2800" b="0" kern="1200">
          <a:solidFill>
            <a:schemeClr val="bg2">
              <a:lumMod val="1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Tx/>
        <a:buBlip>
          <a:blip r:embed="rId16"/>
        </a:buBlip>
        <a:defRPr sz="2400" kern="1200">
          <a:solidFill>
            <a:schemeClr val="bg2">
              <a:lumMod val="1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Tx/>
        <a:buBlip>
          <a:blip r:embed="rId17"/>
        </a:buBlip>
        <a:defRPr sz="2000" kern="1200">
          <a:solidFill>
            <a:schemeClr val="bg2">
              <a:lumMod val="1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Tx/>
        <a:buBlip>
          <a:blip r:embed="rId18"/>
        </a:buBlip>
        <a:defRPr sz="2000" kern="1200">
          <a:solidFill>
            <a:schemeClr val="bg2">
              <a:lumMod val="1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Tx/>
        <a:buBlip>
          <a:blip r:embed="rId16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Tx/>
        <a:buBlip>
          <a:blip r:embed="rId17"/>
        </a:buBlip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3600" i="1" dirty="0" smtClean="0"/>
              <a:t>Безударные гласные</a:t>
            </a:r>
            <a:endParaRPr lang="ru-RU" sz="36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i="1" dirty="0" smtClean="0"/>
              <a:t>2 класс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85960" y="410761"/>
            <a:ext cx="60080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1898860"/>
            <a:ext cx="85689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 algn="just">
              <a:buAutoNum type="arabicPeriod"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с. 95-96 упр. 146</a:t>
            </a:r>
          </a:p>
          <a:p>
            <a:pPr marL="914400" indent="-914400" algn="just">
              <a:buAutoNum type="arabicPeriod"/>
            </a:pP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. 49 упр. 87 (</a:t>
            </a:r>
            <a:r>
              <a:rPr lang="ru-RU" sz="4800" b="1" dirty="0" err="1" smtClean="0">
                <a:latin typeface="Times New Roman" pitchFamily="18" charset="0"/>
                <a:cs typeface="Times New Roman" pitchFamily="18" charset="0"/>
              </a:rPr>
              <a:t>р.т</a:t>
            </a:r>
            <a:r>
              <a:rPr lang="ru-RU" sz="4800" b="1" smtClean="0">
                <a:latin typeface="Times New Roman" pitchFamily="18" charset="0"/>
                <a:cs typeface="Times New Roman" pitchFamily="18" charset="0"/>
              </a:rPr>
              <a:t>.) 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6991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3042" y="1071546"/>
            <a:ext cx="565116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Молодцы!!!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 descr="image4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794" y="2600325"/>
            <a:ext cx="3595706" cy="3128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6226" y="2420888"/>
            <a:ext cx="85689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Арбуз, тетрадь, столы, доска, город, сосна.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30" y="260648"/>
            <a:ext cx="85689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Записать слова в два столбика, поставить ударение, обозначить безударную гласную.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3648" y="1196751"/>
            <a:ext cx="6279411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рбуз           столы</a:t>
            </a:r>
          </a:p>
          <a:p>
            <a:pPr algn="just"/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етрадь       доска</a:t>
            </a:r>
          </a:p>
          <a:p>
            <a:pPr algn="just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город           сосна 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2915816" y="1196751"/>
            <a:ext cx="144016" cy="360041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7308304" y="1202010"/>
            <a:ext cx="144016" cy="360041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>
            <a:off x="3212232" y="2060848"/>
            <a:ext cx="144016" cy="360041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7308304" y="2060848"/>
            <a:ext cx="144016" cy="360041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2054331" y="3025342"/>
            <a:ext cx="144016" cy="360041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7164288" y="3015978"/>
            <a:ext cx="144016" cy="360041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403648" y="2060848"/>
            <a:ext cx="432048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6084168" y="2060848"/>
            <a:ext cx="432048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848241" y="2965764"/>
            <a:ext cx="432048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878792" y="2965764"/>
            <a:ext cx="432048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627784" y="3861048"/>
            <a:ext cx="432048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5760462" y="3861048"/>
            <a:ext cx="432048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377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43808" y="410761"/>
            <a:ext cx="36923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 на урок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1270501"/>
            <a:ext cx="856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1. Вспомнить о проверяемых и непроверяемых гласных в слове.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0831" y="2708920"/>
            <a:ext cx="85516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2. Вспомнить правило проверки безударной гласной в слове.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1454" y="4077072"/>
            <a:ext cx="85210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3. Составить алгоритм проверки безударной гласной в слове.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6319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>
            <a:normAutofit/>
          </a:bodyPr>
          <a:lstStyle/>
          <a:p>
            <a:r>
              <a:rPr lang="ru-RU" sz="5400" i="1" dirty="0" smtClean="0"/>
              <a:t>Безударные гласные </a:t>
            </a:r>
            <a:br>
              <a:rPr lang="ru-RU" sz="5400" i="1" dirty="0" smtClean="0"/>
            </a:br>
            <a:r>
              <a:rPr lang="ru-RU" sz="5400" i="1" dirty="0" smtClean="0"/>
              <a:t> в корне слова</a:t>
            </a:r>
            <a:endParaRPr lang="ru-RU" sz="5400" i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00034" y="3214686"/>
          <a:ext cx="3714776" cy="18573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4776"/>
              </a:tblGrid>
              <a:tr h="1857388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Проверяемые</a:t>
                      </a:r>
                      <a:r>
                        <a:rPr lang="ru-RU" sz="3200" baseline="0" dirty="0" smtClean="0"/>
                        <a:t>  </a:t>
                      </a:r>
                      <a:r>
                        <a:rPr lang="ru-RU" sz="4400" baseline="0" dirty="0" smtClean="0"/>
                        <a:t>ударением</a:t>
                      </a:r>
                      <a:endParaRPr lang="ru-RU" sz="4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6248" y="2285992"/>
          <a:ext cx="4214842" cy="1928826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4214842"/>
              </a:tblGrid>
              <a:tr h="1928826"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Непроверяемые</a:t>
                      </a:r>
                    </a:p>
                    <a:p>
                      <a:pPr algn="ctr"/>
                      <a:r>
                        <a:rPr lang="ru-RU" sz="2800" dirty="0" smtClean="0"/>
                        <a:t>( трудно проверяемые)</a:t>
                      </a:r>
                    </a:p>
                    <a:p>
                      <a:pPr algn="ctr"/>
                      <a:r>
                        <a:rPr lang="ru-RU" sz="4400" dirty="0" smtClean="0"/>
                        <a:t>ударением</a:t>
                      </a:r>
                      <a:endParaRPr lang="ru-RU" sz="4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95536" y="980728"/>
            <a:ext cx="849694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Чтобы проверить безударную гласную в слове, нужно изменить слово так, чтобы безударный гласный стал ударным.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76289" y="116632"/>
            <a:ext cx="771788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Алгоритм проверки безударной гласной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слове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5536" y="1193850"/>
            <a:ext cx="84969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just">
              <a:buAutoNum type="arabicPeriod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Поставить ударение.</a:t>
            </a:r>
          </a:p>
          <a:p>
            <a:pPr marL="514350" indent="-514350" algn="just">
              <a:buAutoNum type="arabicPeriod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Найти букву безударного гласного звука.</a:t>
            </a:r>
          </a:p>
          <a:p>
            <a:pPr marL="514350" indent="-514350" algn="just">
              <a:buAutoNum type="arabicPeriod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Подобрать проверочное слово, в котором безударный гласный является ударным.</a:t>
            </a:r>
          </a:p>
          <a:p>
            <a:pPr marL="514350" indent="-514350" algn="just">
              <a:buAutoNum type="arabicPeriod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Если в слове две безударные гласные, то подобрать два проверочных слова.</a:t>
            </a:r>
          </a:p>
          <a:p>
            <a:pPr marL="514350" indent="-514350" algn="just">
              <a:buAutoNum type="arabicPeriod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Написать слово правильно.</a:t>
            </a:r>
          </a:p>
          <a:p>
            <a:pPr marL="514350" indent="-514350" algn="just">
              <a:buAutoNum type="arabicPeriod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Подчеркнуть гласную букву,</a:t>
            </a:r>
          </a:p>
          <a:p>
            <a:pPr algn="just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обозначающую безударный звук.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43808" y="410761"/>
            <a:ext cx="36923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 на урок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1270501"/>
            <a:ext cx="856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1. Вспомнить о проверяемых и непроверяемых гласных в слове.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0831" y="2708920"/>
            <a:ext cx="85516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2. Вспомнить правило проверки безударной гласной в слове.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1454" y="4077072"/>
            <a:ext cx="85210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3. Составить алгоритм проверки безударной гласной в слове.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6991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06090"/>
          </a:xfrm>
        </p:spPr>
        <p:txBody>
          <a:bodyPr>
            <a:noAutofit/>
          </a:bodyPr>
          <a:lstStyle/>
          <a:p>
            <a:r>
              <a:rPr lang="ru-RU" sz="4800" i="1" dirty="0" smtClean="0">
                <a:latin typeface="Times New Roman" pitchFamily="18" charset="0"/>
              </a:rPr>
              <a:t>Подводим итоги:</a:t>
            </a:r>
            <a:endParaRPr lang="ru-RU" sz="4800" i="1" dirty="0">
              <a:latin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395536" y="980728"/>
            <a:ext cx="8229600" cy="4525963"/>
          </a:xfrm>
        </p:spPr>
        <p:txBody>
          <a:bodyPr>
            <a:noAutofit/>
          </a:bodyPr>
          <a:lstStyle/>
          <a:p>
            <a:pPr algn="just"/>
            <a:r>
              <a:rPr lang="ru-RU" sz="4000" dirty="0" smtClean="0"/>
              <a:t>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то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нового для себя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ты унесёшь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урока?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Что считаешь нужным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запом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-нить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just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За что можешь похвалить себя?</a:t>
            </a:r>
          </a:p>
          <a:p>
            <a:pPr algn="just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За что можешь похвалить одноклассников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theme/theme1.xml><?xml version="1.0" encoding="utf-8"?>
<a:theme xmlns:a="http://schemas.openxmlformats.org/drawingml/2006/main" name="Тетрадь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hoenix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Тетрадь</Template>
  <TotalTime>0</TotalTime>
  <Words>233</Words>
  <Application>Microsoft Office PowerPoint</Application>
  <PresentationFormat>Экран (4:3)</PresentationFormat>
  <Paragraphs>40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Тетрадь</vt:lpstr>
      <vt:lpstr>Безударные гласные</vt:lpstr>
      <vt:lpstr>Презентация PowerPoint</vt:lpstr>
      <vt:lpstr>Презентация PowerPoint</vt:lpstr>
      <vt:lpstr>Презентация PowerPoint</vt:lpstr>
      <vt:lpstr>Безударные гласные   в корне слова</vt:lpstr>
      <vt:lpstr>Презентация PowerPoint</vt:lpstr>
      <vt:lpstr>Презентация PowerPoint</vt:lpstr>
      <vt:lpstr>Презентация PowerPoint</vt:lpstr>
      <vt:lpstr>Подводим итоги: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2009-11-14T15:50:22Z</dcterms:created>
  <dcterms:modified xsi:type="dcterms:W3CDTF">2013-11-17T17:12:01Z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TC103626421049</vt:lpwstr>
  </property>
</Properties>
</file>