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5" r:id="rId10"/>
    <p:sldId id="266" r:id="rId11"/>
    <p:sldId id="262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3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7" r:id="rId32"/>
    <p:sldId id="285" r:id="rId33"/>
    <p:sldId id="289" r:id="rId34"/>
    <p:sldId id="288" r:id="rId35"/>
    <p:sldId id="291" r:id="rId36"/>
    <p:sldId id="292" r:id="rId37"/>
    <p:sldId id="290" r:id="rId38"/>
    <p:sldId id="299" r:id="rId39"/>
    <p:sldId id="294" r:id="rId40"/>
    <p:sldId id="296" r:id="rId41"/>
    <p:sldId id="297" r:id="rId42"/>
    <p:sldId id="298" r:id="rId43"/>
    <p:sldId id="295" r:id="rId44"/>
    <p:sldId id="300" r:id="rId45"/>
    <p:sldId id="301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78" autoAdjust="0"/>
    <p:restoredTop sz="94660"/>
  </p:normalViewPr>
  <p:slideViewPr>
    <p:cSldViewPr>
      <p:cViewPr varScale="1">
        <p:scale>
          <a:sx n="73" d="100"/>
          <a:sy n="73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7FD08-CDA5-4C90-B549-85D8F6A6F083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13AA0F-A117-46F3-9BCA-11685D5FE7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3928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13AA0F-A117-46F3-9BCA-11685D5FE70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0546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13AA0F-A117-46F3-9BCA-11685D5FE70B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0546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13AA0F-A117-46F3-9BCA-11685D5FE70B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0546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9890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9434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400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2943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9447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4369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3573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7184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5528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9620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5370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00000"/>
            </a:gs>
            <a:gs pos="100000">
              <a:srgbClr val="C16977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A1B69-71FA-4348-ACD3-9D1FA93B3CAD}" type="datetimeFigureOut">
              <a:rPr lang="ru-RU" smtClean="0"/>
              <a:pPr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4B0C8-7505-44CB-A943-EA4731F30A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91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Where's%20the%20logic\Where's%20the%20logic\SHou_Gde_Logika_-_Voprosy-0-39.7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00000"/>
            </a:gs>
            <a:gs pos="100000">
              <a:srgbClr val="C16977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2048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Black" pitchFamily="34" charset="0"/>
              </a:rPr>
              <a:t>WHERE’S THE LOGIC?</a:t>
            </a:r>
            <a:endParaRPr lang="ru-RU" sz="6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" name="Gde_logika_fon_-_Vyhod_veducshego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94826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546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6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1980990"/>
            <a:ext cx="3479832" cy="23210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181" y="1995945"/>
            <a:ext cx="3765510" cy="235344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55976" y="2387837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prstClr val="white"/>
                </a:solidFill>
                <a:ea typeface="+mj-ea"/>
                <a:cs typeface="+mj-cs"/>
              </a:rPr>
              <a:t>+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4941168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=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55976" y="5218166"/>
            <a:ext cx="41470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a typeface="+mj-ea"/>
                <a:cs typeface="+mj-cs"/>
              </a:rPr>
              <a:t>FAMILY TREE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1005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412776"/>
            <a:ext cx="2249921" cy="3181529"/>
          </a:xfrm>
        </p:spPr>
      </p:pic>
      <p:sp>
        <p:nvSpPr>
          <p:cNvPr id="5" name="Прямоугольник 4"/>
          <p:cNvSpPr/>
          <p:nvPr/>
        </p:nvSpPr>
        <p:spPr>
          <a:xfrm>
            <a:off x="3773382" y="2204864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prstClr val="white"/>
                </a:solidFill>
                <a:ea typeface="+mj-ea"/>
                <a:cs typeface="+mj-cs"/>
              </a:rPr>
              <a:t>+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979627"/>
            <a:ext cx="3543624" cy="402013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74765" y="4999761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=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16707" y="4999761"/>
            <a:ext cx="7553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?</a:t>
            </a:r>
            <a:endParaRPr lang="ru-RU" dirty="0"/>
          </a:p>
        </p:txBody>
      </p:sp>
      <p:pic>
        <p:nvPicPr>
          <p:cNvPr id="9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387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978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836712"/>
            <a:ext cx="2249921" cy="3181529"/>
          </a:xfrm>
        </p:spPr>
      </p:pic>
      <p:sp>
        <p:nvSpPr>
          <p:cNvPr id="5" name="Прямоугольник 4"/>
          <p:cNvSpPr/>
          <p:nvPr/>
        </p:nvSpPr>
        <p:spPr>
          <a:xfrm>
            <a:off x="3773381" y="1556792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prstClr val="white"/>
                </a:solidFill>
                <a:ea typeface="+mj-ea"/>
                <a:cs typeface="+mj-cs"/>
              </a:rPr>
              <a:t>+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9189" y="331555"/>
            <a:ext cx="3543624" cy="402013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11854" y="4504968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=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1280" y="4152559"/>
            <a:ext cx="2281436" cy="228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414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398773"/>
            <a:ext cx="4632160" cy="2895101"/>
          </a:xfrm>
        </p:spPr>
      </p:pic>
      <p:sp>
        <p:nvSpPr>
          <p:cNvPr id="6" name="Прямоугольник 5"/>
          <p:cNvSpPr/>
          <p:nvPr/>
        </p:nvSpPr>
        <p:spPr>
          <a:xfrm>
            <a:off x="4932040" y="1984331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>
                <a:solidFill>
                  <a:prstClr val="white"/>
                </a:solidFill>
              </a:rPr>
              <a:t>+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1268760"/>
            <a:ext cx="3045718" cy="30457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43807" y="4725144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smtClean="0">
                <a:solidFill>
                  <a:prstClr val="white"/>
                </a:solidFill>
              </a:rPr>
              <a:t>=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52496" y="4736950"/>
            <a:ext cx="7553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smtClean="0">
                <a:solidFill>
                  <a:prstClr val="white"/>
                </a:solidFill>
              </a:rPr>
              <a:t>?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129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978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398773"/>
            <a:ext cx="4632160" cy="2895101"/>
          </a:xfrm>
        </p:spPr>
      </p:pic>
      <p:sp>
        <p:nvSpPr>
          <p:cNvPr id="6" name="Прямоугольник 5"/>
          <p:cNvSpPr/>
          <p:nvPr/>
        </p:nvSpPr>
        <p:spPr>
          <a:xfrm>
            <a:off x="4932040" y="1984331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>
                <a:solidFill>
                  <a:prstClr val="white"/>
                </a:solidFill>
              </a:rPr>
              <a:t>+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1268760"/>
            <a:ext cx="3045718" cy="304571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43807" y="4725144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smtClean="0">
                <a:solidFill>
                  <a:prstClr val="white"/>
                </a:solidFill>
              </a:rPr>
              <a:t>=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39952" y="5002142"/>
            <a:ext cx="42250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6000" dirty="0" smtClean="0">
                <a:solidFill>
                  <a:prstClr val="white"/>
                </a:solidFill>
              </a:rPr>
              <a:t>TOY SOLDIER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01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524456"/>
            <a:ext cx="2769171" cy="2769171"/>
          </a:xfrm>
        </p:spPr>
      </p:pic>
      <p:sp>
        <p:nvSpPr>
          <p:cNvPr id="5" name="Прямоугольник 4"/>
          <p:cNvSpPr/>
          <p:nvPr/>
        </p:nvSpPr>
        <p:spPr>
          <a:xfrm>
            <a:off x="4131127" y="2020716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>
                <a:solidFill>
                  <a:prstClr val="white"/>
                </a:solidFill>
              </a:rPr>
              <a:t>+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637070"/>
            <a:ext cx="3815916" cy="25439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43808" y="4653136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smtClean="0">
                <a:solidFill>
                  <a:prstClr val="white"/>
                </a:solidFill>
              </a:rPr>
              <a:t>=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78340" y="4653136"/>
            <a:ext cx="7553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smtClean="0">
                <a:solidFill>
                  <a:prstClr val="white"/>
                </a:solidFill>
              </a:rPr>
              <a:t>?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056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978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524456"/>
            <a:ext cx="2769171" cy="2769171"/>
          </a:xfrm>
        </p:spPr>
      </p:pic>
      <p:sp>
        <p:nvSpPr>
          <p:cNvPr id="5" name="Прямоугольник 4"/>
          <p:cNvSpPr/>
          <p:nvPr/>
        </p:nvSpPr>
        <p:spPr>
          <a:xfrm>
            <a:off x="4131127" y="2020716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>
                <a:solidFill>
                  <a:prstClr val="white"/>
                </a:solidFill>
              </a:rPr>
              <a:t>+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637070"/>
            <a:ext cx="3815916" cy="25439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43808" y="4653136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smtClean="0">
                <a:solidFill>
                  <a:prstClr val="white"/>
                </a:solidFill>
              </a:rPr>
              <a:t>=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78340" y="4930134"/>
            <a:ext cx="36372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6000" dirty="0" smtClean="0">
                <a:solidFill>
                  <a:prstClr val="white"/>
                </a:solidFill>
              </a:rPr>
              <a:t>ICE CREAM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811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836712"/>
            <a:ext cx="3121152" cy="2081784"/>
          </a:xfrm>
        </p:spPr>
      </p:pic>
      <p:sp>
        <p:nvSpPr>
          <p:cNvPr id="5" name="Прямоугольник 4"/>
          <p:cNvSpPr/>
          <p:nvPr/>
        </p:nvSpPr>
        <p:spPr>
          <a:xfrm>
            <a:off x="3803825" y="1052736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>
                <a:solidFill>
                  <a:prstClr val="white"/>
                </a:solidFill>
              </a:rPr>
              <a:t>+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212976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>
                <a:solidFill>
                  <a:prstClr val="white"/>
                </a:solidFill>
              </a:rPr>
              <a:t>+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674144"/>
            <a:ext cx="3491628" cy="23268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3271212"/>
            <a:ext cx="3560790" cy="20029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52120" y="3295430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smtClean="0">
                <a:solidFill>
                  <a:prstClr val="white"/>
                </a:solidFill>
              </a:rPr>
              <a:t>=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08304" y="3295430"/>
            <a:ext cx="7553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smtClean="0">
                <a:solidFill>
                  <a:prstClr val="white"/>
                </a:solidFill>
              </a:rPr>
              <a:t>?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63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978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836712"/>
            <a:ext cx="3121152" cy="2081784"/>
          </a:xfrm>
        </p:spPr>
      </p:pic>
      <p:sp>
        <p:nvSpPr>
          <p:cNvPr id="5" name="Прямоугольник 4"/>
          <p:cNvSpPr/>
          <p:nvPr/>
        </p:nvSpPr>
        <p:spPr>
          <a:xfrm>
            <a:off x="3803825" y="1052736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>
                <a:solidFill>
                  <a:prstClr val="white"/>
                </a:solidFill>
              </a:rPr>
              <a:t>+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212976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>
                <a:solidFill>
                  <a:prstClr val="white"/>
                </a:solidFill>
              </a:rPr>
              <a:t>+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674144"/>
            <a:ext cx="3491628" cy="23268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3271212"/>
            <a:ext cx="3560790" cy="20029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52120" y="3295430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9600" dirty="0" smtClean="0">
                <a:solidFill>
                  <a:prstClr val="white"/>
                </a:solidFill>
              </a:rPr>
              <a:t>=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94065" y="5459466"/>
            <a:ext cx="37115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6000" dirty="0" smtClean="0">
                <a:solidFill>
                  <a:prstClr val="white"/>
                </a:solidFill>
              </a:rPr>
              <a:t>SANDWICH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7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2924944"/>
            <a:ext cx="10153128" cy="1143000"/>
          </a:xfrm>
        </p:spPr>
        <p:txBody>
          <a:bodyPr>
            <a:normAutofit fontScale="90000"/>
          </a:bodyPr>
          <a:lstStyle/>
          <a:p>
            <a:r>
              <a:rPr lang="en-US" sz="5900" dirty="0">
                <a:solidFill>
                  <a:schemeClr val="bg1"/>
                </a:solidFill>
                <a:latin typeface="Arial Black" pitchFamily="34" charset="0"/>
              </a:rPr>
              <a:t>ROUND </a:t>
            </a:r>
            <a: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  <a:t>2</a:t>
            </a:r>
            <a:b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5300" dirty="0" smtClean="0">
                <a:solidFill>
                  <a:schemeClr val="bg1"/>
                </a:solidFill>
                <a:latin typeface="Arial Black" pitchFamily="34" charset="0"/>
              </a:rPr>
              <a:t>What’s missing?</a:t>
            </a:r>
            <a:br>
              <a:rPr lang="en-US" sz="5300" dirty="0" smtClean="0">
                <a:solidFill>
                  <a:schemeClr val="bg1"/>
                </a:solidFill>
                <a:latin typeface="Arial Black" pitchFamily="34" charset="0"/>
              </a:rPr>
            </a:br>
            <a:endParaRPr lang="ru-RU" sz="53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847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809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900" dirty="0">
                <a:solidFill>
                  <a:schemeClr val="bg1"/>
                </a:solidFill>
                <a:latin typeface="Arial Black" pitchFamily="34" charset="0"/>
              </a:rPr>
              <a:t>ROUND </a:t>
            </a:r>
            <a: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  <a:t>1</a:t>
            </a:r>
            <a:b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5300" dirty="0" smtClean="0">
                <a:solidFill>
                  <a:schemeClr val="bg1"/>
                </a:solidFill>
                <a:latin typeface="Arial Black" pitchFamily="34" charset="0"/>
              </a:rPr>
              <a:t>Formula</a:t>
            </a:r>
            <a:br>
              <a:rPr lang="en-US" sz="5300" dirty="0" smtClean="0">
                <a:solidFill>
                  <a:schemeClr val="bg1"/>
                </a:solidFill>
                <a:latin typeface="Arial Black" pitchFamily="34" charset="0"/>
              </a:rPr>
            </a:br>
            <a:endParaRPr lang="ru-RU" sz="53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430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19079" y="0"/>
            <a:ext cx="10759631" cy="7177663"/>
          </a:xfrm>
        </p:spPr>
      </p:pic>
      <p:sp>
        <p:nvSpPr>
          <p:cNvPr id="5" name="Прямоугольник 4"/>
          <p:cNvSpPr/>
          <p:nvPr/>
        </p:nvSpPr>
        <p:spPr>
          <a:xfrm>
            <a:off x="1115616" y="3717032"/>
            <a:ext cx="4392488" cy="29969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781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19079" y="0"/>
            <a:ext cx="10759631" cy="7177663"/>
          </a:xfrm>
        </p:spPr>
      </p:pic>
    </p:spTree>
    <p:extLst>
      <p:ext uri="{BB962C8B-B14F-4D97-AF65-F5344CB8AC3E}">
        <p14:creationId xmlns:p14="http://schemas.microsoft.com/office/powerpoint/2010/main" xmlns="" val="215871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528" y="0"/>
            <a:ext cx="9861246" cy="6985050"/>
          </a:xfrm>
        </p:spPr>
      </p:pic>
      <p:sp>
        <p:nvSpPr>
          <p:cNvPr id="5" name="Прямоугольник 4"/>
          <p:cNvSpPr/>
          <p:nvPr/>
        </p:nvSpPr>
        <p:spPr>
          <a:xfrm>
            <a:off x="457672" y="1412776"/>
            <a:ext cx="3178224" cy="50405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528" y="0"/>
            <a:ext cx="9861246" cy="6985050"/>
          </a:xfrm>
        </p:spPr>
      </p:pic>
    </p:spTree>
    <p:extLst>
      <p:ext uri="{BB962C8B-B14F-4D97-AF65-F5344CB8AC3E}">
        <p14:creationId xmlns:p14="http://schemas.microsoft.com/office/powerpoint/2010/main" xmlns="" val="307151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-42338"/>
            <a:ext cx="4752528" cy="7160120"/>
          </a:xfrm>
        </p:spPr>
      </p:pic>
      <p:sp>
        <p:nvSpPr>
          <p:cNvPr id="5" name="Прямоугольник 4"/>
          <p:cNvSpPr/>
          <p:nvPr/>
        </p:nvSpPr>
        <p:spPr>
          <a:xfrm>
            <a:off x="2123728" y="0"/>
            <a:ext cx="4464496" cy="48965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042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-42338"/>
            <a:ext cx="4752528" cy="7160120"/>
          </a:xfrm>
        </p:spPr>
      </p:pic>
    </p:spTree>
    <p:extLst>
      <p:ext uri="{BB962C8B-B14F-4D97-AF65-F5344CB8AC3E}">
        <p14:creationId xmlns:p14="http://schemas.microsoft.com/office/powerpoint/2010/main" xmlns="" val="195746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20962" y="0"/>
            <a:ext cx="10648783" cy="7101408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2780928"/>
            <a:ext cx="7560840" cy="4320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93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20962" y="0"/>
            <a:ext cx="10648783" cy="7101408"/>
          </a:xfrm>
        </p:spPr>
      </p:pic>
    </p:spTree>
    <p:extLst>
      <p:ext uri="{BB962C8B-B14F-4D97-AF65-F5344CB8AC3E}">
        <p14:creationId xmlns:p14="http://schemas.microsoft.com/office/powerpoint/2010/main" xmlns="" val="17408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10000" dirty="0" smtClean="0">
                <a:solidFill>
                  <a:prstClr val="white"/>
                </a:solidFill>
              </a:rPr>
              <a:t>18, 19, 20, 21 …</a:t>
            </a:r>
            <a:endParaRPr lang="ru-RU" sz="100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39952" y="1772816"/>
            <a:ext cx="1512168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140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10000" dirty="0" smtClean="0">
                <a:solidFill>
                  <a:prstClr val="white"/>
                </a:solidFill>
              </a:rPr>
              <a:t>18, 19, 20, 21 …</a:t>
            </a:r>
            <a:endParaRPr lang="ru-RU" sz="100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59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3660" y="1412776"/>
            <a:ext cx="1296144" cy="1143000"/>
          </a:xfrm>
        </p:spPr>
        <p:txBody>
          <a:bodyPr>
            <a:noAutofit/>
          </a:bodyPr>
          <a:lstStyle/>
          <a:p>
            <a:r>
              <a:rPr lang="en-US" sz="9600" dirty="0">
                <a:solidFill>
                  <a:schemeClr val="bg1"/>
                </a:solidFill>
              </a:rPr>
              <a:t>+</a:t>
            </a:r>
            <a:endParaRPr lang="ru-RU" sz="9600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187802"/>
            <a:ext cx="3110745" cy="194421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0923" y="3907573"/>
            <a:ext cx="3198881" cy="21183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196752"/>
            <a:ext cx="3074235" cy="192139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85916" y="4077072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prstClr val="white"/>
                </a:solidFill>
                <a:ea typeface="+mj-ea"/>
                <a:cs typeface="+mj-cs"/>
              </a:rPr>
              <a:t>+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76056" y="4077072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=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04248" y="4077072"/>
            <a:ext cx="7553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?</a:t>
            </a:r>
            <a:endParaRPr lang="ru-RU" dirty="0"/>
          </a:p>
        </p:txBody>
      </p:sp>
      <p:pic>
        <p:nvPicPr>
          <p:cNvPr id="13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740352" y="60932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100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978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10000" dirty="0" smtClean="0">
                <a:solidFill>
                  <a:prstClr val="white"/>
                </a:solidFill>
              </a:rPr>
              <a:t>10, 12, 14, 16…</a:t>
            </a:r>
            <a:endParaRPr lang="ru-RU" sz="100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84168" y="1700808"/>
            <a:ext cx="1512168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120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10000" dirty="0" smtClean="0">
                <a:solidFill>
                  <a:prstClr val="white"/>
                </a:solidFill>
              </a:rPr>
              <a:t>10, 12, 14, 16…</a:t>
            </a:r>
            <a:endParaRPr lang="ru-RU" sz="100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9901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97323" y="7344"/>
            <a:ext cx="9641323" cy="7347368"/>
          </a:xfrm>
        </p:spPr>
      </p:pic>
      <p:sp>
        <p:nvSpPr>
          <p:cNvPr id="5" name="Прямоугольник 4"/>
          <p:cNvSpPr/>
          <p:nvPr/>
        </p:nvSpPr>
        <p:spPr>
          <a:xfrm>
            <a:off x="2123728" y="3284984"/>
            <a:ext cx="3600400" cy="3816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024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97323" y="7344"/>
            <a:ext cx="9641323" cy="7347368"/>
          </a:xfrm>
        </p:spPr>
      </p:pic>
    </p:spTree>
    <p:extLst>
      <p:ext uri="{BB962C8B-B14F-4D97-AF65-F5344CB8AC3E}">
        <p14:creationId xmlns:p14="http://schemas.microsoft.com/office/powerpoint/2010/main" xmlns="" val="266165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6552" y="-459432"/>
            <a:ext cx="10047453" cy="7535590"/>
          </a:xfrm>
        </p:spPr>
      </p:pic>
      <p:sp>
        <p:nvSpPr>
          <p:cNvPr id="5" name="Прямоугольник 4"/>
          <p:cNvSpPr/>
          <p:nvPr/>
        </p:nvSpPr>
        <p:spPr>
          <a:xfrm>
            <a:off x="4716016" y="3645024"/>
            <a:ext cx="3888432" cy="3024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715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6552" y="-459432"/>
            <a:ext cx="10047453" cy="7535590"/>
          </a:xfrm>
        </p:spPr>
      </p:pic>
    </p:spTree>
    <p:extLst>
      <p:ext uri="{BB962C8B-B14F-4D97-AF65-F5344CB8AC3E}">
        <p14:creationId xmlns:p14="http://schemas.microsoft.com/office/powerpoint/2010/main" xmlns="" val="203943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2924944"/>
            <a:ext cx="10153128" cy="1143000"/>
          </a:xfrm>
        </p:spPr>
        <p:txBody>
          <a:bodyPr>
            <a:normAutofit fontScale="90000"/>
          </a:bodyPr>
          <a:lstStyle/>
          <a:p>
            <a:r>
              <a:rPr lang="en-US" sz="5900" dirty="0">
                <a:solidFill>
                  <a:schemeClr val="bg1"/>
                </a:solidFill>
                <a:latin typeface="Arial Black" pitchFamily="34" charset="0"/>
              </a:rPr>
              <a:t>ROUND 3</a:t>
            </a:r>
            <a: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en-US" sz="5900" dirty="0" smtClean="0">
                <a:solidFill>
                  <a:schemeClr val="bg1"/>
                </a:solidFill>
                <a:latin typeface="Arial Black" pitchFamily="34" charset="0"/>
              </a:rPr>
            </a:br>
            <a:r>
              <a:rPr lang="en-US" sz="5300" dirty="0">
                <a:solidFill>
                  <a:schemeClr val="bg1"/>
                </a:solidFill>
                <a:latin typeface="Arial Black" pitchFamily="34" charset="0"/>
              </a:rPr>
              <a:t>M</a:t>
            </a:r>
            <a:r>
              <a:rPr lang="en-US" sz="5300" dirty="0" smtClean="0">
                <a:solidFill>
                  <a:schemeClr val="bg1"/>
                </a:solidFill>
                <a:latin typeface="Arial Black" pitchFamily="34" charset="0"/>
              </a:rPr>
              <a:t>ixed</a:t>
            </a:r>
            <a:br>
              <a:rPr lang="en-US" sz="5300" dirty="0" smtClean="0">
                <a:solidFill>
                  <a:schemeClr val="bg1"/>
                </a:solidFill>
                <a:latin typeface="Arial Black" pitchFamily="34" charset="0"/>
              </a:rPr>
            </a:br>
            <a:endParaRPr lang="ru-RU" sz="53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308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0"/>
            <a:ext cx="6947088" cy="6947088"/>
          </a:xfrm>
        </p:spPr>
      </p:pic>
      <p:sp>
        <p:nvSpPr>
          <p:cNvPr id="5" name="TextBox 4"/>
          <p:cNvSpPr txBox="1"/>
          <p:nvPr/>
        </p:nvSpPr>
        <p:spPr>
          <a:xfrm>
            <a:off x="5583178" y="46883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 Rounded MT Bold" pitchFamily="34" charset="0"/>
              </a:rPr>
              <a:t>Who’s she?</a:t>
            </a:r>
            <a:endParaRPr lang="ru-RU" sz="2800" i="1" dirty="0"/>
          </a:p>
        </p:txBody>
      </p:sp>
      <p:sp>
        <p:nvSpPr>
          <p:cNvPr id="9" name="Стрелка углом вверх 8"/>
          <p:cNvSpPr/>
          <p:nvPr/>
        </p:nvSpPr>
        <p:spPr>
          <a:xfrm rot="10800000">
            <a:off x="4283968" y="260649"/>
            <a:ext cx="1296144" cy="30566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4227535"/>
            <a:ext cx="819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i="1" dirty="0" smtClean="0">
                <a:solidFill>
                  <a:prstClr val="black"/>
                </a:solidFill>
                <a:latin typeface="Arial Rounded MT Bold" pitchFamily="34" charset="0"/>
              </a:rPr>
              <a:t>You</a:t>
            </a:r>
            <a:endParaRPr lang="ru-RU" sz="2800" i="1" dirty="0">
              <a:solidFill>
                <a:prstClr val="black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1952870" y="4403926"/>
            <a:ext cx="648072" cy="170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846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978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9" grpId="0" animBg="1"/>
      <p:bldP spid="10" grpId="0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0"/>
            <a:ext cx="6947088" cy="6947088"/>
          </a:xfrm>
        </p:spPr>
      </p:pic>
      <p:sp>
        <p:nvSpPr>
          <p:cNvPr id="5" name="TextBox 4"/>
          <p:cNvSpPr txBox="1"/>
          <p:nvPr/>
        </p:nvSpPr>
        <p:spPr>
          <a:xfrm>
            <a:off x="5583178" y="46883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Arial Black" pitchFamily="34" charset="0"/>
              </a:rPr>
              <a:t>Grandma</a:t>
            </a:r>
            <a:endParaRPr lang="ru-RU" sz="2800" i="1" dirty="0">
              <a:latin typeface="Arial Black" pitchFamily="34" charset="0"/>
            </a:endParaRPr>
          </a:p>
        </p:txBody>
      </p:sp>
      <p:sp>
        <p:nvSpPr>
          <p:cNvPr id="9" name="Стрелка углом вверх 8"/>
          <p:cNvSpPr/>
          <p:nvPr/>
        </p:nvSpPr>
        <p:spPr>
          <a:xfrm rot="10800000">
            <a:off x="4283968" y="260649"/>
            <a:ext cx="1296144" cy="30566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846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en-US" sz="10000" dirty="0" smtClean="0">
                <a:solidFill>
                  <a:schemeClr val="bg1"/>
                </a:solidFill>
              </a:rPr>
              <a:t>am, is, are.</a:t>
            </a:r>
            <a:endParaRPr lang="ru-RU" sz="100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1916832"/>
            <a:ext cx="1368152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460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3660" y="1412776"/>
            <a:ext cx="1296144" cy="1143000"/>
          </a:xfrm>
        </p:spPr>
        <p:txBody>
          <a:bodyPr>
            <a:noAutofit/>
          </a:bodyPr>
          <a:lstStyle/>
          <a:p>
            <a:r>
              <a:rPr lang="en-US" sz="9600" dirty="0">
                <a:solidFill>
                  <a:schemeClr val="bg1"/>
                </a:solidFill>
              </a:rPr>
              <a:t>+</a:t>
            </a:r>
            <a:endParaRPr lang="ru-RU" sz="9600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187802"/>
            <a:ext cx="3110745" cy="194421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3907573"/>
            <a:ext cx="3198881" cy="21183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196752"/>
            <a:ext cx="3074235" cy="192139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1520" y="4119173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prstClr val="white"/>
                </a:solidFill>
              </a:rPr>
              <a:t>+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6747" y="4119173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prstClr val="white"/>
                </a:solidFill>
              </a:rPr>
              <a:t>=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4551259"/>
            <a:ext cx="32956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solidFill>
                  <a:prstClr val="white"/>
                </a:solidFill>
              </a:rPr>
              <a:t>VEGETABLES</a:t>
            </a:r>
            <a:endParaRPr lang="ru-RU" sz="4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378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en-US" sz="10000" dirty="0" smtClean="0">
                <a:solidFill>
                  <a:schemeClr val="bg1"/>
                </a:solidFill>
              </a:rPr>
              <a:t>am, is, are.</a:t>
            </a:r>
            <a:endParaRPr lang="ru-RU" sz="100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9252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en-US" sz="10000" dirty="0" smtClean="0">
                <a:solidFill>
                  <a:schemeClr val="bg1"/>
                </a:solidFill>
              </a:rPr>
              <a:t>he, she, it.</a:t>
            </a:r>
            <a:endParaRPr lang="ru-RU" sz="100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700808"/>
            <a:ext cx="180020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184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en-US" sz="10000" dirty="0" smtClean="0">
                <a:solidFill>
                  <a:schemeClr val="bg1"/>
                </a:solidFill>
              </a:rPr>
              <a:t>he, she, it.</a:t>
            </a:r>
            <a:endParaRPr lang="ru-RU" sz="100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395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692696"/>
            <a:ext cx="3721708" cy="248113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658" y="332656"/>
            <a:ext cx="3955926" cy="25740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3166492"/>
            <a:ext cx="3212976" cy="32129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3581576"/>
            <a:ext cx="3599892" cy="2399928"/>
          </a:xfrm>
          <a:prstGeom prst="rect">
            <a:avLst/>
          </a:prstGeom>
        </p:spPr>
      </p:pic>
      <p:pic>
        <p:nvPicPr>
          <p:cNvPr id="9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913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978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692696"/>
            <a:ext cx="3721708" cy="248113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658" y="332656"/>
            <a:ext cx="3955926" cy="25740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3166492"/>
            <a:ext cx="3212976" cy="32129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3581576"/>
            <a:ext cx="3599892" cy="239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913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00000"/>
            </a:gs>
            <a:gs pos="100000">
              <a:srgbClr val="C16977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2048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6600" dirty="0" smtClean="0">
                <a:solidFill>
                  <a:schemeClr val="bg1"/>
                </a:solidFill>
                <a:latin typeface="Arial Black" pitchFamily="34" charset="0"/>
              </a:rPr>
              <a:t>WHERE’S THE LOGIC?</a:t>
            </a:r>
            <a:endParaRPr lang="ru-RU" sz="6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" name="Gde_logika_fon_-_Vyhod_veducshego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94826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546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6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113797"/>
            <a:ext cx="3901440" cy="2598420"/>
          </a:xfrm>
        </p:spPr>
      </p:pic>
      <p:sp>
        <p:nvSpPr>
          <p:cNvPr id="5" name="Прямоугольник 4"/>
          <p:cNvSpPr/>
          <p:nvPr/>
        </p:nvSpPr>
        <p:spPr>
          <a:xfrm>
            <a:off x="4571999" y="2492896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prstClr val="white"/>
                </a:solidFill>
                <a:ea typeface="+mj-ea"/>
                <a:cs typeface="+mj-cs"/>
              </a:rPr>
              <a:t>+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5" y="2090280"/>
            <a:ext cx="3097985" cy="25242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19872" y="4941734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=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33893" y="4941734"/>
            <a:ext cx="7553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?</a:t>
            </a:r>
            <a:endParaRPr lang="ru-RU" dirty="0"/>
          </a:p>
        </p:txBody>
      </p:sp>
      <p:pic>
        <p:nvPicPr>
          <p:cNvPr id="9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012160" y="587727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437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978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113797"/>
            <a:ext cx="3901440" cy="2598420"/>
          </a:xfrm>
        </p:spPr>
      </p:pic>
      <p:sp>
        <p:nvSpPr>
          <p:cNvPr id="5" name="Прямоугольник 4"/>
          <p:cNvSpPr/>
          <p:nvPr/>
        </p:nvSpPr>
        <p:spPr>
          <a:xfrm>
            <a:off x="4571999" y="2492896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prstClr val="white"/>
                </a:solidFill>
                <a:ea typeface="+mj-ea"/>
                <a:cs typeface="+mj-cs"/>
              </a:rPr>
              <a:t>+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5" y="2090280"/>
            <a:ext cx="3097985" cy="25242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19872" y="4941734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=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06956" y="5218732"/>
            <a:ext cx="385022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a typeface="+mj-ea"/>
                <a:cs typeface="+mj-cs"/>
              </a:rPr>
              <a:t>LUNCH BOX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116054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916832"/>
            <a:ext cx="3932050" cy="245753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6226" y="1772816"/>
            <a:ext cx="1949202" cy="25989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1999" y="2431470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prstClr val="white"/>
                </a:solidFill>
                <a:ea typeface="+mj-ea"/>
                <a:cs typeface="+mj-cs"/>
              </a:rPr>
              <a:t>+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4661701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=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41733" y="4797152"/>
            <a:ext cx="7553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?</a:t>
            </a:r>
            <a:endParaRPr lang="ru-RU" sz="9600" dirty="0"/>
          </a:p>
        </p:txBody>
      </p:sp>
      <p:pic>
        <p:nvPicPr>
          <p:cNvPr id="9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660232" y="537321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869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978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916832"/>
            <a:ext cx="3932050" cy="245753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6226" y="1772816"/>
            <a:ext cx="1949202" cy="25989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1999" y="2431470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prstClr val="white"/>
                </a:solidFill>
                <a:ea typeface="+mj-ea"/>
                <a:cs typeface="+mj-cs"/>
              </a:rPr>
              <a:t>+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4661701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=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4930134"/>
            <a:ext cx="48093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prstClr val="white"/>
                </a:solidFill>
                <a:ea typeface="+mj-ea"/>
                <a:cs typeface="+mj-cs"/>
              </a:rPr>
              <a:t>ORANGE JUICE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276813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1980990"/>
            <a:ext cx="3479832" cy="23210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181" y="1995945"/>
            <a:ext cx="3765510" cy="235344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55976" y="2387837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prstClr val="white"/>
                </a:solidFill>
                <a:ea typeface="+mj-ea"/>
                <a:cs typeface="+mj-cs"/>
              </a:rPr>
              <a:t>+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4941168"/>
            <a:ext cx="79861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=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36084" y="4952974"/>
            <a:ext cx="7553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 smtClean="0">
                <a:solidFill>
                  <a:prstClr val="white"/>
                </a:solidFill>
                <a:ea typeface="+mj-ea"/>
                <a:cs typeface="+mj-cs"/>
              </a:rPr>
              <a:t>?</a:t>
            </a:r>
            <a:endParaRPr lang="ru-RU" dirty="0"/>
          </a:p>
        </p:txBody>
      </p:sp>
      <p:pic>
        <p:nvPicPr>
          <p:cNvPr id="9" name="SHou_Gde_Logika_-_Voprosy-0-39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106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978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134</Words>
  <Application>Microsoft Office PowerPoint</Application>
  <PresentationFormat>Экран (4:3)</PresentationFormat>
  <Paragraphs>70</Paragraphs>
  <Slides>45</Slides>
  <Notes>3</Notes>
  <HiddenSlides>0</HiddenSlides>
  <MMClips>22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WHERE’S THE LOGIC?</vt:lpstr>
      <vt:lpstr>ROUND 1  Formula </vt:lpstr>
      <vt:lpstr>+</vt:lpstr>
      <vt:lpstr>+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ROUND 2  What’s missing? 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ROUND 3  Mixed 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WHERE’S THE LOGIC?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WHERE’S THE LOGIC?</dc:title>
  <dc:creator>Пользователь</dc:creator>
  <cp:lastModifiedBy>User</cp:lastModifiedBy>
  <cp:revision>13</cp:revision>
  <dcterms:created xsi:type="dcterms:W3CDTF">2018-12-15T07:52:13Z</dcterms:created>
  <dcterms:modified xsi:type="dcterms:W3CDTF">2018-12-15T11:11:14Z</dcterms:modified>
</cp:coreProperties>
</file>