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4" r:id="rId5"/>
    <p:sldId id="258" r:id="rId6"/>
    <p:sldId id="262" r:id="rId7"/>
    <p:sldId id="261" r:id="rId8"/>
    <p:sldId id="263" r:id="rId9"/>
    <p:sldId id="265" r:id="rId10"/>
  </p:sldIdLst>
  <p:sldSz cx="9144000" cy="6858000" type="screen4x3"/>
  <p:notesSz cx="7099300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F9933-8FA1-4575-B3D1-9A312971F840}" type="datetimeFigureOut">
              <a:rPr lang="ru-RU" smtClean="0"/>
              <a:pPr/>
              <a:t>14.09.2021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CF860-A0B4-4BF3-907C-EC3558D8BE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1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1.png"/><Relationship Id="rId10" Type="http://schemas.openxmlformats.org/officeDocument/2006/relationships/image" Target="../media/image25.jpeg"/><Relationship Id="rId4" Type="http://schemas.openxmlformats.org/officeDocument/2006/relationships/image" Target="../media/image20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864095"/>
          </a:xfrm>
        </p:spPr>
        <p:txBody>
          <a:bodyPr/>
          <a:lstStyle/>
          <a:p>
            <a:r>
              <a:rPr lang="ru-RU" dirty="0" smtClean="0"/>
              <a:t>«Местные налоги»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6400800" cy="496855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375830"/>
              </p:ext>
            </p:extLst>
          </p:nvPr>
        </p:nvGraphicFramePr>
        <p:xfrm>
          <a:off x="457200" y="980728"/>
          <a:ext cx="8229600" cy="5544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0238">
                  <a:extLst>
                    <a:ext uri="{9D8B030D-6E8A-4147-A177-3AD203B41FA5}">
                      <a16:colId xmlns:a16="http://schemas.microsoft.com/office/drawing/2014/main" val="44311530"/>
                    </a:ext>
                  </a:extLst>
                </a:gridCol>
                <a:gridCol w="6299362">
                  <a:extLst>
                    <a:ext uri="{9D8B030D-6E8A-4147-A177-3AD203B41FA5}">
                      <a16:colId xmlns:a16="http://schemas.microsoft.com/office/drawing/2014/main" val="2319799910"/>
                    </a:ext>
                  </a:extLst>
                </a:gridCol>
              </a:tblGrid>
              <a:tr h="13474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Цель: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создать условия для формирования умения объяснить понятие «местные налоги»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4007813850"/>
                  </a:ext>
                </a:extLst>
              </a:tr>
              <a:tr h="419715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Задачи: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• познакомить учащихся с формами налогообложения;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• дать представление о налоговой системе РФ;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• рассмотреть виды местных налогов;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• сформировать положительное эмоциональное отношение к системе налогообложения;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33" marR="56633" marT="0" marB="0"/>
                </a:tc>
                <a:extLst>
                  <a:ext uri="{0D108BD9-81ED-4DB2-BD59-A6C34878D82A}">
                    <a16:rowId xmlns:a16="http://schemas.microsoft.com/office/drawing/2014/main" val="158581595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0"/>
            <a:ext cx="9143992" cy="65378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469694" y="548680"/>
            <a:ext cx="2146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ИСТОРИЯ НАЛОГОВ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2952328" cy="925188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107504" y="206084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Налоги собирались еще в древнем Египте, где роль налоговиков играли писцы. </a:t>
            </a:r>
          </a:p>
          <a:p>
            <a:r>
              <a:rPr lang="ru-RU" sz="1200" dirty="0" smtClean="0"/>
              <a:t>За неуплату неплательщиков подвергали телесным наказаниям. Впервые были отмечены и случаи коррупции среди сборщиков.</a:t>
            </a:r>
            <a:endParaRPr lang="ru-RU" sz="1200" dirty="0"/>
          </a:p>
        </p:txBody>
      </p:sp>
      <p:pic>
        <p:nvPicPr>
          <p:cNvPr id="16388" name="Picture 4" descr="http://sovetydlyalady.ru/wp-content/uploads/2016/10/kak-vospityvali-detej-v-drevnej-spart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764704"/>
            <a:ext cx="3282264" cy="2376264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4572000" y="3212976"/>
            <a:ext cx="4499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/>
              <a:t>В античном мире тоже собирали налоги. В древнем Риме из-за непосильного налогового бремени широко распространилась коррупция, когда население договаривалось со сборщиками, чтобы те «не замечали» неуплат.</a:t>
            </a:r>
            <a:endParaRPr lang="ru-RU" sz="1400" dirty="0"/>
          </a:p>
        </p:txBody>
      </p:sp>
      <p:pic>
        <p:nvPicPr>
          <p:cNvPr id="16390" name="Picture 6" descr="http://www.pravmir.ru/wp-content/uploads/2015/07/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2874683" cy="1728192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179512" y="4581128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 средние века налоги собирались в основном в пользу церкви (церковная десятина). Все прочие поступления в казну шли за счет поборов </a:t>
            </a:r>
            <a:br>
              <a:rPr lang="ru-RU" sz="1200" dirty="0" smtClean="0"/>
            </a:br>
            <a:r>
              <a:rPr lang="ru-RU" sz="1200" dirty="0" smtClean="0"/>
              <a:t>с населения, зависимого от феодалов, без какой-либо системы.</a:t>
            </a:r>
            <a:endParaRPr lang="ru-RU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2555776" y="5589240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 </a:t>
            </a:r>
            <a:r>
              <a:rPr lang="ru-RU" sz="1200" dirty="0" smtClean="0"/>
              <a:t>В период распада феодализма налоги стали приводиться в систему. Агент </a:t>
            </a:r>
            <a:r>
              <a:rPr lang="ru-RU" sz="1200" dirty="0"/>
              <a:t>английского короля в Голландии, </a:t>
            </a:r>
            <a:r>
              <a:rPr lang="ru-RU" sz="1200" dirty="0" smtClean="0"/>
              <a:t>сообщал, </a:t>
            </a:r>
            <a:r>
              <a:rPr lang="ru-RU" sz="1200" dirty="0"/>
              <a:t>что в Голландии налогами обложено "все, кроме воздуха и воды".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 </a:t>
            </a:r>
            <a:r>
              <a:rPr lang="ru-RU" sz="1200" dirty="0"/>
              <a:t>действительности голландцы платили и за воздух (владельцы ветряных мельниц были обложены налогом на право использования ветра), и за воду - реки и каналы были перегорожены многочисленными шлюзами, миновать которые можно было, только уплатив сборщикам налогов.</a:t>
            </a:r>
          </a:p>
        </p:txBody>
      </p:sp>
      <p:pic>
        <p:nvPicPr>
          <p:cNvPr id="16392" name="Picture 8" descr="http://topkin.ru/wp-content/uploads/2016/10/29541910-referaty-pamyatnik-prometey-768x5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077072"/>
            <a:ext cx="2169901" cy="1491807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2</a:t>
            </a:r>
            <a:endParaRPr lang="ru-RU" sz="4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1" name="Picture 13" descr="https://ru1.anyfad.com/items/t1@7d1323ae-3939-4be6-8d87-d4dcc39fe4c5/Korona-Princa-Labazhop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852936"/>
            <a:ext cx="1509785" cy="1132339"/>
          </a:xfrm>
          <a:prstGeom prst="rect">
            <a:avLst/>
          </a:prstGeom>
          <a:noFill/>
        </p:spPr>
      </p:pic>
      <p:pic>
        <p:nvPicPr>
          <p:cNvPr id="2058" name="Picture 10" descr="http://www.molsm.ru/uploads/images/14189/photo_event_641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3068960"/>
            <a:ext cx="1261425" cy="177440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836712"/>
            <a:ext cx="385192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ДОХОДНЫЕ ГРУППЫ</a:t>
            </a:r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980728"/>
            <a:ext cx="2001872" cy="279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53782"/>
          </a:xfrm>
          <a:prstGeom prst="rect">
            <a:avLst/>
          </a:prstGeom>
        </p:spPr>
      </p:pic>
      <p:pic>
        <p:nvPicPr>
          <p:cNvPr id="2050" name="Picture 2" descr="http://wc3-maps.ru/_ld/396/3818248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1340768"/>
            <a:ext cx="1403648" cy="1684379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725144"/>
            <a:ext cx="125473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russkie-kukli.narod.ru/russ/d58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852936"/>
            <a:ext cx="1112390" cy="174274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43608" y="1484784"/>
            <a:ext cx="12829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КРЕСТЬЯНИН: </a:t>
            </a:r>
          </a:p>
          <a:p>
            <a:r>
              <a:rPr lang="ru-RU" sz="1400" dirty="0" smtClean="0"/>
              <a:t>зарабатывает </a:t>
            </a:r>
          </a:p>
          <a:p>
            <a:r>
              <a:rPr lang="ru-RU" sz="1400" dirty="0" smtClean="0"/>
              <a:t>сельским </a:t>
            </a:r>
          </a:p>
          <a:p>
            <a:r>
              <a:rPr lang="ru-RU" sz="1400" dirty="0" smtClean="0"/>
              <a:t>хозяйством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259632" y="3140968"/>
            <a:ext cx="12702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ТОРГОВЕЦ: </a:t>
            </a:r>
          </a:p>
          <a:p>
            <a:r>
              <a:rPr lang="ru-RU" sz="1400" dirty="0" smtClean="0"/>
              <a:t>зарабатывает </a:t>
            </a:r>
          </a:p>
          <a:p>
            <a:r>
              <a:rPr lang="ru-RU" sz="1400" dirty="0" smtClean="0"/>
              <a:t>продажами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4725144"/>
            <a:ext cx="144058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РЕМЕСЛЕННИК: </a:t>
            </a:r>
          </a:p>
          <a:p>
            <a:r>
              <a:rPr lang="ru-RU" sz="1400" dirty="0" smtClean="0"/>
              <a:t>зарабатывает </a:t>
            </a:r>
          </a:p>
          <a:p>
            <a:r>
              <a:rPr lang="ru-RU" sz="1400" dirty="0" smtClean="0"/>
              <a:t>производством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308304" y="1484784"/>
            <a:ext cx="958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ВОИН: </a:t>
            </a:r>
          </a:p>
          <a:p>
            <a:r>
              <a:rPr lang="ru-RU" sz="1400" dirty="0" smtClean="0"/>
              <a:t>защищает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836712"/>
            <a:ext cx="39959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РАСХОДНЫЕ ГРУППЫ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300192" y="3933056"/>
            <a:ext cx="914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ДОКТОР: </a:t>
            </a:r>
          </a:p>
          <a:p>
            <a:r>
              <a:rPr lang="ru-RU" sz="1400" dirty="0" smtClean="0"/>
              <a:t>лечит</a:t>
            </a:r>
            <a:endParaRPr lang="ru-RU" sz="1400" dirty="0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96336" y="4869160"/>
            <a:ext cx="1137618" cy="172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588224" y="4941168"/>
            <a:ext cx="1225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ПРОФЕССОР: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учит</a:t>
            </a:r>
            <a:endParaRPr lang="ru-RU" sz="1400" dirty="0"/>
          </a:p>
        </p:txBody>
      </p:sp>
      <p:sp>
        <p:nvSpPr>
          <p:cNvPr id="21" name="Стрелка вправо 20"/>
          <p:cNvSpPr/>
          <p:nvPr/>
        </p:nvSpPr>
        <p:spPr>
          <a:xfrm rot="1518249">
            <a:off x="2330960" y="2516050"/>
            <a:ext cx="1248475" cy="57606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771800" y="3356992"/>
            <a:ext cx="1008112" cy="57606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9906344">
            <a:off x="2481871" y="4089758"/>
            <a:ext cx="1111959" cy="576064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518249">
            <a:off x="4779233" y="4244242"/>
            <a:ext cx="1248475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5004048" y="3356992"/>
            <a:ext cx="1008112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19906344">
            <a:off x="4642113" y="2361567"/>
            <a:ext cx="1111959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347864" y="1700808"/>
            <a:ext cx="17151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ВЛАСТЬ: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управляет </a:t>
            </a:r>
            <a:br>
              <a:rPr lang="ru-RU" dirty="0" smtClean="0"/>
            </a:br>
            <a:r>
              <a:rPr lang="ru-RU" dirty="0" smtClean="0"/>
              <a:t>и распределяет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2051720" y="5733256"/>
            <a:ext cx="4752528" cy="112474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339752" y="5725705"/>
            <a:ext cx="42484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Давным-давно люди поняли, что для нормальной жизни необходимы профессии, которые не приносят дохода,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но обеспечивают безопасность и прогресс государства.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Средства для осуществления их деятельности нужно собирать вскладчину и правильно распределять.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3</a:t>
            </a:r>
            <a:endParaRPr lang="ru-RU" sz="4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188049" y="476672"/>
            <a:ext cx="270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ЗАЧЕМ НУЖНЫ НАЛОГИ?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bhnews.ru/wp-content/uploads/2017/09/novaya-forma-rascheta-po-strahovym-vznosam-s-2018-go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9" y="4410135"/>
            <a:ext cx="3059832" cy="2447866"/>
          </a:xfrm>
          <a:prstGeom prst="rect">
            <a:avLst/>
          </a:prstGeom>
          <a:noFill/>
        </p:spPr>
      </p:pic>
      <p:pic>
        <p:nvPicPr>
          <p:cNvPr id="1034" name="Picture 10" descr="https://bitnovosti.files.wordpress.com/2015/05/podatei.jpg?w=700&amp;h=8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5024"/>
            <a:ext cx="2652221" cy="3212976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c6296ddaf88afb032466f3e588f00567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188640"/>
            <a:ext cx="1757895" cy="2016224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6891" y="188640"/>
            <a:ext cx="2117109" cy="282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75656" y="1082824"/>
            <a:ext cx="5904656" cy="3528392"/>
          </a:xfrm>
          <a:prstGeom prst="rec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010816"/>
            <a:ext cx="5544616" cy="2594719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НАЛОГ – это обязательный индивидуально-безвозмездный платеж 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/>
              <a:t>принудительно взимаемый органами государственной власти различных уровней </a:t>
            </a:r>
            <a:br>
              <a:rPr lang="ru-RU" sz="2000" b="1" dirty="0" smtClean="0"/>
            </a:br>
            <a:r>
              <a:rPr lang="ru-RU" sz="2000" b="1" dirty="0" smtClean="0"/>
              <a:t>с организаций (юридических лиц) и физических лиц в целях финансового обеспечения деятельности государства.</a:t>
            </a:r>
            <a:endParaRPr lang="ru-RU" sz="2000" b="1" dirty="0"/>
          </a:p>
        </p:txBody>
      </p:sp>
      <p:pic>
        <p:nvPicPr>
          <p:cNvPr id="1026" name="Picture 2" descr="http://rose-club.ru/foto11.png?i=44539&amp;k=lavrovaya-vetv-fo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2522984"/>
            <a:ext cx="4146376" cy="4146376"/>
          </a:xfrm>
          <a:prstGeom prst="rect">
            <a:avLst/>
          </a:prstGeom>
          <a:noFill/>
        </p:spPr>
      </p:pic>
      <p:pic>
        <p:nvPicPr>
          <p:cNvPr id="7" name="Picture 2" descr="http://rose-club.ru/foto11.png?i=44539&amp;k=lavrovaya-vetv-fo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979712" y="2594992"/>
            <a:ext cx="4256856" cy="4146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5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10" y="836712"/>
            <a:ext cx="9162510" cy="56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27" descr="http://www.politrus.com/wp-content/uploads/2011/08/%D0%93%D0%9E%D0%A1%D0%94%D0%A3%D0%9C%D0%90-460x2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196752"/>
            <a:ext cx="3146938" cy="2011305"/>
          </a:xfrm>
          <a:prstGeom prst="rect">
            <a:avLst/>
          </a:prstGeom>
          <a:noFill/>
        </p:spPr>
      </p:pic>
      <p:pic>
        <p:nvPicPr>
          <p:cNvPr id="15362" name="Picture 2" descr="https://doska.io/uploads/fields/images/q/9/5706260848cb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68760"/>
            <a:ext cx="2091807" cy="115212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836712"/>
            <a:ext cx="3851920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ДОХОДНЫЕ ГРУППЫ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" y="0"/>
            <a:ext cx="9143992" cy="6537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9512" y="1268760"/>
            <a:ext cx="17156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dirty="0" smtClean="0"/>
              <a:t>СЕЛЬСКОЕ ХОЗЯЙСТВО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48064" y="836712"/>
            <a:ext cx="39959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РАСХОДНЫЕ ГРУППЫ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67944" y="3501008"/>
            <a:ext cx="13743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ВЛАСТЬ: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управляет </a:t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и распределяет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11760" y="5229200"/>
            <a:ext cx="4392488" cy="1628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3768" y="5373216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Сегодня положение то же, что и в прошлом. Изменились, умножились и переплелись только статьи доходов и расходов государства, но мы по-прежнему направляем часть заработанных средств на развитие тех отраслей, которые не приносят дохода, но обеспечивают нашу жизнь, безопасность и прогресс, поддержку социальных программ, культуры , спорта и т.п.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5364" name="Picture 4" descr="http://static.panoramio.com/photos/large/471726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420887"/>
            <a:ext cx="2088776" cy="1466631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611560" y="2492896"/>
            <a:ext cx="13420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ПРОМЫШЛЕННОСТЬ</a:t>
            </a:r>
          </a:p>
        </p:txBody>
      </p:sp>
      <p:pic>
        <p:nvPicPr>
          <p:cNvPr id="15368" name="Picture 8" descr="http://primorye24.ru/uploads/media/news/0001/17/thumb_16087_news_xl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" y="3861048"/>
            <a:ext cx="2097740" cy="148256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1115616" y="3861048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ТОРГОВЛЯ</a:t>
            </a:r>
          </a:p>
        </p:txBody>
      </p:sp>
      <p:pic>
        <p:nvPicPr>
          <p:cNvPr id="15370" name="Picture 10" descr="http://www.usgg.ru/uploads/posts/2016-05/1463638333_uchpe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353825"/>
            <a:ext cx="2088775" cy="1387543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611560" y="5805264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/>
              <a:t>ПРЕДПРИНИМАТЕЛЬСТВО</a:t>
            </a:r>
          </a:p>
        </p:txBody>
      </p:sp>
      <p:pic>
        <p:nvPicPr>
          <p:cNvPr id="15372" name="Picture 12" descr="https://s00.yaplakal.com/pics/pics_original/8/0/7/76237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1268760"/>
            <a:ext cx="2123728" cy="1194865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7308304" y="1268760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АРМИЯ</a:t>
            </a:r>
          </a:p>
        </p:txBody>
      </p:sp>
      <p:pic>
        <p:nvPicPr>
          <p:cNvPr id="15374" name="Picture 14" descr="http://www.gorkiv.by/wp-content/uploads/2017/01/-%D0%BD%D0%B0%D0%B9%D0%BA%D0%B81-e148542244642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2444456"/>
            <a:ext cx="2123728" cy="1416592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7020272" y="2492896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НАУКА</a:t>
            </a:r>
          </a:p>
        </p:txBody>
      </p:sp>
      <p:pic>
        <p:nvPicPr>
          <p:cNvPr id="15376" name="Picture 16" descr="http://akzent.zp.ua/wp-content/uploads/2017/01/autria_doctors_mi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0272" y="3861048"/>
            <a:ext cx="2123728" cy="1141789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7020272" y="3933056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МЕДИЦИНА</a:t>
            </a:r>
          </a:p>
        </p:txBody>
      </p:sp>
      <p:pic>
        <p:nvPicPr>
          <p:cNvPr id="15380" name="Picture 20" descr="http://ruwest.ru/upload/iblock/416/416114d0ce6039a72f298c5ba626278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20272" y="5013176"/>
            <a:ext cx="2123728" cy="1509838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7020272" y="501317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chemeClr val="bg1"/>
                </a:solidFill>
              </a:rPr>
              <a:t>ОБРАЗОВАНИЕ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15816" y="3284984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ВЛАСТЬ</a:t>
            </a:r>
          </a:p>
          <a:p>
            <a:pPr algn="ctr"/>
            <a:r>
              <a:rPr lang="ru-RU" dirty="0" smtClean="0"/>
              <a:t>принимает бюджет </a:t>
            </a:r>
            <a:br>
              <a:rPr lang="ru-RU" dirty="0" smtClean="0"/>
            </a:br>
            <a:r>
              <a:rPr lang="ru-RU" dirty="0" smtClean="0"/>
              <a:t>и утверждает его доходную </a:t>
            </a:r>
            <a:br>
              <a:rPr lang="ru-RU" dirty="0" smtClean="0"/>
            </a:br>
            <a:r>
              <a:rPr lang="ru-RU" dirty="0" smtClean="0"/>
              <a:t>и расходную часть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5</a:t>
            </a:r>
            <a:endParaRPr lang="ru-RU" sz="4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188049" y="476672"/>
            <a:ext cx="270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ЗАЧЕМ НУЖНЫ НАЛОГИ?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0"/>
            <a:ext cx="9143992" cy="65378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272387" y="548680"/>
            <a:ext cx="2929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КАКИМИ БЫВАЮТ НАЛОГИ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124744"/>
            <a:ext cx="76328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НАЛОГИ С ФИЗИЧЕСКИХ ЛИЦ</a:t>
            </a:r>
          </a:p>
          <a:p>
            <a:endParaRPr lang="ru-RU" sz="1200" dirty="0"/>
          </a:p>
          <a:p>
            <a:r>
              <a:rPr lang="ru-RU" sz="1200" dirty="0"/>
              <a:t/>
            </a:r>
            <a:br>
              <a:rPr lang="ru-RU" sz="1200" dirty="0"/>
            </a:br>
            <a:r>
              <a:rPr lang="ru-RU" sz="1200" b="1" dirty="0" smtClean="0"/>
              <a:t>ФЕДЕРАЛЬНЫЙ</a:t>
            </a:r>
            <a:r>
              <a:rPr lang="ru-RU" sz="1200" dirty="0" smtClean="0"/>
              <a:t>:  </a:t>
            </a:r>
            <a:br>
              <a:rPr lang="ru-RU" sz="1200" dirty="0" smtClean="0"/>
            </a:br>
            <a:r>
              <a:rPr lang="ru-RU" sz="1200" dirty="0" smtClean="0"/>
              <a:t>налог </a:t>
            </a:r>
            <a:r>
              <a:rPr lang="ru-RU" sz="1200" dirty="0"/>
              <a:t>на доходы физических лиц (НДФЛ) или,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как </a:t>
            </a:r>
            <a:r>
              <a:rPr lang="ru-RU" sz="1200" dirty="0"/>
              <a:t>его еще называют, </a:t>
            </a:r>
            <a:r>
              <a:rPr lang="ru-RU" sz="1200" b="1" dirty="0"/>
              <a:t>подоходный налог.</a:t>
            </a:r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/>
          </a:p>
          <a:p>
            <a:r>
              <a:rPr lang="ru-RU" sz="1200" b="1" dirty="0" smtClean="0"/>
              <a:t>РЕГИОНАЛЬНЫЙ: </a:t>
            </a:r>
            <a:br>
              <a:rPr lang="ru-RU" sz="1200" b="1" dirty="0" smtClean="0"/>
            </a:br>
            <a:r>
              <a:rPr lang="ru-RU" sz="1200" b="1" dirty="0" smtClean="0"/>
              <a:t>транспортный </a:t>
            </a:r>
            <a:r>
              <a:rPr lang="ru-RU" sz="1200" b="1" dirty="0"/>
              <a:t>налог</a:t>
            </a:r>
            <a:r>
              <a:rPr lang="ru-RU" sz="1200" dirty="0"/>
              <a:t> с физических лиц.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endParaRPr lang="ru-RU" sz="1200" dirty="0" smtClean="0"/>
          </a:p>
          <a:p>
            <a:endParaRPr lang="ru-RU" sz="1200" dirty="0"/>
          </a:p>
          <a:p>
            <a:r>
              <a:rPr lang="ru-RU" sz="1200" b="1" dirty="0" smtClean="0"/>
              <a:t>МЕСТНЫЙ: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b="1" dirty="0"/>
              <a:t>налог на имущество</a:t>
            </a:r>
            <a:r>
              <a:rPr lang="ru-RU" sz="1200" dirty="0"/>
              <a:t> физических лиц;</a:t>
            </a:r>
          </a:p>
          <a:p>
            <a:r>
              <a:rPr lang="ru-RU" sz="1200" b="1" dirty="0"/>
              <a:t>земельный налог</a:t>
            </a:r>
            <a:r>
              <a:rPr lang="ru-RU" sz="1200" dirty="0"/>
              <a:t>.</a:t>
            </a:r>
          </a:p>
          <a:p>
            <a:endParaRPr lang="ru-RU" sz="1200" dirty="0"/>
          </a:p>
        </p:txBody>
      </p:sp>
      <p:pic>
        <p:nvPicPr>
          <p:cNvPr id="19458" name="Picture 2" descr="http://fb.ru/misc/i/gallery/13346/467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3775566" cy="1776383"/>
          </a:xfrm>
          <a:prstGeom prst="rect">
            <a:avLst/>
          </a:prstGeom>
          <a:noFill/>
        </p:spPr>
      </p:pic>
      <p:pic>
        <p:nvPicPr>
          <p:cNvPr id="19460" name="Picture 4" descr="https://uanos.com/uploads/posts/2017-08/15039513531s576395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140968"/>
            <a:ext cx="2250249" cy="1800200"/>
          </a:xfrm>
          <a:prstGeom prst="rect">
            <a:avLst/>
          </a:prstGeom>
          <a:noFill/>
        </p:spPr>
      </p:pic>
      <p:pic>
        <p:nvPicPr>
          <p:cNvPr id="19462" name="Picture 6" descr="http://mysbor.ru/files/e107c0b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4710" y="4149080"/>
            <a:ext cx="3069290" cy="2250813"/>
          </a:xfrm>
          <a:prstGeom prst="rect">
            <a:avLst/>
          </a:prstGeom>
          <a:noFill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5157192"/>
            <a:ext cx="2454403" cy="153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0"/>
            <a:ext cx="9143992" cy="65378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272387" y="548680"/>
            <a:ext cx="2929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КАКИМИ БЫВАЮТ НАЛОГИ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7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1124744"/>
            <a:ext cx="626469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НАЛОГИ С ЮРИДИЧЕСКИХ ЛИЦ</a:t>
            </a:r>
          </a:p>
          <a:p>
            <a:endParaRPr lang="ru-RU" sz="1200" dirty="0"/>
          </a:p>
          <a:p>
            <a:r>
              <a:rPr lang="ru-RU" sz="1200" dirty="0" smtClean="0"/>
              <a:t>Есть </a:t>
            </a:r>
            <a:r>
              <a:rPr lang="ru-RU" sz="1200" dirty="0"/>
              <a:t>налоги, которые являются только </a:t>
            </a:r>
            <a:r>
              <a:rPr lang="ru-RU" sz="1200" b="1" dirty="0"/>
              <a:t>федеральными, региональными и местными</a:t>
            </a:r>
            <a:r>
              <a:rPr lang="ru-RU" sz="1200" dirty="0"/>
              <a:t>, такие налоги в полном объеме перечисляются в соответствующие бюджеты. </a:t>
            </a:r>
            <a:r>
              <a:rPr lang="ru-RU" sz="1200" dirty="0" smtClean="0"/>
              <a:t>Существуют </a:t>
            </a:r>
            <a:r>
              <a:rPr lang="ru-RU" sz="1200" dirty="0"/>
              <a:t>и так называемые </a:t>
            </a:r>
            <a:r>
              <a:rPr lang="ru-RU" sz="1200" b="1" dirty="0"/>
              <a:t>регулируемые налоги</a:t>
            </a:r>
            <a:r>
              <a:rPr lang="ru-RU" sz="1200" dirty="0"/>
              <a:t>, которые в определенном процентном соотношении делятся между двумя или между всеми тремя уровнями бюджетов. Процент, отчисляемый в каждый уровень, может изменяться, он устанавливается каждый раз заново, когда принимается новый государственный бюджет.</a:t>
            </a: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 smtClean="0"/>
          </a:p>
          <a:p>
            <a:r>
              <a:rPr lang="ru-RU" sz="1200" dirty="0" smtClean="0"/>
              <a:t>Получателем </a:t>
            </a:r>
            <a:r>
              <a:rPr lang="ru-RU" sz="1200" dirty="0"/>
              <a:t>налогов всех уровней является </a:t>
            </a:r>
            <a:r>
              <a:rPr lang="ru-RU" sz="1200" b="1" dirty="0"/>
              <a:t>Федеральное казначейство</a:t>
            </a:r>
            <a:r>
              <a:rPr lang="ru-RU" sz="1200" dirty="0"/>
              <a:t>, в функции которого входит распределение всех поступающих налогов в соответствии с бюджетной классификацией по трем уровням </a:t>
            </a:r>
            <a:r>
              <a:rPr lang="ru-RU" sz="1200" dirty="0" smtClean="0"/>
              <a:t>бюджета (федеральный, региональный и местный). 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/>
              <a:t>Налоги также бывают </a:t>
            </a:r>
            <a:r>
              <a:rPr lang="ru-RU" sz="1200" b="1" dirty="0"/>
              <a:t>прямыми и косвенными</a:t>
            </a:r>
            <a:r>
              <a:rPr lang="ru-RU" sz="1200" dirty="0"/>
              <a:t>. </a:t>
            </a:r>
            <a:endParaRPr lang="ru-RU" sz="1200" dirty="0" smtClean="0"/>
          </a:p>
          <a:p>
            <a:endParaRPr lang="ru-RU" sz="1200" dirty="0"/>
          </a:p>
          <a:p>
            <a:r>
              <a:rPr lang="ru-RU" sz="1200" b="1" dirty="0" smtClean="0"/>
              <a:t>Прямые</a:t>
            </a:r>
            <a:r>
              <a:rPr lang="ru-RU" sz="1200" dirty="0" smtClean="0"/>
              <a:t> </a:t>
            </a:r>
            <a:r>
              <a:rPr lang="ru-RU" sz="1200" dirty="0"/>
              <a:t>налоги уплачиваются в бюджеты напрямую, а </a:t>
            </a:r>
            <a:r>
              <a:rPr lang="ru-RU" sz="1200" b="1" dirty="0"/>
              <a:t>косвенные</a:t>
            </a:r>
            <a:r>
              <a:rPr lang="ru-RU" sz="1200" dirty="0"/>
              <a:t> поступают в виде дополнительной стоимости приобретаемых товаров. К таким налогам относится НДС – налог на добавленную стоимость или акцизные сборы. </a:t>
            </a:r>
            <a:endParaRPr lang="ru-RU" sz="1200" dirty="0" smtClean="0"/>
          </a:p>
          <a:p>
            <a:endParaRPr lang="ru-RU" sz="1200" dirty="0"/>
          </a:p>
          <a:p>
            <a:r>
              <a:rPr lang="ru-RU" sz="1200" b="1" dirty="0" smtClean="0"/>
              <a:t>Акцизы бывают трех типов: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- традиционные – на алкоголь и табачные изделия (функции: </a:t>
            </a:r>
            <a:r>
              <a:rPr lang="ru-RU" sz="1200" b="1" i="1" dirty="0" smtClean="0">
                <a:solidFill>
                  <a:srgbClr val="FF0000"/>
                </a:solidFill>
              </a:rPr>
              <a:t>ограничительная и фискальная</a:t>
            </a:r>
            <a:r>
              <a:rPr lang="ru-RU" sz="1200" dirty="0" smtClean="0"/>
              <a:t>); </a:t>
            </a:r>
            <a:br>
              <a:rPr lang="ru-RU" sz="1200" dirty="0" smtClean="0"/>
            </a:br>
            <a:r>
              <a:rPr lang="ru-RU" sz="1200" dirty="0" smtClean="0"/>
              <a:t>- на горюче-смазочные материалы (функции: </a:t>
            </a:r>
            <a:r>
              <a:rPr lang="ru-RU" sz="1200" b="1" i="1" dirty="0" smtClean="0">
                <a:solidFill>
                  <a:srgbClr val="FF0000"/>
                </a:solidFill>
              </a:rPr>
              <a:t>развитие транспортной системы, поддержка экологии, фискальная</a:t>
            </a:r>
            <a:r>
              <a:rPr lang="ru-RU" sz="1200" dirty="0" smtClean="0"/>
              <a:t>);</a:t>
            </a:r>
            <a:br>
              <a:rPr lang="ru-RU" sz="1200" dirty="0" smtClean="0"/>
            </a:br>
            <a:r>
              <a:rPr lang="ru-RU" sz="1200" dirty="0" smtClean="0"/>
              <a:t>- на предметы роскоши (функции: </a:t>
            </a:r>
            <a:r>
              <a:rPr lang="ru-RU" sz="1200" b="1" i="1" dirty="0" smtClean="0">
                <a:solidFill>
                  <a:srgbClr val="FF0000"/>
                </a:solidFill>
              </a:rPr>
              <a:t>перераспределение, фискальная</a:t>
            </a:r>
            <a:r>
              <a:rPr lang="ru-RU" sz="1200" dirty="0" smtClean="0"/>
              <a:t>).</a:t>
            </a:r>
            <a:br>
              <a:rPr lang="ru-RU" sz="1200" dirty="0" smtClean="0"/>
            </a:br>
            <a:endParaRPr lang="ru-RU" sz="1200" dirty="0" smtClean="0"/>
          </a:p>
          <a:p>
            <a:r>
              <a:rPr lang="ru-RU" sz="1200" b="1" i="1" dirty="0" smtClean="0"/>
              <a:t>Справка: В связи с тем, что предприниматели повышают цену своей продукции на сумму акциза, фактическими плательщиками этого налога являются покупатели.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5593" y="1196752"/>
            <a:ext cx="2138407" cy="215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https://diabetik.guru/wp-content/uploads/2017/01/1222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4509120"/>
            <a:ext cx="851707" cy="792088"/>
          </a:xfrm>
          <a:prstGeom prst="rect">
            <a:avLst/>
          </a:prstGeom>
          <a:noFill/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4797152"/>
            <a:ext cx="1290840" cy="116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 descr="http://wallpaperstock.ru/tmp/%D0%B1/28288_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5733256"/>
            <a:ext cx="1216890" cy="8676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топ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0"/>
            <a:ext cx="9143992" cy="65378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436385" y="548680"/>
            <a:ext cx="6601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Что сделано на налоги Приморской сельской администрации?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100392" y="0"/>
            <a:ext cx="1043608" cy="6926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8</a:t>
            </a:r>
            <a:endParaRPr lang="ru-RU" sz="4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955" y="5066358"/>
            <a:ext cx="2388856" cy="17916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053" y="1217702"/>
            <a:ext cx="2857500" cy="190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4696" y="1202462"/>
            <a:ext cx="2857500" cy="1905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053" y="3467398"/>
            <a:ext cx="28575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4281" y="2248014"/>
            <a:ext cx="2601483" cy="19511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7084" y="3124386"/>
            <a:ext cx="2592287" cy="19442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69940" y="4644396"/>
            <a:ext cx="1789511" cy="178951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0149" y="2204864"/>
            <a:ext cx="4323702" cy="323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028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</TotalTime>
  <Words>389</Words>
  <Application>Microsoft Office PowerPoint</Application>
  <PresentationFormat>Экран (4:3)</PresentationFormat>
  <Paragraphs>95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«Местные налоги»</vt:lpstr>
      <vt:lpstr>Презентация PowerPoint</vt:lpstr>
      <vt:lpstr>Презентация PowerPoint</vt:lpstr>
      <vt:lpstr>НАЛОГ – это обязательный индивидуально-безвозмездный платеж  принудительно взимаемый органами государственной власти различных уровней  с организаций (юридических лиц) и физических лиц в целях финансового обеспечения деятельности государства.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Наталья</cp:lastModifiedBy>
  <cp:revision>28</cp:revision>
  <dcterms:created xsi:type="dcterms:W3CDTF">2017-10-10T06:59:29Z</dcterms:created>
  <dcterms:modified xsi:type="dcterms:W3CDTF">2021-09-15T13:53:20Z</dcterms:modified>
</cp:coreProperties>
</file>