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Default Extension="svg" ContentType="image/svg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25"/>
  </p:notesMasterIdLst>
  <p:sldIdLst>
    <p:sldId id="284" r:id="rId2"/>
    <p:sldId id="283" r:id="rId3"/>
    <p:sldId id="256" r:id="rId4"/>
    <p:sldId id="257" r:id="rId5"/>
    <p:sldId id="258" r:id="rId6"/>
    <p:sldId id="260" r:id="rId7"/>
    <p:sldId id="261" r:id="rId8"/>
    <p:sldId id="287" r:id="rId9"/>
    <p:sldId id="262" r:id="rId10"/>
    <p:sldId id="264" r:id="rId11"/>
    <p:sldId id="269" r:id="rId12"/>
    <p:sldId id="270" r:id="rId13"/>
    <p:sldId id="290" r:id="rId14"/>
    <p:sldId id="272" r:id="rId15"/>
    <p:sldId id="291" r:id="rId16"/>
    <p:sldId id="292" r:id="rId17"/>
    <p:sldId id="273" r:id="rId18"/>
    <p:sldId id="274" r:id="rId19"/>
    <p:sldId id="293" r:id="rId20"/>
    <p:sldId id="294" r:id="rId21"/>
    <p:sldId id="295" r:id="rId22"/>
    <p:sldId id="296" r:id="rId23"/>
    <p:sldId id="281" r:id="rId24"/>
  </p:sldIdLst>
  <p:sldSz cx="9144000" cy="6858000" type="screen4x3"/>
  <p:notesSz cx="6858000" cy="9144000"/>
  <p:embeddedFontLst>
    <p:embeddedFont>
      <p:font typeface="Calibri" pitchFamily="34" charset="0"/>
      <p:regular r:id="rId26"/>
      <p:bold r:id="rId27"/>
      <p:italic r:id="rId28"/>
      <p:boldItalic r:id="rId29"/>
    </p:embeddedFont>
    <p:embeddedFont>
      <p:font typeface="Montserrat" charset="-52"/>
      <p:regular r:id="rId30"/>
    </p:embeddedFont>
    <p:embeddedFont>
      <p:font typeface="Montserrat Bold" charset="-52"/>
      <p:regular r:id="rId31"/>
    </p:embeddedFont>
    <p:embeddedFont>
      <p:font typeface="Microsoft JhengHei UI Light" pitchFamily="34" charset="-120"/>
      <p:regular r:id="rId32"/>
    </p:embeddedFont>
  </p:embeddedFontLst>
  <p:defaultTextStyle>
    <a:defPPr>
      <a:defRPr lang="en-US"/>
    </a:defPPr>
    <a:lvl1pPr marL="0" algn="l" defTabSz="512052" rtl="0" eaLnBrk="1" latinLnBrk="0" hangingPunct="1">
      <a:defRPr sz="1000" kern="1200">
        <a:solidFill>
          <a:schemeClr val="tx1"/>
        </a:solidFill>
        <a:latin typeface="+mn-lt"/>
        <a:ea typeface="+mn-ea"/>
        <a:cs typeface="+mn-cs"/>
      </a:defRPr>
    </a:lvl1pPr>
    <a:lvl2pPr marL="256026" algn="l" defTabSz="512052" rtl="0" eaLnBrk="1" latinLnBrk="0" hangingPunct="1">
      <a:defRPr sz="1000" kern="1200">
        <a:solidFill>
          <a:schemeClr val="tx1"/>
        </a:solidFill>
        <a:latin typeface="+mn-lt"/>
        <a:ea typeface="+mn-ea"/>
        <a:cs typeface="+mn-cs"/>
      </a:defRPr>
    </a:lvl2pPr>
    <a:lvl3pPr marL="512052" algn="l" defTabSz="512052" rtl="0" eaLnBrk="1" latinLnBrk="0" hangingPunct="1">
      <a:defRPr sz="1000" kern="1200">
        <a:solidFill>
          <a:schemeClr val="tx1"/>
        </a:solidFill>
        <a:latin typeface="+mn-lt"/>
        <a:ea typeface="+mn-ea"/>
        <a:cs typeface="+mn-cs"/>
      </a:defRPr>
    </a:lvl3pPr>
    <a:lvl4pPr marL="768078" algn="l" defTabSz="512052" rtl="0" eaLnBrk="1" latinLnBrk="0" hangingPunct="1">
      <a:defRPr sz="1000" kern="1200">
        <a:solidFill>
          <a:schemeClr val="tx1"/>
        </a:solidFill>
        <a:latin typeface="+mn-lt"/>
        <a:ea typeface="+mn-ea"/>
        <a:cs typeface="+mn-cs"/>
      </a:defRPr>
    </a:lvl4pPr>
    <a:lvl5pPr marL="1024104" algn="l" defTabSz="512052" rtl="0" eaLnBrk="1" latinLnBrk="0" hangingPunct="1">
      <a:defRPr sz="1000" kern="1200">
        <a:solidFill>
          <a:schemeClr val="tx1"/>
        </a:solidFill>
        <a:latin typeface="+mn-lt"/>
        <a:ea typeface="+mn-ea"/>
        <a:cs typeface="+mn-cs"/>
      </a:defRPr>
    </a:lvl5pPr>
    <a:lvl6pPr marL="1280130" algn="l" defTabSz="512052" rtl="0" eaLnBrk="1" latinLnBrk="0" hangingPunct="1">
      <a:defRPr sz="1000" kern="1200">
        <a:solidFill>
          <a:schemeClr val="tx1"/>
        </a:solidFill>
        <a:latin typeface="+mn-lt"/>
        <a:ea typeface="+mn-ea"/>
        <a:cs typeface="+mn-cs"/>
      </a:defRPr>
    </a:lvl6pPr>
    <a:lvl7pPr marL="1536156" algn="l" defTabSz="512052" rtl="0" eaLnBrk="1" latinLnBrk="0" hangingPunct="1">
      <a:defRPr sz="1000" kern="1200">
        <a:solidFill>
          <a:schemeClr val="tx1"/>
        </a:solidFill>
        <a:latin typeface="+mn-lt"/>
        <a:ea typeface="+mn-ea"/>
        <a:cs typeface="+mn-cs"/>
      </a:defRPr>
    </a:lvl7pPr>
    <a:lvl8pPr marL="1792181" algn="l" defTabSz="512052" rtl="0" eaLnBrk="1" latinLnBrk="0" hangingPunct="1">
      <a:defRPr sz="1000" kern="1200">
        <a:solidFill>
          <a:schemeClr val="tx1"/>
        </a:solidFill>
        <a:latin typeface="+mn-lt"/>
        <a:ea typeface="+mn-ea"/>
        <a:cs typeface="+mn-cs"/>
      </a:defRPr>
    </a:lvl8pPr>
    <a:lvl9pPr marL="2048208" algn="l" defTabSz="512052" rtl="0" eaLnBrk="1" latinLnBrk="0" hangingPunct="1">
      <a:defRPr sz="10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 autoAdjust="0"/>
    <p:restoredTop sz="94622" autoAdjust="0"/>
  </p:normalViewPr>
  <p:slideViewPr>
    <p:cSldViewPr>
      <p:cViewPr>
        <p:scale>
          <a:sx n="80" d="100"/>
          <a:sy n="80" d="100"/>
        </p:scale>
        <p:origin x="-1002" y="234"/>
      </p:cViewPr>
      <p:guideLst>
        <p:guide orient="horz" pos="1440"/>
        <p:guide pos="14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1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4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7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3.fntdata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6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2.fntdata"/><Relationship Id="rId30" Type="http://schemas.openxmlformats.org/officeDocument/2006/relationships/font" Target="fonts/font5.fntdata"/><Relationship Id="rId35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D15AA4C-0AAA-481A-A6C0-9579FF033FA4}" type="datetimeFigureOut">
              <a:rPr lang="ru-RU" smtClean="0"/>
              <a:pPr/>
              <a:t>05.12.2024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06AB0A-44BB-49B2-A2C8-6378FB76B46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512052" rtl="0" eaLnBrk="1" latinLnBrk="0" hangingPunct="1">
      <a:defRPr sz="700" kern="1200">
        <a:solidFill>
          <a:schemeClr val="tx1"/>
        </a:solidFill>
        <a:latin typeface="+mn-lt"/>
        <a:ea typeface="+mn-ea"/>
        <a:cs typeface="+mn-cs"/>
      </a:defRPr>
    </a:lvl1pPr>
    <a:lvl2pPr marL="256026" algn="l" defTabSz="512052" rtl="0" eaLnBrk="1" latinLnBrk="0" hangingPunct="1">
      <a:defRPr sz="700" kern="1200">
        <a:solidFill>
          <a:schemeClr val="tx1"/>
        </a:solidFill>
        <a:latin typeface="+mn-lt"/>
        <a:ea typeface="+mn-ea"/>
        <a:cs typeface="+mn-cs"/>
      </a:defRPr>
    </a:lvl2pPr>
    <a:lvl3pPr marL="512052" algn="l" defTabSz="512052" rtl="0" eaLnBrk="1" latinLnBrk="0" hangingPunct="1">
      <a:defRPr sz="700" kern="1200">
        <a:solidFill>
          <a:schemeClr val="tx1"/>
        </a:solidFill>
        <a:latin typeface="+mn-lt"/>
        <a:ea typeface="+mn-ea"/>
        <a:cs typeface="+mn-cs"/>
      </a:defRPr>
    </a:lvl3pPr>
    <a:lvl4pPr marL="768078" algn="l" defTabSz="512052" rtl="0" eaLnBrk="1" latinLnBrk="0" hangingPunct="1">
      <a:defRPr sz="700" kern="1200">
        <a:solidFill>
          <a:schemeClr val="tx1"/>
        </a:solidFill>
        <a:latin typeface="+mn-lt"/>
        <a:ea typeface="+mn-ea"/>
        <a:cs typeface="+mn-cs"/>
      </a:defRPr>
    </a:lvl4pPr>
    <a:lvl5pPr marL="1024104" algn="l" defTabSz="512052" rtl="0" eaLnBrk="1" latinLnBrk="0" hangingPunct="1">
      <a:defRPr sz="700" kern="1200">
        <a:solidFill>
          <a:schemeClr val="tx1"/>
        </a:solidFill>
        <a:latin typeface="+mn-lt"/>
        <a:ea typeface="+mn-ea"/>
        <a:cs typeface="+mn-cs"/>
      </a:defRPr>
    </a:lvl5pPr>
    <a:lvl6pPr marL="1280130" algn="l" defTabSz="512052" rtl="0" eaLnBrk="1" latinLnBrk="0" hangingPunct="1">
      <a:defRPr sz="700" kern="1200">
        <a:solidFill>
          <a:schemeClr val="tx1"/>
        </a:solidFill>
        <a:latin typeface="+mn-lt"/>
        <a:ea typeface="+mn-ea"/>
        <a:cs typeface="+mn-cs"/>
      </a:defRPr>
    </a:lvl6pPr>
    <a:lvl7pPr marL="1536156" algn="l" defTabSz="512052" rtl="0" eaLnBrk="1" latinLnBrk="0" hangingPunct="1">
      <a:defRPr sz="700" kern="1200">
        <a:solidFill>
          <a:schemeClr val="tx1"/>
        </a:solidFill>
        <a:latin typeface="+mn-lt"/>
        <a:ea typeface="+mn-ea"/>
        <a:cs typeface="+mn-cs"/>
      </a:defRPr>
    </a:lvl7pPr>
    <a:lvl8pPr marL="1792181" algn="l" defTabSz="512052" rtl="0" eaLnBrk="1" latinLnBrk="0" hangingPunct="1">
      <a:defRPr sz="700" kern="1200">
        <a:solidFill>
          <a:schemeClr val="tx1"/>
        </a:solidFill>
        <a:latin typeface="+mn-lt"/>
        <a:ea typeface="+mn-ea"/>
        <a:cs typeface="+mn-cs"/>
      </a:defRPr>
    </a:lvl8pPr>
    <a:lvl9pPr marL="2048208" algn="l" defTabSz="512052" rtl="0" eaLnBrk="1" latinLnBrk="0" hangingPunct="1">
      <a:defRPr sz="7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06AB0A-44BB-49B2-A2C8-6378FB76B46D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42900" y="1420283"/>
            <a:ext cx="3886200" cy="980017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2590800"/>
            <a:ext cx="3200400" cy="11684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25602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51205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7680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02410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2801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153615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179218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04820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3314700" y="183095"/>
            <a:ext cx="1028700" cy="3901017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83095"/>
            <a:ext cx="3009900" cy="390101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1157" y="2937934"/>
            <a:ext cx="3886200" cy="908050"/>
          </a:xfrm>
        </p:spPr>
        <p:txBody>
          <a:bodyPr anchor="t"/>
          <a:lstStyle>
            <a:lvl1pPr algn="l">
              <a:defRPr sz="22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61157" y="1937812"/>
            <a:ext cx="3886200" cy="1000125"/>
          </a:xfrm>
        </p:spPr>
        <p:txBody>
          <a:bodyPr anchor="b"/>
          <a:lstStyle>
            <a:lvl1pPr marL="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1pPr>
            <a:lvl2pPr marL="256026" indent="0">
              <a:buNone/>
              <a:defRPr sz="1000">
                <a:solidFill>
                  <a:schemeClr val="tx1">
                    <a:tint val="75000"/>
                  </a:schemeClr>
                </a:solidFill>
              </a:defRPr>
            </a:lvl2pPr>
            <a:lvl3pPr marL="512052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3pPr>
            <a:lvl4pPr marL="768078" indent="0">
              <a:buNone/>
              <a:defRPr sz="800">
                <a:solidFill>
                  <a:schemeClr val="tx1">
                    <a:tint val="75000"/>
                  </a:schemeClr>
                </a:solidFill>
              </a:defRPr>
            </a:lvl4pPr>
            <a:lvl5pPr marL="1024104" indent="0">
              <a:buNone/>
              <a:defRPr sz="800">
                <a:solidFill>
                  <a:schemeClr val="tx1">
                    <a:tint val="75000"/>
                  </a:schemeClr>
                </a:solidFill>
              </a:defRPr>
            </a:lvl5pPr>
            <a:lvl6pPr marL="1280130" indent="0">
              <a:buNone/>
              <a:defRPr sz="800">
                <a:solidFill>
                  <a:schemeClr val="tx1">
                    <a:tint val="75000"/>
                  </a:schemeClr>
                </a:solidFill>
              </a:defRPr>
            </a:lvl6pPr>
            <a:lvl7pPr marL="1536156" indent="0">
              <a:buNone/>
              <a:defRPr sz="800">
                <a:solidFill>
                  <a:schemeClr val="tx1">
                    <a:tint val="75000"/>
                  </a:schemeClr>
                </a:solidFill>
              </a:defRPr>
            </a:lvl7pPr>
            <a:lvl8pPr marL="1792181" indent="0">
              <a:buNone/>
              <a:defRPr sz="800">
                <a:solidFill>
                  <a:schemeClr val="tx1">
                    <a:tint val="75000"/>
                  </a:schemeClr>
                </a:solidFill>
              </a:defRPr>
            </a:lvl8pPr>
            <a:lvl9pPr marL="2048208" indent="0">
              <a:buNone/>
              <a:defRPr sz="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066802"/>
            <a:ext cx="2019300" cy="3017309"/>
          </a:xfrm>
        </p:spPr>
        <p:txBody>
          <a:bodyPr/>
          <a:lstStyle>
            <a:lvl1pPr>
              <a:defRPr sz="1600"/>
            </a:lvl1pPr>
            <a:lvl2pPr>
              <a:defRPr sz="1300"/>
            </a:lvl2pPr>
            <a:lvl3pPr>
              <a:defRPr sz="1100"/>
            </a:lvl3pPr>
            <a:lvl4pPr>
              <a:defRPr sz="1000"/>
            </a:lvl4pPr>
            <a:lvl5pPr>
              <a:defRPr sz="1000"/>
            </a:lvl5pPr>
            <a:lvl6pPr>
              <a:defRPr sz="1000"/>
            </a:lvl6pPr>
            <a:lvl7pPr>
              <a:defRPr sz="1000"/>
            </a:lvl7pPr>
            <a:lvl8pPr>
              <a:defRPr sz="1000"/>
            </a:lvl8pPr>
            <a:lvl9pPr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324100" y="1066802"/>
            <a:ext cx="2019300" cy="3017309"/>
          </a:xfrm>
        </p:spPr>
        <p:txBody>
          <a:bodyPr/>
          <a:lstStyle>
            <a:lvl1pPr>
              <a:defRPr sz="1600"/>
            </a:lvl1pPr>
            <a:lvl2pPr>
              <a:defRPr sz="1300"/>
            </a:lvl2pPr>
            <a:lvl3pPr>
              <a:defRPr sz="1100"/>
            </a:lvl3pPr>
            <a:lvl4pPr>
              <a:defRPr sz="1000"/>
            </a:lvl4pPr>
            <a:lvl5pPr>
              <a:defRPr sz="1000"/>
            </a:lvl5pPr>
            <a:lvl6pPr>
              <a:defRPr sz="1000"/>
            </a:lvl6pPr>
            <a:lvl7pPr>
              <a:defRPr sz="1000"/>
            </a:lvl7pPr>
            <a:lvl8pPr>
              <a:defRPr sz="1000"/>
            </a:lvl8pPr>
            <a:lvl9pPr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12/5/2024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8600" y="1023409"/>
            <a:ext cx="2020094" cy="426508"/>
          </a:xfrm>
        </p:spPr>
        <p:txBody>
          <a:bodyPr anchor="b"/>
          <a:lstStyle>
            <a:lvl1pPr marL="0" indent="0">
              <a:buNone/>
              <a:defRPr sz="1300" b="1"/>
            </a:lvl1pPr>
            <a:lvl2pPr marL="256026" indent="0">
              <a:buNone/>
              <a:defRPr sz="1100" b="1"/>
            </a:lvl2pPr>
            <a:lvl3pPr marL="512052" indent="0">
              <a:buNone/>
              <a:defRPr sz="1000" b="1"/>
            </a:lvl3pPr>
            <a:lvl4pPr marL="768078" indent="0">
              <a:buNone/>
              <a:defRPr sz="900" b="1"/>
            </a:lvl4pPr>
            <a:lvl5pPr marL="1024104" indent="0">
              <a:buNone/>
              <a:defRPr sz="900" b="1"/>
            </a:lvl5pPr>
            <a:lvl6pPr marL="1280130" indent="0">
              <a:buNone/>
              <a:defRPr sz="900" b="1"/>
            </a:lvl6pPr>
            <a:lvl7pPr marL="1536156" indent="0">
              <a:buNone/>
              <a:defRPr sz="900" b="1"/>
            </a:lvl7pPr>
            <a:lvl8pPr marL="1792181" indent="0">
              <a:buNone/>
              <a:defRPr sz="900" b="1"/>
            </a:lvl8pPr>
            <a:lvl9pPr marL="2048208" indent="0">
              <a:buNone/>
              <a:defRPr sz="9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28600" y="1449917"/>
            <a:ext cx="2020094" cy="2634192"/>
          </a:xfrm>
        </p:spPr>
        <p:txBody>
          <a:bodyPr/>
          <a:lstStyle>
            <a:lvl1pPr>
              <a:defRPr sz="1300"/>
            </a:lvl1pPr>
            <a:lvl2pPr>
              <a:defRPr sz="11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lvl6pPr>
              <a:defRPr sz="900"/>
            </a:lvl6pPr>
            <a:lvl7pPr>
              <a:defRPr sz="900"/>
            </a:lvl7pPr>
            <a:lvl8pPr>
              <a:defRPr sz="900"/>
            </a:lvl8pPr>
            <a:lvl9pPr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322513" y="1023409"/>
            <a:ext cx="2020888" cy="426508"/>
          </a:xfrm>
        </p:spPr>
        <p:txBody>
          <a:bodyPr anchor="b"/>
          <a:lstStyle>
            <a:lvl1pPr marL="0" indent="0">
              <a:buNone/>
              <a:defRPr sz="1300" b="1"/>
            </a:lvl1pPr>
            <a:lvl2pPr marL="256026" indent="0">
              <a:buNone/>
              <a:defRPr sz="1100" b="1"/>
            </a:lvl2pPr>
            <a:lvl3pPr marL="512052" indent="0">
              <a:buNone/>
              <a:defRPr sz="1000" b="1"/>
            </a:lvl3pPr>
            <a:lvl4pPr marL="768078" indent="0">
              <a:buNone/>
              <a:defRPr sz="900" b="1"/>
            </a:lvl4pPr>
            <a:lvl5pPr marL="1024104" indent="0">
              <a:buNone/>
              <a:defRPr sz="900" b="1"/>
            </a:lvl5pPr>
            <a:lvl6pPr marL="1280130" indent="0">
              <a:buNone/>
              <a:defRPr sz="900" b="1"/>
            </a:lvl6pPr>
            <a:lvl7pPr marL="1536156" indent="0">
              <a:buNone/>
              <a:defRPr sz="900" b="1"/>
            </a:lvl7pPr>
            <a:lvl8pPr marL="1792181" indent="0">
              <a:buNone/>
              <a:defRPr sz="900" b="1"/>
            </a:lvl8pPr>
            <a:lvl9pPr marL="2048208" indent="0">
              <a:buNone/>
              <a:defRPr sz="9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322513" y="1449917"/>
            <a:ext cx="2020888" cy="2634192"/>
          </a:xfrm>
        </p:spPr>
        <p:txBody>
          <a:bodyPr/>
          <a:lstStyle>
            <a:lvl1pPr>
              <a:defRPr sz="1300"/>
            </a:lvl1pPr>
            <a:lvl2pPr>
              <a:defRPr sz="11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lvl6pPr>
              <a:defRPr sz="900"/>
            </a:lvl6pPr>
            <a:lvl7pPr>
              <a:defRPr sz="900"/>
            </a:lvl7pPr>
            <a:lvl8pPr>
              <a:defRPr sz="900"/>
            </a:lvl8pPr>
            <a:lvl9pPr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12/5/2024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12/5/2024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12/5/2024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3" y="182033"/>
            <a:ext cx="1504157" cy="774700"/>
          </a:xfrm>
        </p:spPr>
        <p:txBody>
          <a:bodyPr anchor="b"/>
          <a:lstStyle>
            <a:lvl1pPr algn="l">
              <a:defRPr sz="11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87528" y="182037"/>
            <a:ext cx="2555875" cy="3902075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300"/>
            </a:lvl3pPr>
            <a:lvl4pPr>
              <a:defRPr sz="1100"/>
            </a:lvl4pPr>
            <a:lvl5pPr>
              <a:defRPr sz="1100"/>
            </a:lvl5pPr>
            <a:lvl6pPr>
              <a:defRPr sz="1100"/>
            </a:lvl6pPr>
            <a:lvl7pPr>
              <a:defRPr sz="1100"/>
            </a:lvl7pPr>
            <a:lvl8pPr>
              <a:defRPr sz="1100"/>
            </a:lvl8pPr>
            <a:lvl9pPr>
              <a:defRPr sz="11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8603" y="956737"/>
            <a:ext cx="1504157" cy="3127375"/>
          </a:xfrm>
        </p:spPr>
        <p:txBody>
          <a:bodyPr/>
          <a:lstStyle>
            <a:lvl1pPr marL="0" indent="0">
              <a:buNone/>
              <a:defRPr sz="800"/>
            </a:lvl1pPr>
            <a:lvl2pPr marL="256026" indent="0">
              <a:buNone/>
              <a:defRPr sz="700"/>
            </a:lvl2pPr>
            <a:lvl3pPr marL="512052" indent="0">
              <a:buNone/>
              <a:defRPr sz="600"/>
            </a:lvl3pPr>
            <a:lvl4pPr marL="768078" indent="0">
              <a:buNone/>
              <a:defRPr sz="500"/>
            </a:lvl4pPr>
            <a:lvl5pPr marL="1024104" indent="0">
              <a:buNone/>
              <a:defRPr sz="500"/>
            </a:lvl5pPr>
            <a:lvl6pPr marL="1280130" indent="0">
              <a:buNone/>
              <a:defRPr sz="500"/>
            </a:lvl6pPr>
            <a:lvl7pPr marL="1536156" indent="0">
              <a:buNone/>
              <a:defRPr sz="500"/>
            </a:lvl7pPr>
            <a:lvl8pPr marL="1792181" indent="0">
              <a:buNone/>
              <a:defRPr sz="500"/>
            </a:lvl8pPr>
            <a:lvl9pPr marL="2048208" indent="0">
              <a:buNone/>
              <a:defRPr sz="5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12/5/2024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6144" y="3200403"/>
            <a:ext cx="2743200" cy="377825"/>
          </a:xfrm>
        </p:spPr>
        <p:txBody>
          <a:bodyPr anchor="b"/>
          <a:lstStyle>
            <a:lvl1pPr algn="l">
              <a:defRPr sz="11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96144" y="408517"/>
            <a:ext cx="2743200" cy="2743200"/>
          </a:xfrm>
        </p:spPr>
        <p:txBody>
          <a:bodyPr/>
          <a:lstStyle>
            <a:lvl1pPr marL="0" indent="0">
              <a:buNone/>
              <a:defRPr sz="1800"/>
            </a:lvl1pPr>
            <a:lvl2pPr marL="256026" indent="0">
              <a:buNone/>
              <a:defRPr sz="1600"/>
            </a:lvl2pPr>
            <a:lvl3pPr marL="512052" indent="0">
              <a:buNone/>
              <a:defRPr sz="1300"/>
            </a:lvl3pPr>
            <a:lvl4pPr marL="768078" indent="0">
              <a:buNone/>
              <a:defRPr sz="1100"/>
            </a:lvl4pPr>
            <a:lvl5pPr marL="1024104" indent="0">
              <a:buNone/>
              <a:defRPr sz="1100"/>
            </a:lvl5pPr>
            <a:lvl6pPr marL="1280130" indent="0">
              <a:buNone/>
              <a:defRPr sz="1100"/>
            </a:lvl6pPr>
            <a:lvl7pPr marL="1536156" indent="0">
              <a:buNone/>
              <a:defRPr sz="1100"/>
            </a:lvl7pPr>
            <a:lvl8pPr marL="1792181" indent="0">
              <a:buNone/>
              <a:defRPr sz="1100"/>
            </a:lvl8pPr>
            <a:lvl9pPr marL="2048208" indent="0">
              <a:buNone/>
              <a:defRPr sz="11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96144" y="3578228"/>
            <a:ext cx="2743200" cy="536575"/>
          </a:xfrm>
        </p:spPr>
        <p:txBody>
          <a:bodyPr/>
          <a:lstStyle>
            <a:lvl1pPr marL="0" indent="0">
              <a:buNone/>
              <a:defRPr sz="800"/>
            </a:lvl1pPr>
            <a:lvl2pPr marL="256026" indent="0">
              <a:buNone/>
              <a:defRPr sz="700"/>
            </a:lvl2pPr>
            <a:lvl3pPr marL="512052" indent="0">
              <a:buNone/>
              <a:defRPr sz="600"/>
            </a:lvl3pPr>
            <a:lvl4pPr marL="768078" indent="0">
              <a:buNone/>
              <a:defRPr sz="500"/>
            </a:lvl4pPr>
            <a:lvl5pPr marL="1024104" indent="0">
              <a:buNone/>
              <a:defRPr sz="500"/>
            </a:lvl5pPr>
            <a:lvl6pPr marL="1280130" indent="0">
              <a:buNone/>
              <a:defRPr sz="500"/>
            </a:lvl6pPr>
            <a:lvl7pPr marL="1536156" indent="0">
              <a:buNone/>
              <a:defRPr sz="500"/>
            </a:lvl7pPr>
            <a:lvl8pPr marL="1792181" indent="0">
              <a:buNone/>
              <a:defRPr sz="500"/>
            </a:lvl8pPr>
            <a:lvl9pPr marL="2048208" indent="0">
              <a:buNone/>
              <a:defRPr sz="5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12/5/2024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28600" y="183092"/>
            <a:ext cx="4114800" cy="762000"/>
          </a:xfrm>
          <a:prstGeom prst="rect">
            <a:avLst/>
          </a:prstGeom>
        </p:spPr>
        <p:txBody>
          <a:bodyPr vert="horz" lIns="51206" tIns="25603" rIns="51206" bIns="25603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8600" y="1066802"/>
            <a:ext cx="4114800" cy="3017309"/>
          </a:xfrm>
          <a:prstGeom prst="rect">
            <a:avLst/>
          </a:prstGeom>
        </p:spPr>
        <p:txBody>
          <a:bodyPr vert="horz" lIns="51206" tIns="25603" rIns="51206" bIns="25603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28600" y="4237570"/>
            <a:ext cx="1066800" cy="243417"/>
          </a:xfrm>
          <a:prstGeom prst="rect">
            <a:avLst/>
          </a:prstGeom>
        </p:spPr>
        <p:txBody>
          <a:bodyPr vert="horz" lIns="51206" tIns="25603" rIns="51206" bIns="25603" rtlCol="0" anchor="ctr"/>
          <a:lstStyle>
            <a:lvl1pPr algn="l">
              <a:defRPr sz="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12/5/2024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562100" y="4237570"/>
            <a:ext cx="1447800" cy="243417"/>
          </a:xfrm>
          <a:prstGeom prst="rect">
            <a:avLst/>
          </a:prstGeom>
        </p:spPr>
        <p:txBody>
          <a:bodyPr vert="horz" lIns="51206" tIns="25603" rIns="51206" bIns="25603" rtlCol="0" anchor="ctr"/>
          <a:lstStyle>
            <a:lvl1pPr algn="ctr">
              <a:defRPr sz="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276600" y="4237570"/>
            <a:ext cx="1066800" cy="243417"/>
          </a:xfrm>
          <a:prstGeom prst="rect">
            <a:avLst/>
          </a:prstGeom>
        </p:spPr>
        <p:txBody>
          <a:bodyPr vert="horz" lIns="51206" tIns="25603" rIns="51206" bIns="25603" rtlCol="0" anchor="ctr"/>
          <a:lstStyle>
            <a:lvl1pPr algn="r">
              <a:defRPr sz="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512052" rtl="0" eaLnBrk="1" latinLnBrk="0" hangingPunct="1">
        <a:spcBef>
          <a:spcPct val="0"/>
        </a:spcBef>
        <a:buNone/>
        <a:defRPr sz="25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92020" indent="-192020" algn="l" defTabSz="512052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16042" indent="-160017" algn="l" defTabSz="512052" rtl="0" eaLnBrk="1" latinLnBrk="0" hangingPunct="1">
        <a:spcBef>
          <a:spcPct val="20000"/>
        </a:spcBef>
        <a:buFont typeface="Arial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640065" indent="-128013" algn="l" defTabSz="512052" rtl="0" eaLnBrk="1" latinLnBrk="0" hangingPunct="1">
        <a:spcBef>
          <a:spcPct val="20000"/>
        </a:spcBef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3pPr>
      <a:lvl4pPr marL="896091" indent="-128013" algn="l" defTabSz="512052" rtl="0" eaLnBrk="1" latinLnBrk="0" hangingPunct="1">
        <a:spcBef>
          <a:spcPct val="20000"/>
        </a:spcBef>
        <a:buFont typeface="Arial" pitchFamily="34" charset="0"/>
        <a:buChar char="–"/>
        <a:defRPr sz="1100" kern="1200">
          <a:solidFill>
            <a:schemeClr val="tx1"/>
          </a:solidFill>
          <a:latin typeface="+mn-lt"/>
          <a:ea typeface="+mn-ea"/>
          <a:cs typeface="+mn-cs"/>
        </a:defRPr>
      </a:lvl4pPr>
      <a:lvl5pPr marL="1152117" indent="-128013" algn="l" defTabSz="512052" rtl="0" eaLnBrk="1" latinLnBrk="0" hangingPunct="1">
        <a:spcBef>
          <a:spcPct val="20000"/>
        </a:spcBef>
        <a:buFont typeface="Arial" pitchFamily="34" charset="0"/>
        <a:buChar char="»"/>
        <a:defRPr sz="1100" kern="1200">
          <a:solidFill>
            <a:schemeClr val="tx1"/>
          </a:solidFill>
          <a:latin typeface="+mn-lt"/>
          <a:ea typeface="+mn-ea"/>
          <a:cs typeface="+mn-cs"/>
        </a:defRPr>
      </a:lvl5pPr>
      <a:lvl6pPr marL="1408143" indent="-128013" algn="l" defTabSz="512052" rtl="0" eaLnBrk="1" latinLnBrk="0" hangingPunct="1">
        <a:spcBef>
          <a:spcPct val="20000"/>
        </a:spcBef>
        <a:buFont typeface="Arial" pitchFamily="34" charset="0"/>
        <a:buChar char="•"/>
        <a:defRPr sz="1100" kern="1200">
          <a:solidFill>
            <a:schemeClr val="tx1"/>
          </a:solidFill>
          <a:latin typeface="+mn-lt"/>
          <a:ea typeface="+mn-ea"/>
          <a:cs typeface="+mn-cs"/>
        </a:defRPr>
      </a:lvl6pPr>
      <a:lvl7pPr marL="1664169" indent="-128013" algn="l" defTabSz="512052" rtl="0" eaLnBrk="1" latinLnBrk="0" hangingPunct="1">
        <a:spcBef>
          <a:spcPct val="20000"/>
        </a:spcBef>
        <a:buFont typeface="Arial" pitchFamily="34" charset="0"/>
        <a:buChar char="•"/>
        <a:defRPr sz="11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195" indent="-128013" algn="l" defTabSz="512052" rtl="0" eaLnBrk="1" latinLnBrk="0" hangingPunct="1">
        <a:spcBef>
          <a:spcPct val="20000"/>
        </a:spcBef>
        <a:buFont typeface="Arial" pitchFamily="34" charset="0"/>
        <a:buChar char="•"/>
        <a:defRPr sz="1100" kern="1200">
          <a:solidFill>
            <a:schemeClr val="tx1"/>
          </a:solidFill>
          <a:latin typeface="+mn-lt"/>
          <a:ea typeface="+mn-ea"/>
          <a:cs typeface="+mn-cs"/>
        </a:defRPr>
      </a:lvl8pPr>
      <a:lvl9pPr marL="2176220" indent="-128013" algn="l" defTabSz="512052" rtl="0" eaLnBrk="1" latinLnBrk="0" hangingPunct="1">
        <a:spcBef>
          <a:spcPct val="20000"/>
        </a:spcBef>
        <a:buFont typeface="Arial" pitchFamily="34" charset="0"/>
        <a:buChar char="•"/>
        <a:defRPr sz="11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12052" rtl="0" eaLnBrk="1" latinLnBrk="0" hangingPunct="1">
        <a:defRPr sz="1000" kern="1200">
          <a:solidFill>
            <a:schemeClr val="tx1"/>
          </a:solidFill>
          <a:latin typeface="+mn-lt"/>
          <a:ea typeface="+mn-ea"/>
          <a:cs typeface="+mn-cs"/>
        </a:defRPr>
      </a:lvl1pPr>
      <a:lvl2pPr marL="256026" algn="l" defTabSz="512052" rtl="0" eaLnBrk="1" latinLnBrk="0" hangingPunct="1">
        <a:defRPr sz="1000" kern="1200">
          <a:solidFill>
            <a:schemeClr val="tx1"/>
          </a:solidFill>
          <a:latin typeface="+mn-lt"/>
          <a:ea typeface="+mn-ea"/>
          <a:cs typeface="+mn-cs"/>
        </a:defRPr>
      </a:lvl2pPr>
      <a:lvl3pPr marL="512052" algn="l" defTabSz="512052" rtl="0" eaLnBrk="1" latinLnBrk="0" hangingPunct="1">
        <a:defRPr sz="1000" kern="1200">
          <a:solidFill>
            <a:schemeClr val="tx1"/>
          </a:solidFill>
          <a:latin typeface="+mn-lt"/>
          <a:ea typeface="+mn-ea"/>
          <a:cs typeface="+mn-cs"/>
        </a:defRPr>
      </a:lvl3pPr>
      <a:lvl4pPr marL="768078" algn="l" defTabSz="512052" rtl="0" eaLnBrk="1" latinLnBrk="0" hangingPunct="1">
        <a:defRPr sz="1000" kern="1200">
          <a:solidFill>
            <a:schemeClr val="tx1"/>
          </a:solidFill>
          <a:latin typeface="+mn-lt"/>
          <a:ea typeface="+mn-ea"/>
          <a:cs typeface="+mn-cs"/>
        </a:defRPr>
      </a:lvl4pPr>
      <a:lvl5pPr marL="1024104" algn="l" defTabSz="512052" rtl="0" eaLnBrk="1" latinLnBrk="0" hangingPunct="1">
        <a:defRPr sz="1000" kern="1200">
          <a:solidFill>
            <a:schemeClr val="tx1"/>
          </a:solidFill>
          <a:latin typeface="+mn-lt"/>
          <a:ea typeface="+mn-ea"/>
          <a:cs typeface="+mn-cs"/>
        </a:defRPr>
      </a:lvl5pPr>
      <a:lvl6pPr marL="1280130" algn="l" defTabSz="512052" rtl="0" eaLnBrk="1" latinLnBrk="0" hangingPunct="1">
        <a:defRPr sz="1000" kern="1200">
          <a:solidFill>
            <a:schemeClr val="tx1"/>
          </a:solidFill>
          <a:latin typeface="+mn-lt"/>
          <a:ea typeface="+mn-ea"/>
          <a:cs typeface="+mn-cs"/>
        </a:defRPr>
      </a:lvl6pPr>
      <a:lvl7pPr marL="1536156" algn="l" defTabSz="512052" rtl="0" eaLnBrk="1" latinLnBrk="0" hangingPunct="1">
        <a:defRPr sz="1000" kern="1200">
          <a:solidFill>
            <a:schemeClr val="tx1"/>
          </a:solidFill>
          <a:latin typeface="+mn-lt"/>
          <a:ea typeface="+mn-ea"/>
          <a:cs typeface="+mn-cs"/>
        </a:defRPr>
      </a:lvl7pPr>
      <a:lvl8pPr marL="1792181" algn="l" defTabSz="512052" rtl="0" eaLnBrk="1" latinLnBrk="0" hangingPunct="1">
        <a:defRPr sz="1000" kern="1200">
          <a:solidFill>
            <a:schemeClr val="tx1"/>
          </a:solidFill>
          <a:latin typeface="+mn-lt"/>
          <a:ea typeface="+mn-ea"/>
          <a:cs typeface="+mn-cs"/>
        </a:defRPr>
      </a:lvl8pPr>
      <a:lvl9pPr marL="2048208" algn="l" defTabSz="512052" rtl="0" eaLnBrk="1" latinLnBrk="0" hangingPunct="1">
        <a:defRPr sz="1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10.svg"/><Relationship Id="rId7" Type="http://schemas.openxmlformats.org/officeDocument/2006/relationships/image" Target="../media/image14.sv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5" Type="http://schemas.openxmlformats.org/officeDocument/2006/relationships/image" Target="../media/image12.svg"/><Relationship Id="rId4" Type="http://schemas.openxmlformats.org/officeDocument/2006/relationships/image" Target="../media/image10.png"/><Relationship Id="rId9" Type="http://schemas.openxmlformats.org/officeDocument/2006/relationships/image" Target="../media/image16.sv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sv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28600" y="1066802"/>
            <a:ext cx="8486804" cy="4505338"/>
          </a:xfrm>
        </p:spPr>
        <p:txBody>
          <a:bodyPr>
            <a:normAutofit/>
          </a:bodyPr>
          <a:lstStyle/>
          <a:p>
            <a:pPr>
              <a:buNone/>
            </a:pPr>
            <a:endParaRPr lang="ru-RU" sz="4800" b="1" dirty="0" smtClean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48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«Чтобы переваривать знания, нужно поглощать их с аппетитом» </a:t>
            </a:r>
          </a:p>
          <a:p>
            <a:pPr algn="r">
              <a:buNone/>
            </a:pP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Анатоль Франс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6E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428596" y="428604"/>
            <a:ext cx="8429683" cy="85042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248"/>
              </a:lnSpc>
            </a:pPr>
            <a:r>
              <a:rPr lang="en-US" sz="4400" b="1" dirty="0" err="1">
                <a:solidFill>
                  <a:srgbClr val="000000"/>
                </a:solidFill>
                <a:latin typeface="Times New Roman" pitchFamily="18" charset="0"/>
                <a:ea typeface="Montserrat Bold"/>
                <a:cs typeface="Times New Roman" pitchFamily="18" charset="0"/>
                <a:sym typeface="Montserrat Bold"/>
              </a:rPr>
              <a:t>Не</a:t>
            </a:r>
            <a:r>
              <a:rPr lang="en-US" sz="4400" b="1" dirty="0">
                <a:solidFill>
                  <a:srgbClr val="000000"/>
                </a:solidFill>
                <a:latin typeface="Times New Roman" pitchFamily="18" charset="0"/>
                <a:ea typeface="Montserrat Bold"/>
                <a:cs typeface="Times New Roman" pitchFamily="18" charset="0"/>
                <a:sym typeface="Montserrat Bold"/>
              </a:rPr>
              <a:t> </a:t>
            </a:r>
            <a:r>
              <a:rPr lang="en-US" sz="4400" b="1" dirty="0" err="1">
                <a:solidFill>
                  <a:srgbClr val="000000"/>
                </a:solidFill>
                <a:latin typeface="Times New Roman" pitchFamily="18" charset="0"/>
                <a:ea typeface="Montserrat Bold"/>
                <a:cs typeface="Times New Roman" pitchFamily="18" charset="0"/>
                <a:sym typeface="Montserrat Bold"/>
              </a:rPr>
              <a:t>путаем</a:t>
            </a:r>
            <a:r>
              <a:rPr lang="en-US" sz="4400" b="1" dirty="0">
                <a:solidFill>
                  <a:srgbClr val="000000"/>
                </a:solidFill>
                <a:latin typeface="Times New Roman" pitchFamily="18" charset="0"/>
                <a:ea typeface="Montserrat Bold"/>
                <a:cs typeface="Times New Roman" pitchFamily="18" charset="0"/>
                <a:sym typeface="Montserrat Bold"/>
              </a:rPr>
              <a:t> </a:t>
            </a:r>
            <a:r>
              <a:rPr lang="en-US" sz="4400" b="1" dirty="0" err="1">
                <a:solidFill>
                  <a:srgbClr val="000000"/>
                </a:solidFill>
                <a:latin typeface="Times New Roman" pitchFamily="18" charset="0"/>
                <a:ea typeface="Montserrat Bold"/>
                <a:cs typeface="Times New Roman" pitchFamily="18" charset="0"/>
                <a:sym typeface="Montserrat Bold"/>
              </a:rPr>
              <a:t>фотосинтез</a:t>
            </a:r>
            <a:r>
              <a:rPr lang="en-US" sz="4400" b="1" dirty="0">
                <a:solidFill>
                  <a:srgbClr val="000000"/>
                </a:solidFill>
                <a:latin typeface="Times New Roman" pitchFamily="18" charset="0"/>
                <a:ea typeface="Montserrat Bold"/>
                <a:cs typeface="Times New Roman" pitchFamily="18" charset="0"/>
                <a:sym typeface="Montserrat Bold"/>
              </a:rPr>
              <a:t> </a:t>
            </a:r>
            <a:endParaRPr lang="ru-RU" sz="4400" b="1" dirty="0" smtClean="0">
              <a:solidFill>
                <a:srgbClr val="000000"/>
              </a:solidFill>
              <a:latin typeface="Times New Roman" pitchFamily="18" charset="0"/>
              <a:ea typeface="Montserrat Bold"/>
              <a:cs typeface="Times New Roman" pitchFamily="18" charset="0"/>
              <a:sym typeface="Montserrat Bold"/>
            </a:endParaRPr>
          </a:p>
          <a:p>
            <a:pPr algn="ctr">
              <a:lnSpc>
                <a:spcPts val="3248"/>
              </a:lnSpc>
            </a:pPr>
            <a:r>
              <a:rPr lang="en-US" sz="4400" b="1" dirty="0" smtClean="0">
                <a:solidFill>
                  <a:srgbClr val="000000"/>
                </a:solidFill>
                <a:latin typeface="Times New Roman" pitchFamily="18" charset="0"/>
                <a:ea typeface="Montserrat Bold"/>
                <a:cs typeface="Times New Roman" pitchFamily="18" charset="0"/>
                <a:sym typeface="Montserrat Bold"/>
              </a:rPr>
              <a:t>и </a:t>
            </a:r>
            <a:r>
              <a:rPr lang="en-US" sz="4400" b="1" dirty="0" err="1">
                <a:solidFill>
                  <a:srgbClr val="000000"/>
                </a:solidFill>
                <a:latin typeface="Times New Roman" pitchFamily="18" charset="0"/>
                <a:ea typeface="Montserrat Bold"/>
                <a:cs typeface="Times New Roman" pitchFamily="18" charset="0"/>
                <a:sym typeface="Montserrat Bold"/>
              </a:rPr>
              <a:t>дыхание</a:t>
            </a:r>
            <a:r>
              <a:rPr lang="en-US" sz="4400" b="1" dirty="0">
                <a:solidFill>
                  <a:srgbClr val="000000"/>
                </a:solidFill>
                <a:latin typeface="Times New Roman" pitchFamily="18" charset="0"/>
                <a:ea typeface="Montserrat Bold"/>
                <a:cs typeface="Times New Roman" pitchFamily="18" charset="0"/>
                <a:sym typeface="Montserrat Bold"/>
              </a:rPr>
              <a:t> </a:t>
            </a:r>
            <a:r>
              <a:rPr lang="en-US" sz="4400" b="1" dirty="0" err="1">
                <a:solidFill>
                  <a:srgbClr val="000000"/>
                </a:solidFill>
                <a:latin typeface="Times New Roman" pitchFamily="18" charset="0"/>
                <a:ea typeface="Montserrat Bold"/>
                <a:cs typeface="Times New Roman" pitchFamily="18" charset="0"/>
                <a:sym typeface="Montserrat Bold"/>
              </a:rPr>
              <a:t>растений</a:t>
            </a:r>
            <a:r>
              <a:rPr lang="en-US" sz="4400" b="1" dirty="0">
                <a:solidFill>
                  <a:srgbClr val="000000"/>
                </a:solidFill>
                <a:latin typeface="Times New Roman" pitchFamily="18" charset="0"/>
                <a:ea typeface="Montserrat Bold"/>
                <a:cs typeface="Times New Roman" pitchFamily="18" charset="0"/>
                <a:sym typeface="Montserrat Bold"/>
              </a:rPr>
              <a:t>! </a:t>
            </a:r>
          </a:p>
        </p:txBody>
      </p:sp>
      <p:grpSp>
        <p:nvGrpSpPr>
          <p:cNvPr id="3" name="Group 3"/>
          <p:cNvGrpSpPr/>
          <p:nvPr/>
        </p:nvGrpSpPr>
        <p:grpSpPr>
          <a:xfrm>
            <a:off x="428596" y="1666312"/>
            <a:ext cx="8215370" cy="4611128"/>
            <a:chOff x="0" y="0"/>
            <a:chExt cx="18542374" cy="9222253"/>
          </a:xfrm>
        </p:grpSpPr>
        <p:sp>
          <p:nvSpPr>
            <p:cNvPr id="4" name="Freeform 4"/>
            <p:cNvSpPr/>
            <p:nvPr/>
          </p:nvSpPr>
          <p:spPr>
            <a:xfrm>
              <a:off x="2909375" y="1277075"/>
              <a:ext cx="3291662" cy="7017108"/>
            </a:xfrm>
            <a:custGeom>
              <a:avLst/>
              <a:gdLst/>
              <a:ahLst/>
              <a:cxnLst/>
              <a:rect l="l" t="t" r="r" b="b"/>
              <a:pathLst>
                <a:path w="3291662" h="7017108">
                  <a:moveTo>
                    <a:pt x="0" y="0"/>
                  </a:moveTo>
                  <a:lnTo>
                    <a:pt x="3291662" y="0"/>
                  </a:lnTo>
                  <a:lnTo>
                    <a:pt x="3291662" y="7017108"/>
                  </a:lnTo>
                  <a:lnTo>
                    <a:pt x="0" y="701710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extLst>
                  <a:ext uri="{96DAC541-7B7A-43D3-8B79-37D633B846F1}">
                    <asvg:svgBlip xmlns:asvg="http://schemas.microsoft.com/office/drawing/2016/SVG/main" xmlns="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5" name="Freeform 5"/>
            <p:cNvSpPr/>
            <p:nvPr/>
          </p:nvSpPr>
          <p:spPr>
            <a:xfrm>
              <a:off x="12960979" y="1277075"/>
              <a:ext cx="3291662" cy="7017108"/>
            </a:xfrm>
            <a:custGeom>
              <a:avLst/>
              <a:gdLst/>
              <a:ahLst/>
              <a:cxnLst/>
              <a:rect l="l" t="t" r="r" b="b"/>
              <a:pathLst>
                <a:path w="3291662" h="7017108">
                  <a:moveTo>
                    <a:pt x="0" y="0"/>
                  </a:moveTo>
                  <a:lnTo>
                    <a:pt x="3291661" y="0"/>
                  </a:lnTo>
                  <a:lnTo>
                    <a:pt x="3291661" y="7017108"/>
                  </a:lnTo>
                  <a:lnTo>
                    <a:pt x="0" y="701710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extLst>
                  <a:ext uri="{96DAC541-7B7A-43D3-8B79-37D633B846F1}">
                    <asvg:svgBlip xmlns:asvg="http://schemas.microsoft.com/office/drawing/2016/SVG/main" xmlns="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6" name="Freeform 6"/>
            <p:cNvSpPr/>
            <p:nvPr/>
          </p:nvSpPr>
          <p:spPr>
            <a:xfrm>
              <a:off x="355226" y="0"/>
              <a:ext cx="2554149" cy="2554149"/>
            </a:xfrm>
            <a:custGeom>
              <a:avLst/>
              <a:gdLst/>
              <a:ahLst/>
              <a:cxnLst/>
              <a:rect l="l" t="t" r="r" b="b"/>
              <a:pathLst>
                <a:path w="2554149" h="2554149">
                  <a:moveTo>
                    <a:pt x="0" y="0"/>
                  </a:moveTo>
                  <a:lnTo>
                    <a:pt x="2554149" y="0"/>
                  </a:lnTo>
                  <a:lnTo>
                    <a:pt x="2554149" y="2554149"/>
                  </a:lnTo>
                  <a:lnTo>
                    <a:pt x="0" y="2554149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 cstate="print">
                <a:extLst>
                  <a:ext uri="{96DAC541-7B7A-43D3-8B79-37D633B846F1}">
                    <asvg:svgBlip xmlns:asvg="http://schemas.microsoft.com/office/drawing/2016/SVG/main" xmlns="" r:embed="rId5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7" name="Freeform 7"/>
            <p:cNvSpPr/>
            <p:nvPr/>
          </p:nvSpPr>
          <p:spPr>
            <a:xfrm flipV="1">
              <a:off x="1169003" y="4479894"/>
              <a:ext cx="1710402" cy="611469"/>
            </a:xfrm>
            <a:custGeom>
              <a:avLst/>
              <a:gdLst/>
              <a:ahLst/>
              <a:cxnLst/>
              <a:rect l="l" t="t" r="r" b="b"/>
              <a:pathLst>
                <a:path w="1710402" h="611469">
                  <a:moveTo>
                    <a:pt x="0" y="611469"/>
                  </a:moveTo>
                  <a:lnTo>
                    <a:pt x="1710403" y="611469"/>
                  </a:lnTo>
                  <a:lnTo>
                    <a:pt x="1710403" y="0"/>
                  </a:lnTo>
                  <a:lnTo>
                    <a:pt x="0" y="0"/>
                  </a:lnTo>
                  <a:lnTo>
                    <a:pt x="0" y="611469"/>
                  </a:lnTo>
                  <a:close/>
                </a:path>
              </a:pathLst>
            </a:custGeom>
            <a:blipFill>
              <a:blip r:embed="rId6" cstate="print">
                <a:extLst>
                  <a:ext uri="{96DAC541-7B7A-43D3-8B79-37D633B846F1}">
                    <asvg:svgBlip xmlns:asvg="http://schemas.microsoft.com/office/drawing/2016/SVG/main" xmlns="" r:embed="rId7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8" name="Freeform 8"/>
            <p:cNvSpPr/>
            <p:nvPr/>
          </p:nvSpPr>
          <p:spPr>
            <a:xfrm flipV="1">
              <a:off x="6226437" y="4479894"/>
              <a:ext cx="1710402" cy="611469"/>
            </a:xfrm>
            <a:custGeom>
              <a:avLst/>
              <a:gdLst/>
              <a:ahLst/>
              <a:cxnLst/>
              <a:rect l="l" t="t" r="r" b="b"/>
              <a:pathLst>
                <a:path w="1710402" h="611469">
                  <a:moveTo>
                    <a:pt x="0" y="611469"/>
                  </a:moveTo>
                  <a:lnTo>
                    <a:pt x="1710402" y="611469"/>
                  </a:lnTo>
                  <a:lnTo>
                    <a:pt x="1710402" y="0"/>
                  </a:lnTo>
                  <a:lnTo>
                    <a:pt x="0" y="0"/>
                  </a:lnTo>
                  <a:lnTo>
                    <a:pt x="0" y="611469"/>
                  </a:lnTo>
                  <a:close/>
                </a:path>
              </a:pathLst>
            </a:custGeom>
            <a:blipFill>
              <a:blip r:embed="rId8" cstate="print">
                <a:extLst>
                  <a:ext uri="{96DAC541-7B7A-43D3-8B79-37D633B846F1}">
                    <asvg:svgBlip xmlns:asvg="http://schemas.microsoft.com/office/drawing/2016/SVG/main" xmlns="" r:embed="rId9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9" name="Freeform 9"/>
            <p:cNvSpPr/>
            <p:nvPr/>
          </p:nvSpPr>
          <p:spPr>
            <a:xfrm flipV="1">
              <a:off x="11340439" y="4479894"/>
              <a:ext cx="1710402" cy="611469"/>
            </a:xfrm>
            <a:custGeom>
              <a:avLst/>
              <a:gdLst/>
              <a:ahLst/>
              <a:cxnLst/>
              <a:rect l="l" t="t" r="r" b="b"/>
              <a:pathLst>
                <a:path w="1710402" h="611469">
                  <a:moveTo>
                    <a:pt x="0" y="611469"/>
                  </a:moveTo>
                  <a:lnTo>
                    <a:pt x="1710403" y="611469"/>
                  </a:lnTo>
                  <a:lnTo>
                    <a:pt x="1710403" y="0"/>
                  </a:lnTo>
                  <a:lnTo>
                    <a:pt x="0" y="0"/>
                  </a:lnTo>
                  <a:lnTo>
                    <a:pt x="0" y="611469"/>
                  </a:lnTo>
                  <a:close/>
                </a:path>
              </a:pathLst>
            </a:custGeom>
            <a:blipFill>
              <a:blip r:embed="rId8" cstate="print">
                <a:extLst>
                  <a:ext uri="{96DAC541-7B7A-43D3-8B79-37D633B846F1}">
                    <asvg:svgBlip xmlns:asvg="http://schemas.microsoft.com/office/drawing/2016/SVG/main" xmlns="" r:embed="rId9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10" name="Freeform 10"/>
            <p:cNvSpPr/>
            <p:nvPr/>
          </p:nvSpPr>
          <p:spPr>
            <a:xfrm flipV="1">
              <a:off x="15858555" y="4479894"/>
              <a:ext cx="1710402" cy="611469"/>
            </a:xfrm>
            <a:custGeom>
              <a:avLst/>
              <a:gdLst/>
              <a:ahLst/>
              <a:cxnLst/>
              <a:rect l="l" t="t" r="r" b="b"/>
              <a:pathLst>
                <a:path w="1710402" h="611469">
                  <a:moveTo>
                    <a:pt x="0" y="611469"/>
                  </a:moveTo>
                  <a:lnTo>
                    <a:pt x="1710402" y="611469"/>
                  </a:lnTo>
                  <a:lnTo>
                    <a:pt x="1710402" y="0"/>
                  </a:lnTo>
                  <a:lnTo>
                    <a:pt x="0" y="0"/>
                  </a:lnTo>
                  <a:lnTo>
                    <a:pt x="0" y="611469"/>
                  </a:lnTo>
                  <a:close/>
                </a:path>
              </a:pathLst>
            </a:custGeom>
            <a:blipFill>
              <a:blip r:embed="rId6" cstate="print">
                <a:extLst>
                  <a:ext uri="{96DAC541-7B7A-43D3-8B79-37D633B846F1}">
                    <asvg:svgBlip xmlns:asvg="http://schemas.microsoft.com/office/drawing/2016/SVG/main" xmlns="" r:embed="rId7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11" name="TextBox 11"/>
            <p:cNvSpPr txBox="1"/>
            <p:nvPr/>
          </p:nvSpPr>
          <p:spPr>
            <a:xfrm>
              <a:off x="623187" y="5309034"/>
              <a:ext cx="1401016" cy="164147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3248"/>
                </a:lnSpc>
              </a:pPr>
              <a:r>
                <a:rPr lang="en-US" sz="2800" b="1" dirty="0">
                  <a:solidFill>
                    <a:srgbClr val="000000"/>
                  </a:solidFill>
                  <a:latin typeface="Montserrat Bold"/>
                  <a:ea typeface="Montserrat Bold"/>
                  <a:cs typeface="Montserrat Bold"/>
                  <a:sym typeface="Montserrat Bold"/>
                </a:rPr>
                <a:t>СО</a:t>
              </a:r>
            </a:p>
          </p:txBody>
        </p:sp>
        <p:sp>
          <p:nvSpPr>
            <p:cNvPr id="12" name="TextBox 12"/>
            <p:cNvSpPr txBox="1"/>
            <p:nvPr/>
          </p:nvSpPr>
          <p:spPr>
            <a:xfrm>
              <a:off x="2024203" y="5611370"/>
              <a:ext cx="545816" cy="589906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2274"/>
                </a:lnSpc>
              </a:pPr>
              <a:r>
                <a:rPr lang="en-US" sz="2000" b="1" dirty="0">
                  <a:solidFill>
                    <a:srgbClr val="000000"/>
                  </a:solidFill>
                  <a:latin typeface="Montserrat Bold"/>
                  <a:ea typeface="Montserrat Bold"/>
                  <a:cs typeface="Montserrat Bold"/>
                  <a:sym typeface="Montserrat Bold"/>
                </a:rPr>
                <a:t>2</a:t>
              </a:r>
            </a:p>
          </p:txBody>
        </p:sp>
        <p:sp>
          <p:nvSpPr>
            <p:cNvPr id="13" name="TextBox 13"/>
            <p:cNvSpPr txBox="1"/>
            <p:nvPr/>
          </p:nvSpPr>
          <p:spPr>
            <a:xfrm>
              <a:off x="16595539" y="5309034"/>
              <a:ext cx="1401016" cy="164147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3248"/>
                </a:lnSpc>
              </a:pPr>
              <a:r>
                <a:rPr lang="en-US" sz="2800" b="1" dirty="0">
                  <a:solidFill>
                    <a:srgbClr val="000000"/>
                  </a:solidFill>
                  <a:latin typeface="Montserrat Bold"/>
                  <a:ea typeface="Montserrat Bold"/>
                  <a:cs typeface="Montserrat Bold"/>
                  <a:sym typeface="Montserrat Bold"/>
                </a:rPr>
                <a:t>СО</a:t>
              </a:r>
            </a:p>
          </p:txBody>
        </p:sp>
        <p:sp>
          <p:nvSpPr>
            <p:cNvPr id="14" name="TextBox 14"/>
            <p:cNvSpPr txBox="1"/>
            <p:nvPr/>
          </p:nvSpPr>
          <p:spPr>
            <a:xfrm>
              <a:off x="17996558" y="5611370"/>
              <a:ext cx="545816" cy="589906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2274"/>
                </a:lnSpc>
              </a:pPr>
              <a:r>
                <a:rPr lang="en-US" sz="2000" b="1" dirty="0">
                  <a:solidFill>
                    <a:srgbClr val="000000"/>
                  </a:solidFill>
                  <a:latin typeface="Montserrat Bold"/>
                  <a:ea typeface="Montserrat Bold"/>
                  <a:cs typeface="Montserrat Bold"/>
                  <a:sym typeface="Montserrat Bold"/>
                </a:rPr>
                <a:t>2</a:t>
              </a:r>
            </a:p>
          </p:txBody>
        </p:sp>
        <p:sp>
          <p:nvSpPr>
            <p:cNvPr id="15" name="TextBox 15"/>
            <p:cNvSpPr txBox="1"/>
            <p:nvPr/>
          </p:nvSpPr>
          <p:spPr>
            <a:xfrm>
              <a:off x="6543936" y="5309034"/>
              <a:ext cx="1401016" cy="820738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3248"/>
                </a:lnSpc>
              </a:pPr>
              <a:r>
                <a:rPr lang="en-US" sz="2800" b="1" dirty="0">
                  <a:solidFill>
                    <a:srgbClr val="000000"/>
                  </a:solidFill>
                  <a:latin typeface="Montserrat Bold"/>
                  <a:ea typeface="Montserrat Bold"/>
                  <a:cs typeface="Montserrat Bold"/>
                  <a:sym typeface="Montserrat Bold"/>
                </a:rPr>
                <a:t>О</a:t>
              </a:r>
            </a:p>
          </p:txBody>
        </p:sp>
        <p:sp>
          <p:nvSpPr>
            <p:cNvPr id="16" name="TextBox 16"/>
            <p:cNvSpPr txBox="1"/>
            <p:nvPr/>
          </p:nvSpPr>
          <p:spPr>
            <a:xfrm>
              <a:off x="7365624" y="5601766"/>
              <a:ext cx="545816" cy="589906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2274"/>
                </a:lnSpc>
              </a:pPr>
              <a:r>
                <a:rPr lang="en-US" sz="2000" b="1" dirty="0">
                  <a:solidFill>
                    <a:srgbClr val="000000"/>
                  </a:solidFill>
                  <a:latin typeface="Montserrat Bold"/>
                  <a:ea typeface="Montserrat Bold"/>
                  <a:cs typeface="Montserrat Bold"/>
                  <a:sym typeface="Montserrat Bold"/>
                </a:rPr>
                <a:t>2</a:t>
              </a:r>
            </a:p>
          </p:txBody>
        </p:sp>
        <p:sp>
          <p:nvSpPr>
            <p:cNvPr id="17" name="TextBox 17"/>
            <p:cNvSpPr txBox="1"/>
            <p:nvPr/>
          </p:nvSpPr>
          <p:spPr>
            <a:xfrm>
              <a:off x="11217062" y="5318634"/>
              <a:ext cx="1401016" cy="820738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3248"/>
                </a:lnSpc>
              </a:pPr>
              <a:r>
                <a:rPr lang="en-US" sz="2800" b="1" dirty="0">
                  <a:solidFill>
                    <a:srgbClr val="000000"/>
                  </a:solidFill>
                  <a:latin typeface="Montserrat Bold"/>
                  <a:ea typeface="Montserrat Bold"/>
                  <a:cs typeface="Montserrat Bold"/>
                  <a:sym typeface="Montserrat Bold"/>
                </a:rPr>
                <a:t>О</a:t>
              </a:r>
            </a:p>
          </p:txBody>
        </p:sp>
        <p:sp>
          <p:nvSpPr>
            <p:cNvPr id="18" name="TextBox 18"/>
            <p:cNvSpPr txBox="1"/>
            <p:nvPr/>
          </p:nvSpPr>
          <p:spPr>
            <a:xfrm>
              <a:off x="12038747" y="5611370"/>
              <a:ext cx="545816" cy="589906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2274"/>
                </a:lnSpc>
              </a:pPr>
              <a:r>
                <a:rPr lang="en-US" sz="2000" b="1" dirty="0">
                  <a:solidFill>
                    <a:srgbClr val="000000"/>
                  </a:solidFill>
                  <a:latin typeface="Montserrat Bold"/>
                  <a:ea typeface="Montserrat Bold"/>
                  <a:cs typeface="Montserrat Bold"/>
                  <a:sym typeface="Montserrat Bold"/>
                </a:rPr>
                <a:t>2</a:t>
              </a:r>
            </a:p>
          </p:txBody>
        </p:sp>
        <p:sp>
          <p:nvSpPr>
            <p:cNvPr id="19" name="TextBox 19"/>
            <p:cNvSpPr txBox="1"/>
            <p:nvPr/>
          </p:nvSpPr>
          <p:spPr>
            <a:xfrm>
              <a:off x="0" y="8478459"/>
              <a:ext cx="18058660" cy="743794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ts val="2923"/>
                </a:lnSpc>
              </a:pPr>
              <a:r>
                <a:rPr lang="en-US" sz="2500" dirty="0">
                  <a:solidFill>
                    <a:srgbClr val="000000"/>
                  </a:solidFill>
                  <a:latin typeface="Montserrat"/>
                  <a:ea typeface="Montserrat"/>
                  <a:cs typeface="Montserrat"/>
                  <a:sym typeface="Montserrat"/>
                </a:rPr>
                <a:t>   </a:t>
              </a:r>
              <a:r>
                <a:rPr lang="en-US" sz="2800" b="1" dirty="0" err="1">
                  <a:solidFill>
                    <a:srgbClr val="000000"/>
                  </a:solidFill>
                  <a:latin typeface="Times New Roman" pitchFamily="18" charset="0"/>
                  <a:ea typeface="Montserrat"/>
                  <a:cs typeface="Times New Roman" pitchFamily="18" charset="0"/>
                  <a:sym typeface="Montserrat"/>
                </a:rPr>
                <a:t>Фотосинтез</a:t>
              </a:r>
              <a:r>
                <a:rPr lang="en-US" sz="2800" b="1" dirty="0">
                  <a:solidFill>
                    <a:srgbClr val="000000"/>
                  </a:solidFill>
                  <a:latin typeface="Times New Roman" pitchFamily="18" charset="0"/>
                  <a:ea typeface="Montserrat"/>
                  <a:cs typeface="Times New Roman" pitchFamily="18" charset="0"/>
                  <a:sym typeface="Montserrat"/>
                </a:rPr>
                <a:t> (</a:t>
              </a:r>
              <a:r>
                <a:rPr lang="en-US" sz="2800" b="1" dirty="0" err="1">
                  <a:solidFill>
                    <a:srgbClr val="000000"/>
                  </a:solidFill>
                  <a:latin typeface="Times New Roman" pitchFamily="18" charset="0"/>
                  <a:ea typeface="Montserrat"/>
                  <a:cs typeface="Times New Roman" pitchFamily="18" charset="0"/>
                  <a:sym typeface="Montserrat"/>
                </a:rPr>
                <a:t>питание</a:t>
              </a:r>
              <a:r>
                <a:rPr lang="en-US" sz="2800" b="1" dirty="0">
                  <a:solidFill>
                    <a:srgbClr val="000000"/>
                  </a:solidFill>
                  <a:latin typeface="Times New Roman" pitchFamily="18" charset="0"/>
                  <a:ea typeface="Montserrat"/>
                  <a:cs typeface="Times New Roman" pitchFamily="18" charset="0"/>
                  <a:sym typeface="Montserrat"/>
                </a:rPr>
                <a:t>)                  </a:t>
              </a:r>
              <a:r>
                <a:rPr lang="ru-RU" sz="2800" b="1" dirty="0" smtClean="0">
                  <a:solidFill>
                    <a:srgbClr val="000000"/>
                  </a:solidFill>
                  <a:latin typeface="Times New Roman" pitchFamily="18" charset="0"/>
                  <a:ea typeface="Montserrat"/>
                  <a:cs typeface="Times New Roman" pitchFamily="18" charset="0"/>
                  <a:sym typeface="Montserrat"/>
                </a:rPr>
                <a:t>     </a:t>
              </a:r>
              <a:r>
                <a:rPr lang="en-US" sz="2800" b="1" dirty="0" err="1" smtClean="0">
                  <a:solidFill>
                    <a:srgbClr val="000000"/>
                  </a:solidFill>
                  <a:latin typeface="Times New Roman" pitchFamily="18" charset="0"/>
                  <a:ea typeface="Montserrat"/>
                  <a:cs typeface="Times New Roman" pitchFamily="18" charset="0"/>
                  <a:sym typeface="Montserrat"/>
                </a:rPr>
                <a:t>Дыхание</a:t>
              </a:r>
              <a:endParaRPr lang="en-US" sz="2800" b="1" dirty="0">
                <a:solidFill>
                  <a:srgbClr val="000000"/>
                </a:solidFill>
                <a:latin typeface="Times New Roman" pitchFamily="18" charset="0"/>
                <a:ea typeface="Montserrat"/>
                <a:cs typeface="Times New Roman" pitchFamily="18" charset="0"/>
                <a:sym typeface="Montserrat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6E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42844" y="1428736"/>
            <a:ext cx="3786214" cy="4114800"/>
          </a:xfrm>
          <a:custGeom>
            <a:avLst/>
            <a:gdLst/>
            <a:ahLst/>
            <a:cxnLst/>
            <a:rect l="l" t="t" r="r" b="b"/>
            <a:pathLst>
              <a:path w="6071200" h="6172200">
                <a:moveTo>
                  <a:pt x="0" y="0"/>
                </a:moveTo>
                <a:lnTo>
                  <a:pt x="6071200" y="0"/>
                </a:lnTo>
                <a:lnTo>
                  <a:pt x="6071200" y="6172200"/>
                </a:lnTo>
                <a:lnTo>
                  <a:pt x="0" y="617220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" name="TextBox 3"/>
          <p:cNvSpPr txBox="1"/>
          <p:nvPr/>
        </p:nvSpPr>
        <p:spPr>
          <a:xfrm>
            <a:off x="4286248" y="2455335"/>
            <a:ext cx="4343402" cy="307776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r>
              <a:rPr lang="en-US" sz="4000" b="1" dirty="0" err="1">
                <a:solidFill>
                  <a:srgbClr val="000000"/>
                </a:solidFill>
                <a:latin typeface="Times New Roman" pitchFamily="18" charset="0"/>
                <a:ea typeface="Montserrat Bold"/>
                <a:cs typeface="Times New Roman" pitchFamily="18" charset="0"/>
                <a:sym typeface="Montserrat Bold"/>
              </a:rPr>
              <a:t>За</a:t>
            </a:r>
            <a:r>
              <a:rPr lang="en-US" sz="4000" b="1" dirty="0">
                <a:solidFill>
                  <a:srgbClr val="000000"/>
                </a:solidFill>
                <a:latin typeface="Times New Roman" pitchFamily="18" charset="0"/>
                <a:ea typeface="Montserrat Bold"/>
                <a:cs typeface="Times New Roman" pitchFamily="18" charset="0"/>
                <a:sym typeface="Montserrat Bold"/>
              </a:rPr>
              <a:t> </a:t>
            </a:r>
            <a:r>
              <a:rPr lang="en-US" sz="4000" b="1" dirty="0" err="1">
                <a:solidFill>
                  <a:srgbClr val="000000"/>
                </a:solidFill>
                <a:latin typeface="Times New Roman" pitchFamily="18" charset="0"/>
                <a:ea typeface="Montserrat Bold"/>
                <a:cs typeface="Times New Roman" pitchFamily="18" charset="0"/>
                <a:sym typeface="Montserrat Bold"/>
              </a:rPr>
              <a:t>счёт</a:t>
            </a:r>
            <a:r>
              <a:rPr lang="en-US" sz="4000" b="1" dirty="0">
                <a:solidFill>
                  <a:srgbClr val="000000"/>
                </a:solidFill>
                <a:latin typeface="Times New Roman" pitchFamily="18" charset="0"/>
                <a:ea typeface="Montserrat Bold"/>
                <a:cs typeface="Times New Roman" pitchFamily="18" charset="0"/>
                <a:sym typeface="Montserrat Bold"/>
              </a:rPr>
              <a:t> </a:t>
            </a:r>
            <a:r>
              <a:rPr lang="en-US" sz="4000" b="1" dirty="0" err="1">
                <a:solidFill>
                  <a:srgbClr val="000000"/>
                </a:solidFill>
                <a:latin typeface="Times New Roman" pitchFamily="18" charset="0"/>
                <a:ea typeface="Montserrat Bold"/>
                <a:cs typeface="Times New Roman" pitchFamily="18" charset="0"/>
                <a:sym typeface="Montserrat Bold"/>
              </a:rPr>
              <a:t>какого</a:t>
            </a:r>
            <a:r>
              <a:rPr lang="en-US" sz="4000" b="1" dirty="0">
                <a:solidFill>
                  <a:srgbClr val="000000"/>
                </a:solidFill>
                <a:latin typeface="Times New Roman" pitchFamily="18" charset="0"/>
                <a:ea typeface="Montserrat Bold"/>
                <a:cs typeface="Times New Roman" pitchFamily="18" charset="0"/>
                <a:sym typeface="Montserrat Bold"/>
              </a:rPr>
              <a:t> </a:t>
            </a:r>
            <a:r>
              <a:rPr lang="en-US" sz="4000" b="1" dirty="0" err="1">
                <a:solidFill>
                  <a:srgbClr val="000000"/>
                </a:solidFill>
                <a:latin typeface="Times New Roman" pitchFamily="18" charset="0"/>
                <a:ea typeface="Montserrat Bold"/>
                <a:cs typeface="Times New Roman" pitchFamily="18" charset="0"/>
                <a:sym typeface="Montserrat Bold"/>
              </a:rPr>
              <a:t>процесса</a:t>
            </a:r>
            <a:r>
              <a:rPr lang="en-US" sz="4000" b="1" dirty="0">
                <a:solidFill>
                  <a:srgbClr val="000000"/>
                </a:solidFill>
                <a:latin typeface="Times New Roman" pitchFamily="18" charset="0"/>
                <a:ea typeface="Montserrat Bold"/>
                <a:cs typeface="Times New Roman" pitchFamily="18" charset="0"/>
                <a:sym typeface="Montserrat Bold"/>
              </a:rPr>
              <a:t> </a:t>
            </a:r>
            <a:r>
              <a:rPr lang="en-US" sz="4000" b="1" dirty="0" err="1">
                <a:solidFill>
                  <a:srgbClr val="000000"/>
                </a:solidFill>
                <a:latin typeface="Times New Roman" pitchFamily="18" charset="0"/>
                <a:ea typeface="Montserrat Bold"/>
                <a:cs typeface="Times New Roman" pitchFamily="18" charset="0"/>
                <a:sym typeface="Montserrat Bold"/>
              </a:rPr>
              <a:t>живые</a:t>
            </a:r>
            <a:r>
              <a:rPr lang="en-US" sz="4000" b="1" dirty="0">
                <a:solidFill>
                  <a:srgbClr val="000000"/>
                </a:solidFill>
                <a:latin typeface="Times New Roman" pitchFamily="18" charset="0"/>
                <a:ea typeface="Montserrat Bold"/>
                <a:cs typeface="Times New Roman" pitchFamily="18" charset="0"/>
                <a:sym typeface="Montserrat Bold"/>
              </a:rPr>
              <a:t> </a:t>
            </a:r>
            <a:r>
              <a:rPr lang="en-US" sz="4000" b="1" dirty="0" err="1">
                <a:solidFill>
                  <a:srgbClr val="000000"/>
                </a:solidFill>
                <a:latin typeface="Times New Roman" pitchFamily="18" charset="0"/>
                <a:ea typeface="Montserrat Bold"/>
                <a:cs typeface="Times New Roman" pitchFamily="18" charset="0"/>
                <a:sym typeface="Montserrat Bold"/>
              </a:rPr>
              <a:t>организмы</a:t>
            </a:r>
            <a:r>
              <a:rPr lang="en-US" sz="4000" b="1" dirty="0">
                <a:solidFill>
                  <a:srgbClr val="000000"/>
                </a:solidFill>
                <a:latin typeface="Times New Roman" pitchFamily="18" charset="0"/>
                <a:ea typeface="Montserrat Bold"/>
                <a:cs typeface="Times New Roman" pitchFamily="18" charset="0"/>
                <a:sym typeface="Montserrat Bold"/>
              </a:rPr>
              <a:t> </a:t>
            </a:r>
            <a:r>
              <a:rPr lang="en-US" sz="4000" b="1" dirty="0" err="1">
                <a:solidFill>
                  <a:srgbClr val="000000"/>
                </a:solidFill>
                <a:latin typeface="Times New Roman" pitchFamily="18" charset="0"/>
                <a:ea typeface="Montserrat Bold"/>
                <a:cs typeface="Times New Roman" pitchFamily="18" charset="0"/>
                <a:sym typeface="Montserrat Bold"/>
              </a:rPr>
              <a:t>получают</a:t>
            </a:r>
            <a:r>
              <a:rPr lang="en-US" sz="4000" b="1" dirty="0">
                <a:solidFill>
                  <a:srgbClr val="000000"/>
                </a:solidFill>
                <a:latin typeface="Times New Roman" pitchFamily="18" charset="0"/>
                <a:ea typeface="Montserrat Bold"/>
                <a:cs typeface="Times New Roman" pitchFamily="18" charset="0"/>
                <a:sym typeface="Montserrat Bold"/>
              </a:rPr>
              <a:t> </a:t>
            </a:r>
            <a:r>
              <a:rPr lang="en-US" sz="4000" b="1" dirty="0" err="1">
                <a:solidFill>
                  <a:srgbClr val="000000"/>
                </a:solidFill>
                <a:latin typeface="Times New Roman" pitchFamily="18" charset="0"/>
                <a:ea typeface="Montserrat Bold"/>
                <a:cs typeface="Times New Roman" pitchFamily="18" charset="0"/>
                <a:sym typeface="Montserrat Bold"/>
              </a:rPr>
              <a:t>энергию</a:t>
            </a:r>
            <a:r>
              <a:rPr lang="en-US" sz="4000" b="1" dirty="0">
                <a:solidFill>
                  <a:srgbClr val="000000"/>
                </a:solidFill>
                <a:latin typeface="Times New Roman" pitchFamily="18" charset="0"/>
                <a:ea typeface="Montserrat Bold"/>
                <a:cs typeface="Times New Roman" pitchFamily="18" charset="0"/>
                <a:sym typeface="Montserrat Bold"/>
              </a:rPr>
              <a:t>?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6E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5"/>
          <p:cNvSpPr/>
          <p:nvPr/>
        </p:nvSpPr>
        <p:spPr>
          <a:xfrm>
            <a:off x="0" y="311828"/>
            <a:ext cx="3929058" cy="6234351"/>
          </a:xfrm>
          <a:custGeom>
            <a:avLst/>
            <a:gdLst/>
            <a:ahLst/>
            <a:cxnLst/>
            <a:rect l="l" t="t" r="r" b="b"/>
            <a:pathLst>
              <a:path w="6557757" h="9351526">
                <a:moveTo>
                  <a:pt x="0" y="0"/>
                </a:moveTo>
                <a:lnTo>
                  <a:pt x="6557757" y="0"/>
                </a:lnTo>
                <a:lnTo>
                  <a:pt x="6557757" y="9351526"/>
                </a:lnTo>
                <a:lnTo>
                  <a:pt x="0" y="9351526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6" name="TextBox 6"/>
          <p:cNvSpPr txBox="1"/>
          <p:nvPr/>
        </p:nvSpPr>
        <p:spPr>
          <a:xfrm>
            <a:off x="4214810" y="1857364"/>
            <a:ext cx="4500594" cy="295465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r>
              <a:rPr lang="en-US" sz="3200" dirty="0" smtClean="0">
                <a:solidFill>
                  <a:srgbClr val="000000"/>
                </a:solidFill>
                <a:latin typeface="Times New Roman" pitchFamily="18" charset="0"/>
                <a:ea typeface="Montserrat"/>
                <a:cs typeface="Times New Roman" pitchFamily="18" charset="0"/>
                <a:sym typeface="Montserrat"/>
              </a:rPr>
              <a:t> </a:t>
            </a:r>
            <a:endParaRPr lang="en-US" sz="3200" dirty="0">
              <a:solidFill>
                <a:srgbClr val="000000"/>
              </a:solidFill>
              <a:latin typeface="Times New Roman" pitchFamily="18" charset="0"/>
              <a:ea typeface="Montserrat"/>
              <a:cs typeface="Times New Roman" pitchFamily="18" charset="0"/>
              <a:sym typeface="Montserrat"/>
            </a:endParaRPr>
          </a:p>
          <a:p>
            <a:r>
              <a:rPr lang="en-US" sz="3200" dirty="0" err="1">
                <a:solidFill>
                  <a:srgbClr val="000000"/>
                </a:solidFill>
                <a:latin typeface="Times New Roman" pitchFamily="18" charset="0"/>
                <a:ea typeface="Montserrat"/>
                <a:cs typeface="Times New Roman" pitchFamily="18" charset="0"/>
                <a:sym typeface="Montserrat"/>
              </a:rPr>
              <a:t>Процесс</a:t>
            </a:r>
            <a:r>
              <a:rPr lang="en-US" sz="3200" dirty="0">
                <a:solidFill>
                  <a:srgbClr val="000000"/>
                </a:solidFill>
                <a:latin typeface="Times New Roman" pitchFamily="18" charset="0"/>
                <a:ea typeface="Montserrat"/>
                <a:cs typeface="Times New Roman" pitchFamily="18" charset="0"/>
                <a:sym typeface="Montserrat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itchFamily="18" charset="0"/>
                <a:ea typeface="Montserrat"/>
                <a:cs typeface="Times New Roman" pitchFamily="18" charset="0"/>
                <a:sym typeface="Montserrat"/>
              </a:rPr>
              <a:t>напоминает</a:t>
            </a:r>
            <a:r>
              <a:rPr lang="en-US" sz="3200" dirty="0">
                <a:solidFill>
                  <a:srgbClr val="000000"/>
                </a:solidFill>
                <a:latin typeface="Times New Roman" pitchFamily="18" charset="0"/>
                <a:ea typeface="Montserrat"/>
                <a:cs typeface="Times New Roman" pitchFamily="18" charset="0"/>
                <a:sym typeface="Montserrat"/>
              </a:rPr>
              <a:t> </a:t>
            </a:r>
            <a:r>
              <a:rPr lang="en-US" sz="3200" b="1" dirty="0" err="1">
                <a:solidFill>
                  <a:srgbClr val="000000"/>
                </a:solidFill>
                <a:latin typeface="Times New Roman" pitchFamily="18" charset="0"/>
                <a:ea typeface="Montserrat Bold"/>
                <a:cs typeface="Times New Roman" pitchFamily="18" charset="0"/>
                <a:sym typeface="Montserrat Bold"/>
              </a:rPr>
              <a:t>горение</a:t>
            </a:r>
            <a:r>
              <a:rPr lang="en-US" sz="3200" dirty="0">
                <a:solidFill>
                  <a:srgbClr val="000000"/>
                </a:solidFill>
                <a:latin typeface="Times New Roman" pitchFamily="18" charset="0"/>
                <a:ea typeface="Montserrat"/>
                <a:cs typeface="Times New Roman" pitchFamily="18" charset="0"/>
                <a:sym typeface="Montserrat"/>
              </a:rPr>
              <a:t>, </a:t>
            </a:r>
            <a:r>
              <a:rPr lang="en-US" sz="3200" dirty="0" err="1">
                <a:solidFill>
                  <a:srgbClr val="000000"/>
                </a:solidFill>
                <a:latin typeface="Times New Roman" pitchFamily="18" charset="0"/>
                <a:ea typeface="Montserrat"/>
                <a:cs typeface="Times New Roman" pitchFamily="18" charset="0"/>
                <a:sym typeface="Montserrat"/>
              </a:rPr>
              <a:t>где</a:t>
            </a:r>
            <a:r>
              <a:rPr lang="en-US" sz="3200" dirty="0">
                <a:solidFill>
                  <a:srgbClr val="000000"/>
                </a:solidFill>
                <a:latin typeface="Times New Roman" pitchFamily="18" charset="0"/>
                <a:ea typeface="Montserrat"/>
                <a:cs typeface="Times New Roman" pitchFamily="18" charset="0"/>
                <a:sym typeface="Montserrat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itchFamily="18" charset="0"/>
                <a:ea typeface="Montserrat"/>
                <a:cs typeface="Times New Roman" pitchFamily="18" charset="0"/>
                <a:sym typeface="Montserrat"/>
              </a:rPr>
              <a:t>пища</a:t>
            </a:r>
            <a:r>
              <a:rPr lang="en-US" sz="3200" dirty="0">
                <a:solidFill>
                  <a:srgbClr val="000000"/>
                </a:solidFill>
                <a:latin typeface="Times New Roman" pitchFamily="18" charset="0"/>
                <a:ea typeface="Montserrat"/>
                <a:cs typeface="Times New Roman" pitchFamily="18" charset="0"/>
                <a:sym typeface="Montserrat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itchFamily="18" charset="0"/>
                <a:ea typeface="Montserrat"/>
                <a:cs typeface="Times New Roman" pitchFamily="18" charset="0"/>
                <a:sym typeface="Montserrat"/>
              </a:rPr>
              <a:t>играет</a:t>
            </a:r>
            <a:r>
              <a:rPr lang="en-US" sz="3200" dirty="0">
                <a:solidFill>
                  <a:srgbClr val="000000"/>
                </a:solidFill>
                <a:latin typeface="Times New Roman" pitchFamily="18" charset="0"/>
                <a:ea typeface="Montserrat"/>
                <a:cs typeface="Times New Roman" pitchFamily="18" charset="0"/>
                <a:sym typeface="Montserrat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itchFamily="18" charset="0"/>
                <a:ea typeface="Montserrat"/>
                <a:cs typeface="Times New Roman" pitchFamily="18" charset="0"/>
                <a:sym typeface="Montserrat"/>
              </a:rPr>
              <a:t>роль</a:t>
            </a:r>
            <a:r>
              <a:rPr lang="en-US" sz="3200" dirty="0">
                <a:solidFill>
                  <a:srgbClr val="000000"/>
                </a:solidFill>
                <a:latin typeface="Times New Roman" pitchFamily="18" charset="0"/>
                <a:ea typeface="Montserrat"/>
                <a:cs typeface="Times New Roman" pitchFamily="18" charset="0"/>
                <a:sym typeface="Montserrat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itchFamily="18" charset="0"/>
                <a:ea typeface="Montserrat"/>
                <a:cs typeface="Times New Roman" pitchFamily="18" charset="0"/>
                <a:sym typeface="Montserrat"/>
              </a:rPr>
              <a:t>дров</a:t>
            </a:r>
            <a:r>
              <a:rPr lang="en-US" sz="3200" dirty="0">
                <a:solidFill>
                  <a:srgbClr val="000000"/>
                </a:solidFill>
                <a:latin typeface="Times New Roman" pitchFamily="18" charset="0"/>
                <a:ea typeface="Montserrat"/>
                <a:cs typeface="Times New Roman" pitchFamily="18" charset="0"/>
                <a:sym typeface="Montserrat"/>
              </a:rPr>
              <a:t>, а </a:t>
            </a:r>
            <a:r>
              <a:rPr lang="en-US" sz="3200" dirty="0" err="1">
                <a:solidFill>
                  <a:srgbClr val="000000"/>
                </a:solidFill>
                <a:latin typeface="Times New Roman" pitchFamily="18" charset="0"/>
                <a:ea typeface="Montserrat"/>
                <a:cs typeface="Times New Roman" pitchFamily="18" charset="0"/>
                <a:sym typeface="Montserrat"/>
              </a:rPr>
              <a:t>кислород</a:t>
            </a:r>
            <a:r>
              <a:rPr lang="en-US" sz="3200" dirty="0">
                <a:solidFill>
                  <a:srgbClr val="000000"/>
                </a:solidFill>
                <a:latin typeface="Times New Roman" pitchFamily="18" charset="0"/>
                <a:ea typeface="Montserrat"/>
                <a:cs typeface="Times New Roman" pitchFamily="18" charset="0"/>
                <a:sym typeface="Montserrat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itchFamily="18" charset="0"/>
                <a:ea typeface="Montserrat"/>
                <a:cs typeface="Times New Roman" pitchFamily="18" charset="0"/>
                <a:sym typeface="Montserrat"/>
              </a:rPr>
              <a:t>обеспечивает</a:t>
            </a:r>
            <a:r>
              <a:rPr lang="en-US" sz="3200" dirty="0">
                <a:solidFill>
                  <a:srgbClr val="000000"/>
                </a:solidFill>
                <a:latin typeface="Times New Roman" pitchFamily="18" charset="0"/>
                <a:ea typeface="Montserrat"/>
                <a:cs typeface="Times New Roman" pitchFamily="18" charset="0"/>
                <a:sym typeface="Montserrat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itchFamily="18" charset="0"/>
                <a:ea typeface="Montserrat"/>
                <a:cs typeface="Times New Roman" pitchFamily="18" charset="0"/>
                <a:sym typeface="Montserrat"/>
              </a:rPr>
              <a:t>их</a:t>
            </a:r>
            <a:r>
              <a:rPr lang="en-US" sz="3200" dirty="0">
                <a:solidFill>
                  <a:srgbClr val="000000"/>
                </a:solidFill>
                <a:latin typeface="Times New Roman" pitchFamily="18" charset="0"/>
                <a:ea typeface="Montserrat"/>
                <a:cs typeface="Times New Roman" pitchFamily="18" charset="0"/>
                <a:sym typeface="Montserrat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itchFamily="18" charset="0"/>
                <a:ea typeface="Montserrat"/>
                <a:cs typeface="Times New Roman" pitchFamily="18" charset="0"/>
                <a:sym typeface="Montserrat"/>
              </a:rPr>
              <a:t>сгорание</a:t>
            </a:r>
            <a:r>
              <a:rPr lang="en-US" sz="3200" dirty="0">
                <a:solidFill>
                  <a:srgbClr val="000000"/>
                </a:solidFill>
                <a:latin typeface="Times New Roman" pitchFamily="18" charset="0"/>
                <a:ea typeface="Montserrat"/>
                <a:cs typeface="Times New Roman" pitchFamily="18" charset="0"/>
                <a:sym typeface="Montserrat"/>
              </a:rPr>
              <a:t> с </a:t>
            </a:r>
            <a:r>
              <a:rPr lang="en-US" sz="3200" dirty="0" err="1">
                <a:solidFill>
                  <a:srgbClr val="000000"/>
                </a:solidFill>
                <a:latin typeface="Times New Roman" pitchFamily="18" charset="0"/>
                <a:ea typeface="Montserrat"/>
                <a:cs typeface="Times New Roman" pitchFamily="18" charset="0"/>
                <a:sym typeface="Montserrat"/>
              </a:rPr>
              <a:t>выделением</a:t>
            </a:r>
            <a:r>
              <a:rPr lang="en-US" sz="3200" dirty="0">
                <a:solidFill>
                  <a:srgbClr val="000000"/>
                </a:solidFill>
                <a:latin typeface="Times New Roman" pitchFamily="18" charset="0"/>
                <a:ea typeface="Montserrat"/>
                <a:cs typeface="Times New Roman" pitchFamily="18" charset="0"/>
                <a:sym typeface="Montserrat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itchFamily="18" charset="0"/>
                <a:ea typeface="Montserrat"/>
                <a:cs typeface="Times New Roman" pitchFamily="18" charset="0"/>
                <a:sym typeface="Montserrat"/>
              </a:rPr>
              <a:t>энергии</a:t>
            </a:r>
            <a:r>
              <a:rPr lang="en-US" sz="3200" dirty="0">
                <a:solidFill>
                  <a:srgbClr val="000000"/>
                </a:solidFill>
                <a:latin typeface="Times New Roman" pitchFamily="18" charset="0"/>
                <a:ea typeface="Montserrat"/>
                <a:cs typeface="Times New Roman" pitchFamily="18" charset="0"/>
                <a:sym typeface="Montserrat"/>
              </a:rPr>
              <a:t>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929058" y="785794"/>
            <a:ext cx="346921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ДЫХАНИЕ</a:t>
            </a:r>
            <a:endParaRPr lang="ru-RU" sz="48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 rotWithShape="1">
          <a:blip r:embed="rId2">
            <a:extLst>
              <a:ext uri="{28A0092B-C50C-407E-A947-70E740481C1C}">
                <a14:useLocalDpi xmlns="" xmlns:wpc="http://schemas.microsoft.com/office/word/2010/wordprocessingCanvas" xmlns:cx="http://schemas.microsoft.com/office/drawing/2014/chartex" xmlns:cx1="http://schemas.microsoft.com/office/drawing/2015/9/8/chartex" xmlns:cx2="http://schemas.microsoft.com/office/drawing/2015/10/21/chartex" xmlns:cx3="http://schemas.microsoft.com/office/drawing/2016/5/9/chartex" xmlns:cx4="http://schemas.microsoft.com/office/drawing/2016/5/10/chartex" xmlns:cx5="http://schemas.microsoft.com/office/drawing/2016/5/11/chartex" xmlns:cx6="http://schemas.microsoft.com/office/drawing/2016/5/12/chartex" xmlns:cx7="http://schemas.microsoft.com/office/drawing/2016/5/13/chartex" xmlns:cx8="http://schemas.microsoft.com/office/drawing/2016/5/14/chartex" xmlns:mc="http://schemas.openxmlformats.org/markup-compatibility/2006" xmlns:aink="http://schemas.microsoft.com/office/drawing/2016/ink" xmlns:am3d="http://schemas.microsoft.com/office/drawing/2017/model3d" xmlns:o="urn:schemas-microsoft-com:office:office" xmlns:oel="http://schemas.microsoft.com/office/2019/extlst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15="http://schemas.microsoft.com/office/word/2012/wordml" xmlns:w16cex="http://schemas.microsoft.com/office/word/2018/wordml/cex" xmlns:w16cid="http://schemas.microsoft.com/office/word/2016/wordml/cid" xmlns:w16="http://schemas.microsoft.com/office/word/2018/wordml" xmlns:w16du="http://schemas.microsoft.com/office/word/2023/wordml/word16du" xmlns:w16sdtdh="http://schemas.microsoft.com/office/word/2020/wordml/sdtdatahash" xmlns:w16se="http://schemas.microsoft.com/office/word/2015/wordml/symex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rcRect l="45276" t="8601" r="5625" b="17219"/>
          <a:stretch/>
        </p:blipFill>
        <p:spPr bwMode="auto">
          <a:xfrm>
            <a:off x="0" y="1214422"/>
            <a:ext cx="3929058" cy="4214842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="" xmlns:wpc="http://schemas.microsoft.com/office/word/2010/wordprocessingCanvas" xmlns:cx="http://schemas.microsoft.com/office/drawing/2014/chartex" xmlns:cx1="http://schemas.microsoft.com/office/drawing/2015/9/8/chartex" xmlns:cx2="http://schemas.microsoft.com/office/drawing/2015/10/21/chartex" xmlns:cx3="http://schemas.microsoft.com/office/drawing/2016/5/9/chartex" xmlns:cx4="http://schemas.microsoft.com/office/drawing/2016/5/10/chartex" xmlns:cx5="http://schemas.microsoft.com/office/drawing/2016/5/11/chartex" xmlns:cx6="http://schemas.microsoft.com/office/drawing/2016/5/12/chartex" xmlns:cx7="http://schemas.microsoft.com/office/drawing/2016/5/13/chartex" xmlns:cx8="http://schemas.microsoft.com/office/drawing/2016/5/14/chartex" xmlns:mc="http://schemas.openxmlformats.org/markup-compatibility/2006" xmlns:aink="http://schemas.microsoft.com/office/drawing/2016/ink" xmlns:am3d="http://schemas.microsoft.com/office/drawing/2017/model3d" xmlns:o="urn:schemas-microsoft-com:office:office" xmlns:oel="http://schemas.microsoft.com/office/2019/extlst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15="http://schemas.microsoft.com/office/word/2012/wordml" xmlns:w16cex="http://schemas.microsoft.com/office/word/2018/wordml/cex" xmlns:w16cid="http://schemas.microsoft.com/office/word/2016/wordml/cid" xmlns:w16="http://schemas.microsoft.com/office/word/2018/wordml" xmlns:w16du="http://schemas.microsoft.com/office/word/2023/wordml/word16du" xmlns:w16sdtdh="http://schemas.microsoft.com/office/word/2020/wordml/sdtdatahash" xmlns:w16se="http://schemas.microsoft.com/office/word/2015/wordml/symex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/>
            </a:ext>
          </a:extLst>
        </p:spPr>
      </p:pic>
      <p:pic>
        <p:nvPicPr>
          <p:cNvPr id="3" name="Рисунок 2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="" xmlns:wpc="http://schemas.microsoft.com/office/word/2010/wordprocessingCanvas" xmlns:cx="http://schemas.microsoft.com/office/drawing/2014/chartex" xmlns:cx1="http://schemas.microsoft.com/office/drawing/2015/9/8/chartex" xmlns:cx2="http://schemas.microsoft.com/office/drawing/2015/10/21/chartex" xmlns:cx3="http://schemas.microsoft.com/office/drawing/2016/5/9/chartex" xmlns:cx4="http://schemas.microsoft.com/office/drawing/2016/5/10/chartex" xmlns:cx5="http://schemas.microsoft.com/office/drawing/2016/5/11/chartex" xmlns:cx6="http://schemas.microsoft.com/office/drawing/2016/5/12/chartex" xmlns:cx7="http://schemas.microsoft.com/office/drawing/2016/5/13/chartex" xmlns:cx8="http://schemas.microsoft.com/office/drawing/2016/5/14/chartex" xmlns:mc="http://schemas.openxmlformats.org/markup-compatibility/2006" xmlns:aink="http://schemas.microsoft.com/office/drawing/2016/ink" xmlns:am3d="http://schemas.microsoft.com/office/drawing/2017/model3d" xmlns:o="urn:schemas-microsoft-com:office:office" xmlns:oel="http://schemas.microsoft.com/office/2019/extlst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15="http://schemas.microsoft.com/office/word/2012/wordml" xmlns:w16cex="http://schemas.microsoft.com/office/word/2018/wordml/cex" xmlns:w16cid="http://schemas.microsoft.com/office/word/2016/wordml/cid" xmlns:w16="http://schemas.microsoft.com/office/word/2018/wordml" xmlns:w16du="http://schemas.microsoft.com/office/word/2023/wordml/word16du" xmlns:w16sdtdh="http://schemas.microsoft.com/office/word/2020/wordml/sdtdatahash" xmlns:w16se="http://schemas.microsoft.com/office/word/2015/wordml/symex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rcRect t="13783"/>
          <a:stretch/>
        </p:blipFill>
        <p:spPr bwMode="auto">
          <a:xfrm>
            <a:off x="4071934" y="1714488"/>
            <a:ext cx="4714908" cy="321471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="" xmlns:wpc="http://schemas.microsoft.com/office/word/2010/wordprocessingCanvas" xmlns:cx="http://schemas.microsoft.com/office/drawing/2014/chartex" xmlns:cx1="http://schemas.microsoft.com/office/drawing/2015/9/8/chartex" xmlns:cx2="http://schemas.microsoft.com/office/drawing/2015/10/21/chartex" xmlns:cx3="http://schemas.microsoft.com/office/drawing/2016/5/9/chartex" xmlns:cx4="http://schemas.microsoft.com/office/drawing/2016/5/10/chartex" xmlns:cx5="http://schemas.microsoft.com/office/drawing/2016/5/11/chartex" xmlns:cx6="http://schemas.microsoft.com/office/drawing/2016/5/12/chartex" xmlns:cx7="http://schemas.microsoft.com/office/drawing/2016/5/13/chartex" xmlns:cx8="http://schemas.microsoft.com/office/drawing/2016/5/14/chartex" xmlns:mc="http://schemas.openxmlformats.org/markup-compatibility/2006" xmlns:aink="http://schemas.microsoft.com/office/drawing/2016/ink" xmlns:am3d="http://schemas.microsoft.com/office/drawing/2017/model3d" xmlns:o="urn:schemas-microsoft-com:office:office" xmlns:oel="http://schemas.microsoft.com/office/2019/extlst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15="http://schemas.microsoft.com/office/word/2012/wordml" xmlns:w16cex="http://schemas.microsoft.com/office/word/2018/wordml/cex" xmlns:w16cid="http://schemas.microsoft.com/office/word/2016/wordml/cid" xmlns:w16="http://schemas.microsoft.com/office/word/2018/wordml" xmlns:w16du="http://schemas.microsoft.com/office/word/2023/wordml/word16du" xmlns:w16sdtdh="http://schemas.microsoft.com/office/word/2020/wordml/sdtdatahash" xmlns:w16se="http://schemas.microsoft.com/office/word/2015/wordml/symex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/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51795" y="285728"/>
            <a:ext cx="899220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Какие органы участвуют в процессе дыхания ?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6E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500034" y="714356"/>
            <a:ext cx="4327970" cy="5486400"/>
            <a:chOff x="0" y="0"/>
            <a:chExt cx="2279753" cy="2167467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279753" cy="2167467"/>
            </a:xfrm>
            <a:custGeom>
              <a:avLst/>
              <a:gdLst/>
              <a:ahLst/>
              <a:cxnLst/>
              <a:rect l="l" t="t" r="r" b="b"/>
              <a:pathLst>
                <a:path w="2279753" h="2167467">
                  <a:moveTo>
                    <a:pt x="0" y="0"/>
                  </a:moveTo>
                  <a:lnTo>
                    <a:pt x="2279753" y="0"/>
                  </a:lnTo>
                  <a:lnTo>
                    <a:pt x="2279753" y="2167467"/>
                  </a:lnTo>
                  <a:lnTo>
                    <a:pt x="0" y="2167467"/>
                  </a:lnTo>
                  <a:close/>
                </a:path>
              </a:pathLst>
            </a:custGeom>
            <a:solidFill>
              <a:srgbClr val="CEE3C3"/>
            </a:solidFill>
          </p:spPr>
        </p:sp>
        <p:sp>
          <p:nvSpPr>
            <p:cNvPr id="4" name="TextBox 4"/>
            <p:cNvSpPr txBox="1"/>
            <p:nvPr/>
          </p:nvSpPr>
          <p:spPr>
            <a:xfrm>
              <a:off x="0" y="-38100"/>
              <a:ext cx="2279753" cy="2205567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48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5" name="Freeform 5"/>
          <p:cNvSpPr/>
          <p:nvPr/>
        </p:nvSpPr>
        <p:spPr>
          <a:xfrm>
            <a:off x="4572001" y="685800"/>
            <a:ext cx="4286280" cy="5486400"/>
          </a:xfrm>
          <a:custGeom>
            <a:avLst/>
            <a:gdLst/>
            <a:ahLst/>
            <a:cxnLst/>
            <a:rect l="l" t="t" r="r" b="b"/>
            <a:pathLst>
              <a:path w="7574661" h="8229600">
                <a:moveTo>
                  <a:pt x="0" y="0"/>
                </a:moveTo>
                <a:lnTo>
                  <a:pt x="7574661" y="0"/>
                </a:lnTo>
                <a:lnTo>
                  <a:pt x="7574661" y="8229600"/>
                </a:lnTo>
                <a:lnTo>
                  <a:pt x="0" y="82296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6" name="TextBox 6"/>
          <p:cNvSpPr txBox="1"/>
          <p:nvPr/>
        </p:nvSpPr>
        <p:spPr>
          <a:xfrm>
            <a:off x="687539" y="917237"/>
            <a:ext cx="3981599" cy="41036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248"/>
              </a:lnSpc>
            </a:pPr>
            <a:r>
              <a:rPr lang="en-US" sz="3200" b="1" dirty="0" err="1">
                <a:solidFill>
                  <a:srgbClr val="000000"/>
                </a:solidFill>
                <a:latin typeface="Times New Roman" pitchFamily="18" charset="0"/>
                <a:ea typeface="Montserrat Bold"/>
                <a:cs typeface="Times New Roman" pitchFamily="18" charset="0"/>
                <a:sym typeface="Montserrat Bold"/>
              </a:rPr>
              <a:t>Обмен</a:t>
            </a:r>
            <a:r>
              <a:rPr lang="en-US" sz="3200" b="1" dirty="0">
                <a:solidFill>
                  <a:srgbClr val="000000"/>
                </a:solidFill>
                <a:latin typeface="Times New Roman" pitchFamily="18" charset="0"/>
                <a:ea typeface="Montserrat Bold"/>
                <a:cs typeface="Times New Roman" pitchFamily="18" charset="0"/>
                <a:sym typeface="Montserrat Bold"/>
              </a:rPr>
              <a:t> </a:t>
            </a:r>
            <a:r>
              <a:rPr lang="en-US" sz="3200" b="1" dirty="0" err="1">
                <a:solidFill>
                  <a:srgbClr val="000000"/>
                </a:solidFill>
                <a:latin typeface="Times New Roman" pitchFamily="18" charset="0"/>
                <a:ea typeface="Montserrat Bold"/>
                <a:cs typeface="Times New Roman" pitchFamily="18" charset="0"/>
                <a:sym typeface="Montserrat Bold"/>
              </a:rPr>
              <a:t>веществ</a:t>
            </a:r>
            <a:r>
              <a:rPr lang="en-US" sz="3200" dirty="0">
                <a:solidFill>
                  <a:srgbClr val="000000"/>
                </a:solidFill>
                <a:latin typeface="Times New Roman" pitchFamily="18" charset="0"/>
                <a:ea typeface="Montserrat"/>
                <a:cs typeface="Times New Roman" pitchFamily="18" charset="0"/>
                <a:sym typeface="Montserrat"/>
              </a:rPr>
              <a:t> </a:t>
            </a:r>
            <a:r>
              <a:rPr lang="en-US" sz="3200" dirty="0" smtClean="0">
                <a:solidFill>
                  <a:srgbClr val="000000"/>
                </a:solidFill>
                <a:latin typeface="Times New Roman" pitchFamily="18" charset="0"/>
                <a:ea typeface="Montserrat"/>
                <a:cs typeface="Times New Roman" pitchFamily="18" charset="0"/>
                <a:sym typeface="Montserrat"/>
              </a:rPr>
              <a:t>-</a:t>
            </a:r>
            <a:endParaRPr lang="en-US" sz="3200" dirty="0">
              <a:solidFill>
                <a:srgbClr val="000000"/>
              </a:solidFill>
              <a:latin typeface="Times New Roman" pitchFamily="18" charset="0"/>
              <a:ea typeface="Montserrat"/>
              <a:cs typeface="Times New Roman" pitchFamily="18" charset="0"/>
              <a:sym typeface="Montserrat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42910" y="1643050"/>
            <a:ext cx="4000528" cy="49292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это совокупность химических реакций, происходящих в организме, которые обеспечивают его рост, развитие и функционирование. Он включает в себя процессы питания, дыхания, выделения и другие.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/>
          <p:cNvPicPr/>
          <p:nvPr/>
        </p:nvPicPr>
        <p:blipFill rotWithShape="1">
          <a:blip r:embed="rId2">
            <a:extLst>
              <a:ext uri="{28A0092B-C50C-407E-A947-70E740481C1C}">
                <a14:useLocalDpi xmlns="" xmlns:wpc="http://schemas.microsoft.com/office/word/2010/wordprocessingCanvas" xmlns:cx="http://schemas.microsoft.com/office/drawing/2014/chartex" xmlns:cx1="http://schemas.microsoft.com/office/drawing/2015/9/8/chartex" xmlns:cx2="http://schemas.microsoft.com/office/drawing/2015/10/21/chartex" xmlns:cx3="http://schemas.microsoft.com/office/drawing/2016/5/9/chartex" xmlns:cx4="http://schemas.microsoft.com/office/drawing/2016/5/10/chartex" xmlns:cx5="http://schemas.microsoft.com/office/drawing/2016/5/11/chartex" xmlns:cx6="http://schemas.microsoft.com/office/drawing/2016/5/12/chartex" xmlns:cx7="http://schemas.microsoft.com/office/drawing/2016/5/13/chartex" xmlns:cx8="http://schemas.microsoft.com/office/drawing/2016/5/14/chartex" xmlns:mc="http://schemas.openxmlformats.org/markup-compatibility/2006" xmlns:aink="http://schemas.microsoft.com/office/drawing/2016/ink" xmlns:am3d="http://schemas.microsoft.com/office/drawing/2017/model3d" xmlns:o="urn:schemas-microsoft-com:office:office" xmlns:oel="http://schemas.microsoft.com/office/2019/extlst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15="http://schemas.microsoft.com/office/word/2012/wordml" xmlns:w16cex="http://schemas.microsoft.com/office/word/2018/wordml/cex" xmlns:w16cid="http://schemas.microsoft.com/office/word/2016/wordml/cid" xmlns:w16="http://schemas.microsoft.com/office/word/2018/wordml" xmlns:w16du="http://schemas.microsoft.com/office/word/2023/wordml/word16du" xmlns:w16sdtdh="http://schemas.microsoft.com/office/word/2020/wordml/sdtdatahash" xmlns:w16se="http://schemas.microsoft.com/office/word/2015/wordml/symex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rcRect r="42879"/>
          <a:stretch/>
        </p:blipFill>
        <p:spPr bwMode="auto">
          <a:xfrm>
            <a:off x="214282" y="1357298"/>
            <a:ext cx="4429156" cy="4500594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="" xmlns:wpc="http://schemas.microsoft.com/office/word/2010/wordprocessingCanvas" xmlns:cx="http://schemas.microsoft.com/office/drawing/2014/chartex" xmlns:cx1="http://schemas.microsoft.com/office/drawing/2015/9/8/chartex" xmlns:cx2="http://schemas.microsoft.com/office/drawing/2015/10/21/chartex" xmlns:cx3="http://schemas.microsoft.com/office/drawing/2016/5/9/chartex" xmlns:cx4="http://schemas.microsoft.com/office/drawing/2016/5/10/chartex" xmlns:cx5="http://schemas.microsoft.com/office/drawing/2016/5/11/chartex" xmlns:cx6="http://schemas.microsoft.com/office/drawing/2016/5/12/chartex" xmlns:cx7="http://schemas.microsoft.com/office/drawing/2016/5/13/chartex" xmlns:cx8="http://schemas.microsoft.com/office/drawing/2016/5/14/chartex" xmlns:mc="http://schemas.openxmlformats.org/markup-compatibility/2006" xmlns:aink="http://schemas.microsoft.com/office/drawing/2016/ink" xmlns:am3d="http://schemas.microsoft.com/office/drawing/2017/model3d" xmlns:o="urn:schemas-microsoft-com:office:office" xmlns:oel="http://schemas.microsoft.com/office/2019/extlst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15="http://schemas.microsoft.com/office/word/2012/wordml" xmlns:w16cex="http://schemas.microsoft.com/office/word/2018/wordml/cex" xmlns:w16cid="http://schemas.microsoft.com/office/word/2016/wordml/cid" xmlns:w16="http://schemas.microsoft.com/office/word/2018/wordml" xmlns:w16du="http://schemas.microsoft.com/office/word/2023/wordml/word16du" xmlns:w16sdtdh="http://schemas.microsoft.com/office/word/2020/wordml/sdtdatahash" xmlns:w16se="http://schemas.microsoft.com/office/word/2015/wordml/symex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/>
            </a:ext>
          </a:extLst>
        </p:spPr>
      </p:pic>
      <p:pic>
        <p:nvPicPr>
          <p:cNvPr id="5" name="Рисунок 4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="" xmlns:wpc="http://schemas.microsoft.com/office/word/2010/wordprocessingCanvas" xmlns:cx="http://schemas.microsoft.com/office/drawing/2014/chartex" xmlns:cx1="http://schemas.microsoft.com/office/drawing/2015/9/8/chartex" xmlns:cx2="http://schemas.microsoft.com/office/drawing/2015/10/21/chartex" xmlns:cx3="http://schemas.microsoft.com/office/drawing/2016/5/9/chartex" xmlns:cx4="http://schemas.microsoft.com/office/drawing/2016/5/10/chartex" xmlns:cx5="http://schemas.microsoft.com/office/drawing/2016/5/11/chartex" xmlns:cx6="http://schemas.microsoft.com/office/drawing/2016/5/12/chartex" xmlns:cx7="http://schemas.microsoft.com/office/drawing/2016/5/13/chartex" xmlns:cx8="http://schemas.microsoft.com/office/drawing/2016/5/14/chartex" xmlns:mc="http://schemas.openxmlformats.org/markup-compatibility/2006" xmlns:aink="http://schemas.microsoft.com/office/drawing/2016/ink" xmlns:am3d="http://schemas.microsoft.com/office/drawing/2017/model3d" xmlns:o="urn:schemas-microsoft-com:office:office" xmlns:oel="http://schemas.microsoft.com/office/2019/extlst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15="http://schemas.microsoft.com/office/word/2012/wordml" xmlns:w16cex="http://schemas.microsoft.com/office/word/2018/wordml/cex" xmlns:w16cid="http://schemas.microsoft.com/office/word/2016/wordml/cid" xmlns:w16="http://schemas.microsoft.com/office/word/2018/wordml" xmlns:w16du="http://schemas.microsoft.com/office/word/2023/wordml/word16du" xmlns:w16sdtdh="http://schemas.microsoft.com/office/word/2020/wordml/sdtdatahash" xmlns:w16se="http://schemas.microsoft.com/office/word/2015/wordml/symex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rcRect l="26901" t="2352" r="27382"/>
          <a:stretch/>
        </p:blipFill>
        <p:spPr bwMode="auto">
          <a:xfrm>
            <a:off x="5072066" y="1428736"/>
            <a:ext cx="3500462" cy="4500594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="" xmlns:wpc="http://schemas.microsoft.com/office/word/2010/wordprocessingCanvas" xmlns:cx="http://schemas.microsoft.com/office/drawing/2014/chartex" xmlns:cx1="http://schemas.microsoft.com/office/drawing/2015/9/8/chartex" xmlns:cx2="http://schemas.microsoft.com/office/drawing/2015/10/21/chartex" xmlns:cx3="http://schemas.microsoft.com/office/drawing/2016/5/9/chartex" xmlns:cx4="http://schemas.microsoft.com/office/drawing/2016/5/10/chartex" xmlns:cx5="http://schemas.microsoft.com/office/drawing/2016/5/11/chartex" xmlns:cx6="http://schemas.microsoft.com/office/drawing/2016/5/12/chartex" xmlns:cx7="http://schemas.microsoft.com/office/drawing/2016/5/13/chartex" xmlns:cx8="http://schemas.microsoft.com/office/drawing/2016/5/14/chartex" xmlns:mc="http://schemas.openxmlformats.org/markup-compatibility/2006" xmlns:aink="http://schemas.microsoft.com/office/drawing/2016/ink" xmlns:am3d="http://schemas.microsoft.com/office/drawing/2017/model3d" xmlns:o="urn:schemas-microsoft-com:office:office" xmlns:oel="http://schemas.microsoft.com/office/2019/extlst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15="http://schemas.microsoft.com/office/word/2012/wordml" xmlns:w16cex="http://schemas.microsoft.com/office/word/2018/wordml/cex" xmlns:w16cid="http://schemas.microsoft.com/office/word/2016/wordml/cid" xmlns:w16="http://schemas.microsoft.com/office/word/2018/wordml" xmlns:w16du="http://schemas.microsoft.com/office/word/2023/wordml/word16du" xmlns:w16sdtdh="http://schemas.microsoft.com/office/word/2020/wordml/sdtdatahash" xmlns:w16se="http://schemas.microsoft.com/office/word/2015/wordml/symex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/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928662" y="714356"/>
            <a:ext cx="561397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Транспорт веществ</a:t>
            </a:r>
            <a:endParaRPr lang="ru-RU" sz="48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="" xmlns:wpc="http://schemas.microsoft.com/office/word/2010/wordprocessingCanvas" xmlns:cx="http://schemas.microsoft.com/office/drawing/2014/chartex" xmlns:cx1="http://schemas.microsoft.com/office/drawing/2015/9/8/chartex" xmlns:cx2="http://schemas.microsoft.com/office/drawing/2015/10/21/chartex" xmlns:cx3="http://schemas.microsoft.com/office/drawing/2016/5/9/chartex" xmlns:cx4="http://schemas.microsoft.com/office/drawing/2016/5/10/chartex" xmlns:cx5="http://schemas.microsoft.com/office/drawing/2016/5/11/chartex" xmlns:cx6="http://schemas.microsoft.com/office/drawing/2016/5/12/chartex" xmlns:cx7="http://schemas.microsoft.com/office/drawing/2016/5/13/chartex" xmlns:cx8="http://schemas.microsoft.com/office/drawing/2016/5/14/chartex" xmlns:mc="http://schemas.openxmlformats.org/markup-compatibility/2006" xmlns:aink="http://schemas.microsoft.com/office/drawing/2016/ink" xmlns:am3d="http://schemas.microsoft.com/office/drawing/2017/model3d" xmlns:o="urn:schemas-microsoft-com:office:office" xmlns:oel="http://schemas.microsoft.com/office/2019/extlst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15="http://schemas.microsoft.com/office/word/2012/wordml" xmlns:w16cex="http://schemas.microsoft.com/office/word/2018/wordml/cex" xmlns:w16cid="http://schemas.microsoft.com/office/word/2016/wordml/cid" xmlns:w16="http://schemas.microsoft.com/office/word/2018/wordml" xmlns:w16du="http://schemas.microsoft.com/office/word/2023/wordml/word16du" xmlns:w16sdtdh="http://schemas.microsoft.com/office/word/2020/wordml/sdtdatahash" xmlns:w16se="http://schemas.microsoft.com/office/word/2015/wordml/symex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rcRect l="9261" r="34144"/>
          <a:stretch/>
        </p:blipFill>
        <p:spPr bwMode="auto">
          <a:xfrm>
            <a:off x="142844" y="285728"/>
            <a:ext cx="5843598" cy="3437132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="" xmlns:wpc="http://schemas.microsoft.com/office/word/2010/wordprocessingCanvas" xmlns:cx="http://schemas.microsoft.com/office/drawing/2014/chartex" xmlns:cx1="http://schemas.microsoft.com/office/drawing/2015/9/8/chartex" xmlns:cx2="http://schemas.microsoft.com/office/drawing/2015/10/21/chartex" xmlns:cx3="http://schemas.microsoft.com/office/drawing/2016/5/9/chartex" xmlns:cx4="http://schemas.microsoft.com/office/drawing/2016/5/10/chartex" xmlns:cx5="http://schemas.microsoft.com/office/drawing/2016/5/11/chartex" xmlns:cx6="http://schemas.microsoft.com/office/drawing/2016/5/12/chartex" xmlns:cx7="http://schemas.microsoft.com/office/drawing/2016/5/13/chartex" xmlns:cx8="http://schemas.microsoft.com/office/drawing/2016/5/14/chartex" xmlns:mc="http://schemas.openxmlformats.org/markup-compatibility/2006" xmlns:aink="http://schemas.microsoft.com/office/drawing/2016/ink" xmlns:am3d="http://schemas.microsoft.com/office/drawing/2017/model3d" xmlns:o="urn:schemas-microsoft-com:office:office" xmlns:oel="http://schemas.microsoft.com/office/2019/extlst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15="http://schemas.microsoft.com/office/word/2012/wordml" xmlns:w16cex="http://schemas.microsoft.com/office/word/2018/wordml/cex" xmlns:w16cid="http://schemas.microsoft.com/office/word/2016/wordml/cid" xmlns:w16="http://schemas.microsoft.com/office/word/2018/wordml" xmlns:w16du="http://schemas.microsoft.com/office/word/2023/wordml/word16du" xmlns:w16sdtdh="http://schemas.microsoft.com/office/word/2020/wordml/sdtdatahash" xmlns:w16se="http://schemas.microsoft.com/office/word/2015/wordml/symex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/>
            </a:ext>
          </a:extLst>
        </p:spPr>
      </p:pic>
      <p:pic>
        <p:nvPicPr>
          <p:cNvPr id="5" name="Рисунок 4"/>
          <p:cNvPicPr/>
          <p:nvPr/>
        </p:nvPicPr>
        <p:blipFill>
          <a:blip r:embed="rId3" cstate="print">
            <a:extLst>
              <a:ext uri="{28A0092B-C50C-407E-A947-70E740481C1C}">
                <a14:useLocalDpi xmlns="" xmlns:wpc="http://schemas.microsoft.com/office/word/2010/wordprocessingCanvas" xmlns:cx="http://schemas.microsoft.com/office/drawing/2014/chartex" xmlns:cx1="http://schemas.microsoft.com/office/drawing/2015/9/8/chartex" xmlns:cx2="http://schemas.microsoft.com/office/drawing/2015/10/21/chartex" xmlns:cx3="http://schemas.microsoft.com/office/drawing/2016/5/9/chartex" xmlns:cx4="http://schemas.microsoft.com/office/drawing/2016/5/10/chartex" xmlns:cx5="http://schemas.microsoft.com/office/drawing/2016/5/11/chartex" xmlns:cx6="http://schemas.microsoft.com/office/drawing/2016/5/12/chartex" xmlns:cx7="http://schemas.microsoft.com/office/drawing/2016/5/13/chartex" xmlns:cx8="http://schemas.microsoft.com/office/drawing/2016/5/14/chartex" xmlns:mc="http://schemas.openxmlformats.org/markup-compatibility/2006" xmlns:aink="http://schemas.microsoft.com/office/drawing/2016/ink" xmlns:am3d="http://schemas.microsoft.com/office/drawing/2017/model3d" xmlns:o="urn:schemas-microsoft-com:office:office" xmlns:oel="http://schemas.microsoft.com/office/2019/extlst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15="http://schemas.microsoft.com/office/word/2012/wordml" xmlns:w16cex="http://schemas.microsoft.com/office/word/2018/wordml/cex" xmlns:w16cid="http://schemas.microsoft.com/office/word/2016/wordml/cid" xmlns:w16="http://schemas.microsoft.com/office/word/2018/wordml" xmlns:w16du="http://schemas.microsoft.com/office/word/2023/wordml/word16du" xmlns:w16sdtdh="http://schemas.microsoft.com/office/word/2020/wordml/sdtdatahash" xmlns:w16se="http://schemas.microsoft.com/office/word/2015/wordml/symex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>
            <a:off x="5286380" y="3500438"/>
            <a:ext cx="3571900" cy="3071834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Freeform 2"/>
          <p:cNvSpPr/>
          <p:nvPr/>
        </p:nvSpPr>
        <p:spPr>
          <a:xfrm>
            <a:off x="642910" y="3500438"/>
            <a:ext cx="3643338" cy="3143272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4" cstate="print"/>
            <a:stretch>
              <a:fillRect/>
            </a:stretch>
          </a:blipFill>
        </p:spPr>
      </p:sp>
      <p:sp>
        <p:nvSpPr>
          <p:cNvPr id="7" name="TextBox 6"/>
          <p:cNvSpPr txBox="1"/>
          <p:nvPr/>
        </p:nvSpPr>
        <p:spPr>
          <a:xfrm>
            <a:off x="4572000" y="642918"/>
            <a:ext cx="438152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РАЗДРАЖИМОСТЬ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000760" y="2571744"/>
            <a:ext cx="110427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Гидра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6E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9144000" cy="6858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 cstate="print"/>
            <a:stretch>
              <a:fillRect/>
            </a:stretch>
          </a:blipFill>
        </p:spPr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6E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9144000" cy="6858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18518"/>
            </a:stretch>
          </a:blipFill>
        </p:spPr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="" xmlns:wpc="http://schemas.microsoft.com/office/word/2010/wordprocessingCanvas" xmlns:cx="http://schemas.microsoft.com/office/drawing/2014/chartex" xmlns:cx1="http://schemas.microsoft.com/office/drawing/2015/9/8/chartex" xmlns:cx2="http://schemas.microsoft.com/office/drawing/2015/10/21/chartex" xmlns:cx3="http://schemas.microsoft.com/office/drawing/2016/5/9/chartex" xmlns:cx4="http://schemas.microsoft.com/office/drawing/2016/5/10/chartex" xmlns:cx5="http://schemas.microsoft.com/office/drawing/2016/5/11/chartex" xmlns:cx6="http://schemas.microsoft.com/office/drawing/2016/5/12/chartex" xmlns:cx7="http://schemas.microsoft.com/office/drawing/2016/5/13/chartex" xmlns:cx8="http://schemas.microsoft.com/office/drawing/2016/5/14/chartex" xmlns:mc="http://schemas.openxmlformats.org/markup-compatibility/2006" xmlns:aink="http://schemas.microsoft.com/office/drawing/2016/ink" xmlns:am3d="http://schemas.microsoft.com/office/drawing/2017/model3d" xmlns:o="urn:schemas-microsoft-com:office:office" xmlns:oel="http://schemas.microsoft.com/office/2019/extlst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15="http://schemas.microsoft.com/office/word/2012/wordml" xmlns:w16cex="http://schemas.microsoft.com/office/word/2018/wordml/cex" xmlns:w16cid="http://schemas.microsoft.com/office/word/2016/wordml/cid" xmlns:w16="http://schemas.microsoft.com/office/word/2018/wordml" xmlns:w16du="http://schemas.microsoft.com/office/word/2023/wordml/word16du" xmlns:w16sdtdh="http://schemas.microsoft.com/office/word/2020/wordml/sdtdatahash" xmlns:w16se="http://schemas.microsoft.com/office/word/2015/wordml/symex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rcRect b="48452"/>
          <a:stretch/>
        </p:blipFill>
        <p:spPr bwMode="auto">
          <a:xfrm>
            <a:off x="214282" y="1214422"/>
            <a:ext cx="4286280" cy="2071702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="" xmlns:wpc="http://schemas.microsoft.com/office/word/2010/wordprocessingCanvas" xmlns:cx="http://schemas.microsoft.com/office/drawing/2014/chartex" xmlns:cx1="http://schemas.microsoft.com/office/drawing/2015/9/8/chartex" xmlns:cx2="http://schemas.microsoft.com/office/drawing/2015/10/21/chartex" xmlns:cx3="http://schemas.microsoft.com/office/drawing/2016/5/9/chartex" xmlns:cx4="http://schemas.microsoft.com/office/drawing/2016/5/10/chartex" xmlns:cx5="http://schemas.microsoft.com/office/drawing/2016/5/11/chartex" xmlns:cx6="http://schemas.microsoft.com/office/drawing/2016/5/12/chartex" xmlns:cx7="http://schemas.microsoft.com/office/drawing/2016/5/13/chartex" xmlns:cx8="http://schemas.microsoft.com/office/drawing/2016/5/14/chartex" xmlns:mc="http://schemas.openxmlformats.org/markup-compatibility/2006" xmlns:aink="http://schemas.microsoft.com/office/drawing/2016/ink" xmlns:am3d="http://schemas.microsoft.com/office/drawing/2017/model3d" xmlns:o="urn:schemas-microsoft-com:office:office" xmlns:oel="http://schemas.microsoft.com/office/2019/extlst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15="http://schemas.microsoft.com/office/word/2012/wordml" xmlns:w16cex="http://schemas.microsoft.com/office/word/2018/wordml/cex" xmlns:w16cid="http://schemas.microsoft.com/office/word/2016/wordml/cid" xmlns:w16="http://schemas.microsoft.com/office/word/2018/wordml" xmlns:w16du="http://schemas.microsoft.com/office/word/2023/wordml/word16du" xmlns:w16sdtdh="http://schemas.microsoft.com/office/word/2020/wordml/sdtdatahash" xmlns:w16se="http://schemas.microsoft.com/office/word/2015/wordml/symex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/>
            </a:ext>
          </a:extLst>
        </p:spPr>
      </p:pic>
      <p:pic>
        <p:nvPicPr>
          <p:cNvPr id="5" name="Рисунок 4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="" xmlns:wpc="http://schemas.microsoft.com/office/word/2010/wordprocessingCanvas" xmlns:cx="http://schemas.microsoft.com/office/drawing/2014/chartex" xmlns:cx1="http://schemas.microsoft.com/office/drawing/2015/9/8/chartex" xmlns:cx2="http://schemas.microsoft.com/office/drawing/2015/10/21/chartex" xmlns:cx3="http://schemas.microsoft.com/office/drawing/2016/5/9/chartex" xmlns:cx4="http://schemas.microsoft.com/office/drawing/2016/5/10/chartex" xmlns:cx5="http://schemas.microsoft.com/office/drawing/2016/5/11/chartex" xmlns:cx6="http://schemas.microsoft.com/office/drawing/2016/5/12/chartex" xmlns:cx7="http://schemas.microsoft.com/office/drawing/2016/5/13/chartex" xmlns:cx8="http://schemas.microsoft.com/office/drawing/2016/5/14/chartex" xmlns:mc="http://schemas.openxmlformats.org/markup-compatibility/2006" xmlns:aink="http://schemas.microsoft.com/office/drawing/2016/ink" xmlns:am3d="http://schemas.microsoft.com/office/drawing/2017/model3d" xmlns:o="urn:schemas-microsoft-com:office:office" xmlns:oel="http://schemas.microsoft.com/office/2019/extlst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15="http://schemas.microsoft.com/office/word/2012/wordml" xmlns:w16cex="http://schemas.microsoft.com/office/word/2018/wordml/cex" xmlns:w16cid="http://schemas.microsoft.com/office/word/2016/wordml/cid" xmlns:w16="http://schemas.microsoft.com/office/word/2018/wordml" xmlns:w16du="http://schemas.microsoft.com/office/word/2023/wordml/word16du" xmlns:w16sdtdh="http://schemas.microsoft.com/office/word/2020/wordml/sdtdatahash" xmlns:w16se="http://schemas.microsoft.com/office/word/2015/wordml/symex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rcRect t="52400"/>
          <a:stretch/>
        </p:blipFill>
        <p:spPr bwMode="auto">
          <a:xfrm>
            <a:off x="4429124" y="1500174"/>
            <a:ext cx="4357718" cy="1928826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="" xmlns:wpc="http://schemas.microsoft.com/office/word/2010/wordprocessingCanvas" xmlns:cx="http://schemas.microsoft.com/office/drawing/2014/chartex" xmlns:cx1="http://schemas.microsoft.com/office/drawing/2015/9/8/chartex" xmlns:cx2="http://schemas.microsoft.com/office/drawing/2015/10/21/chartex" xmlns:cx3="http://schemas.microsoft.com/office/drawing/2016/5/9/chartex" xmlns:cx4="http://schemas.microsoft.com/office/drawing/2016/5/10/chartex" xmlns:cx5="http://schemas.microsoft.com/office/drawing/2016/5/11/chartex" xmlns:cx6="http://schemas.microsoft.com/office/drawing/2016/5/12/chartex" xmlns:cx7="http://schemas.microsoft.com/office/drawing/2016/5/13/chartex" xmlns:cx8="http://schemas.microsoft.com/office/drawing/2016/5/14/chartex" xmlns:mc="http://schemas.openxmlformats.org/markup-compatibility/2006" xmlns:aink="http://schemas.microsoft.com/office/drawing/2016/ink" xmlns:am3d="http://schemas.microsoft.com/office/drawing/2017/model3d" xmlns:o="urn:schemas-microsoft-com:office:office" xmlns:oel="http://schemas.microsoft.com/office/2019/extlst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15="http://schemas.microsoft.com/office/word/2012/wordml" xmlns:w16cex="http://schemas.microsoft.com/office/word/2018/wordml/cex" xmlns:w16cid="http://schemas.microsoft.com/office/word/2016/wordml/cid" xmlns:w16="http://schemas.microsoft.com/office/word/2018/wordml" xmlns:w16du="http://schemas.microsoft.com/office/word/2023/wordml/word16du" xmlns:w16sdtdh="http://schemas.microsoft.com/office/word/2020/wordml/sdtdatahash" xmlns:w16se="http://schemas.microsoft.com/office/word/2015/wordml/symex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/>
            </a:ext>
          </a:extLst>
        </p:spPr>
      </p:pic>
      <p:pic>
        <p:nvPicPr>
          <p:cNvPr id="6" name="Рисунок 5"/>
          <p:cNvPicPr/>
          <p:nvPr/>
        </p:nvPicPr>
        <p:blipFill>
          <a:blip r:embed="rId3" cstate="print">
            <a:extLst>
              <a:ext uri="{28A0092B-C50C-407E-A947-70E740481C1C}">
                <a14:useLocalDpi xmlns="" xmlns:wpc="http://schemas.microsoft.com/office/word/2010/wordprocessingCanvas" xmlns:cx="http://schemas.microsoft.com/office/drawing/2014/chartex" xmlns:cx1="http://schemas.microsoft.com/office/drawing/2015/9/8/chartex" xmlns:cx2="http://schemas.microsoft.com/office/drawing/2015/10/21/chartex" xmlns:cx3="http://schemas.microsoft.com/office/drawing/2016/5/9/chartex" xmlns:cx4="http://schemas.microsoft.com/office/drawing/2016/5/10/chartex" xmlns:cx5="http://schemas.microsoft.com/office/drawing/2016/5/11/chartex" xmlns:cx6="http://schemas.microsoft.com/office/drawing/2016/5/12/chartex" xmlns:cx7="http://schemas.microsoft.com/office/drawing/2016/5/13/chartex" xmlns:cx8="http://schemas.microsoft.com/office/drawing/2016/5/14/chartex" xmlns:mc="http://schemas.openxmlformats.org/markup-compatibility/2006" xmlns:aink="http://schemas.microsoft.com/office/drawing/2016/ink" xmlns:am3d="http://schemas.microsoft.com/office/drawing/2017/model3d" xmlns:o="urn:schemas-microsoft-com:office:office" xmlns:oel="http://schemas.microsoft.com/office/2019/extlst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15="http://schemas.microsoft.com/office/word/2012/wordml" xmlns:w16cex="http://schemas.microsoft.com/office/word/2018/wordml/cex" xmlns:w16cid="http://schemas.microsoft.com/office/word/2016/wordml/cid" xmlns:w16="http://schemas.microsoft.com/office/word/2018/wordml" xmlns:w16du="http://schemas.microsoft.com/office/word/2023/wordml/word16du" xmlns:w16sdtdh="http://schemas.microsoft.com/office/word/2020/wordml/sdtdatahash" xmlns:w16se="http://schemas.microsoft.com/office/word/2015/wordml/symex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>
            <a:off x="1214414" y="3643314"/>
            <a:ext cx="6572296" cy="2857520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TextBox 6"/>
          <p:cNvSpPr txBox="1"/>
          <p:nvPr/>
        </p:nvSpPr>
        <p:spPr>
          <a:xfrm>
            <a:off x="2071670" y="428604"/>
            <a:ext cx="533575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РОСТ и РАЗВИТИЕ</a:t>
            </a:r>
            <a:endParaRPr lang="ru-RU" sz="44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249031" y="283249"/>
            <a:ext cx="8752125" cy="6574751"/>
            <a:chOff x="0" y="0"/>
            <a:chExt cx="5849350" cy="3192356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5849350" cy="3192356"/>
            </a:xfrm>
            <a:custGeom>
              <a:avLst/>
              <a:gdLst/>
              <a:ahLst/>
              <a:cxnLst/>
              <a:rect l="l" t="t" r="r" b="b"/>
              <a:pathLst>
                <a:path w="5849350" h="3192356">
                  <a:moveTo>
                    <a:pt x="0" y="0"/>
                  </a:moveTo>
                  <a:lnTo>
                    <a:pt x="5849350" y="0"/>
                  </a:lnTo>
                  <a:lnTo>
                    <a:pt x="5849350" y="3192356"/>
                  </a:lnTo>
                  <a:lnTo>
                    <a:pt x="0" y="3192356"/>
                  </a:lnTo>
                  <a:close/>
                </a:path>
              </a:pathLst>
            </a:custGeom>
            <a:solidFill>
              <a:srgbClr val="D8EDE7"/>
            </a:solidFill>
          </p:spPr>
        </p:sp>
      </p:grpSp>
      <p:sp>
        <p:nvSpPr>
          <p:cNvPr id="4" name="Freeform 4"/>
          <p:cNvSpPr/>
          <p:nvPr/>
        </p:nvSpPr>
        <p:spPr>
          <a:xfrm>
            <a:off x="1785918" y="0"/>
            <a:ext cx="5357850" cy="6858000"/>
          </a:xfrm>
          <a:custGeom>
            <a:avLst/>
            <a:gdLst/>
            <a:ahLst/>
            <a:cxnLst/>
            <a:rect l="l" t="t" r="r" b="b"/>
            <a:pathLst>
              <a:path w="6295307" h="7688924">
                <a:moveTo>
                  <a:pt x="0" y="0"/>
                </a:moveTo>
                <a:lnTo>
                  <a:pt x="6295306" y="0"/>
                </a:lnTo>
                <a:lnTo>
                  <a:pt x="6295306" y="7688924"/>
                </a:lnTo>
                <a:lnTo>
                  <a:pt x="0" y="768892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85720" y="214290"/>
            <a:ext cx="8572560" cy="980017"/>
          </a:xfrm>
        </p:spPr>
        <p:txBody>
          <a:bodyPr>
            <a:normAutofit fontScale="90000"/>
          </a:bodyPr>
          <a:lstStyle/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Подготовка к Всероссийской </a:t>
            </a:r>
            <a:br>
              <a:rPr lang="ru-RU" sz="36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проверочной работе (ВПР</a:t>
            </a:r>
            <a:r>
              <a:rPr lang="ru-RU" sz="3600" b="1" dirty="0" smtClean="0"/>
              <a:t>)</a:t>
            </a:r>
            <a:r>
              <a:rPr lang="ru-RU" sz="4000" dirty="0" smtClean="0"/>
              <a:t/>
            </a:r>
            <a:br>
              <a:rPr lang="ru-RU" sz="4000" dirty="0" smtClean="0"/>
            </a:b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142844" y="1785926"/>
            <a:ext cx="8286808" cy="40318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Microsoft JhengHei UI Light" pitchFamily="34" charset="-120"/>
                <a:cs typeface="Times New Roman" pitchFamily="18" charset="0"/>
              </a:rPr>
              <a:t>Задание 2.1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Microsoft JhengHei UI Light" pitchFamily="34" charset="-120"/>
                <a:cs typeface="Times New Roman" pitchFamily="18" charset="0"/>
              </a:rPr>
              <a:t> Смородина листьями поглощает кислород.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Microsoft JhengHei UI Light" pitchFamily="34" charset="-120"/>
                <a:cs typeface="Times New Roman" pitchFamily="18" charset="0"/>
              </a:rPr>
              <a:t>Найдите в приведённом списке и подчеркните название этого процесса.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Microsoft JhengHei UI Light" pitchFamily="34" charset="-120"/>
                <a:cs typeface="Times New Roman" pitchFamily="18" charset="0"/>
              </a:rPr>
              <a:t>Дыхание, питание, рост, плодоношение</a:t>
            </a:r>
            <a:r>
              <a:rPr kumimoji="0" lang="ru-RU" sz="32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Microsoft JhengHei UI Light" pitchFamily="34" charset="-120"/>
                <a:cs typeface="Times New Roman" pitchFamily="18" charset="0"/>
              </a:rPr>
              <a:t>.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200" b="0" i="0" u="sng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imes New Roman" pitchFamily="18" charset="0"/>
              <a:ea typeface="Microsoft JhengHei UI Light" pitchFamily="34" charset="-12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Microsoft JhengHei UI Light" pitchFamily="34" charset="-120"/>
                <a:cs typeface="Times New Roman" pitchFamily="18" charset="0"/>
              </a:rPr>
              <a:t>Задание2.2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Microsoft JhengHei UI Light" pitchFamily="34" charset="-120"/>
                <a:cs typeface="Times New Roman" pitchFamily="18" charset="0"/>
              </a:rPr>
              <a:t> В чём заключается значение этого процесса в жизни растения? 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183092"/>
            <a:ext cx="7915300" cy="762000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Подготовка к Всероссийской </a:t>
            </a:r>
            <a:br>
              <a:rPr lang="ru-RU" sz="32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проверочной работе (ВПР)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44" y="1428736"/>
            <a:ext cx="8429684" cy="3643338"/>
          </a:xfrm>
        </p:spPr>
        <p:txBody>
          <a:bodyPr>
            <a:noAutofit/>
          </a:bodyPr>
          <a:lstStyle/>
          <a:p>
            <a:pPr fontAlgn="base">
              <a:buNone/>
            </a:pPr>
            <a:r>
              <a:rPr lang="ru-RU" sz="2800" u="sng" dirty="0" smtClean="0">
                <a:latin typeface="Times New Roman" pitchFamily="18" charset="0"/>
                <a:cs typeface="Times New Roman" pitchFamily="18" charset="0"/>
              </a:rPr>
              <a:t>Задание 2.1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Движение воды и минеральных веществ от корня к листьям смородины. </a:t>
            </a:r>
          </a:p>
          <a:p>
            <a:pPr fontAlgn="base"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Найдите в приведённом списке и подчеркните название этого процесса. </a:t>
            </a:r>
          </a:p>
          <a:p>
            <a:pPr fontAlgn="base">
              <a:buNone/>
            </a:pPr>
            <a:r>
              <a:rPr lang="ru-RU" sz="28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Дыхание, питание, рост, транспорт.</a:t>
            </a:r>
            <a:endParaRPr lang="ru-RU" sz="28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fontAlgn="base"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>
              <a:buNone/>
            </a:pPr>
            <a:r>
              <a:rPr lang="ru-RU" sz="2800" u="sng" dirty="0" smtClean="0">
                <a:latin typeface="Times New Roman" pitchFamily="18" charset="0"/>
                <a:cs typeface="Times New Roman" pitchFamily="18" charset="0"/>
              </a:rPr>
              <a:t>Задание 2.2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В чём заключается значение этого процесса в жизни растения?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User\Downloads\phpF9klRy_Reflexia_dlya_pedagogov_10_interesnykh_priemov_html_ea08c0c56f81e95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449705"/>
            <a:ext cx="8361522" cy="605602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6E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514350" y="1617492"/>
            <a:ext cx="8115300" cy="4554708"/>
            <a:chOff x="0" y="0"/>
            <a:chExt cx="4274726" cy="1799391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4274726" cy="1799391"/>
            </a:xfrm>
            <a:custGeom>
              <a:avLst/>
              <a:gdLst/>
              <a:ahLst/>
              <a:cxnLst/>
              <a:rect l="l" t="t" r="r" b="b"/>
              <a:pathLst>
                <a:path w="4274726" h="1799391">
                  <a:moveTo>
                    <a:pt x="0" y="0"/>
                  </a:moveTo>
                  <a:lnTo>
                    <a:pt x="4274726" y="0"/>
                  </a:lnTo>
                  <a:lnTo>
                    <a:pt x="4274726" y="1799391"/>
                  </a:lnTo>
                  <a:lnTo>
                    <a:pt x="0" y="1799391"/>
                  </a:lnTo>
                  <a:close/>
                </a:path>
              </a:pathLst>
            </a:custGeom>
            <a:solidFill>
              <a:srgbClr val="CEE3C3"/>
            </a:solidFill>
          </p:spPr>
        </p:sp>
        <p:sp>
          <p:nvSpPr>
            <p:cNvPr id="4" name="TextBox 4"/>
            <p:cNvSpPr txBox="1"/>
            <p:nvPr/>
          </p:nvSpPr>
          <p:spPr>
            <a:xfrm>
              <a:off x="0" y="-38100"/>
              <a:ext cx="4274726" cy="1837491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48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6" name="TextBox 6"/>
          <p:cNvSpPr txBox="1"/>
          <p:nvPr/>
        </p:nvSpPr>
        <p:spPr>
          <a:xfrm>
            <a:off x="514350" y="698504"/>
            <a:ext cx="8204200" cy="42800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48"/>
              </a:lnSpc>
            </a:pPr>
            <a:r>
              <a:rPr lang="en-US" sz="4000" b="1" dirty="0" err="1">
                <a:solidFill>
                  <a:srgbClr val="000000"/>
                </a:solidFill>
                <a:latin typeface="Times New Roman" pitchFamily="18" charset="0"/>
                <a:ea typeface="Montserrat Bold"/>
                <a:cs typeface="Times New Roman" pitchFamily="18" charset="0"/>
                <a:sym typeface="Montserrat Bold"/>
              </a:rPr>
              <a:t>Домашнее</a:t>
            </a:r>
            <a:r>
              <a:rPr lang="en-US" sz="4000" b="1" dirty="0">
                <a:solidFill>
                  <a:srgbClr val="000000"/>
                </a:solidFill>
                <a:latin typeface="Times New Roman" pitchFamily="18" charset="0"/>
                <a:ea typeface="Montserrat Bold"/>
                <a:cs typeface="Times New Roman" pitchFamily="18" charset="0"/>
                <a:sym typeface="Montserrat Bold"/>
              </a:rPr>
              <a:t> </a:t>
            </a:r>
            <a:r>
              <a:rPr lang="en-US" sz="4000" b="1" dirty="0" err="1">
                <a:solidFill>
                  <a:srgbClr val="000000"/>
                </a:solidFill>
                <a:latin typeface="Times New Roman" pitchFamily="18" charset="0"/>
                <a:ea typeface="Montserrat Bold"/>
                <a:cs typeface="Times New Roman" pitchFamily="18" charset="0"/>
                <a:sym typeface="Montserrat Bold"/>
              </a:rPr>
              <a:t>задание</a:t>
            </a:r>
            <a:endParaRPr lang="en-US" sz="4000" b="1" dirty="0">
              <a:solidFill>
                <a:srgbClr val="000000"/>
              </a:solidFill>
              <a:latin typeface="Times New Roman" pitchFamily="18" charset="0"/>
              <a:ea typeface="Montserrat Bold"/>
              <a:cs typeface="Times New Roman" pitchFamily="18" charset="0"/>
              <a:sym typeface="Montserrat Bold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514350" y="1744495"/>
            <a:ext cx="8115300" cy="287258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604506" lvl="1" indent="-302254">
              <a:lnSpc>
                <a:spcPts val="3248"/>
              </a:lnSpc>
            </a:pPr>
            <a:endParaRPr lang="ru-RU" sz="4400" dirty="0" smtClean="0">
              <a:solidFill>
                <a:srgbClr val="000000"/>
              </a:solidFill>
              <a:latin typeface="Times New Roman" pitchFamily="18" charset="0"/>
              <a:ea typeface="Montserrat"/>
              <a:cs typeface="Times New Roman" pitchFamily="18" charset="0"/>
              <a:sym typeface="Montserrat"/>
            </a:endParaRPr>
          </a:p>
          <a:p>
            <a:pPr marL="604506" lvl="1" indent="-302254">
              <a:lnSpc>
                <a:spcPts val="3248"/>
              </a:lnSpc>
            </a:pPr>
            <a:r>
              <a:rPr lang="ru-RU" sz="4400" dirty="0" smtClean="0">
                <a:solidFill>
                  <a:srgbClr val="000000"/>
                </a:solidFill>
                <a:latin typeface="Times New Roman" pitchFamily="18" charset="0"/>
                <a:ea typeface="Montserrat"/>
                <a:cs typeface="Times New Roman" pitchFamily="18" charset="0"/>
                <a:sym typeface="Montserrat"/>
              </a:rPr>
              <a:t>Параграф   11</a:t>
            </a:r>
          </a:p>
          <a:p>
            <a:pPr marL="604506" lvl="1" indent="-302254">
              <a:lnSpc>
                <a:spcPts val="3248"/>
              </a:lnSpc>
            </a:pPr>
            <a:endParaRPr lang="ru-RU" sz="4400" dirty="0" smtClean="0">
              <a:solidFill>
                <a:srgbClr val="000000"/>
              </a:solidFill>
              <a:latin typeface="Times New Roman" pitchFamily="18" charset="0"/>
              <a:ea typeface="Montserrat"/>
              <a:cs typeface="Times New Roman" pitchFamily="18" charset="0"/>
              <a:sym typeface="Montserrat"/>
            </a:endParaRPr>
          </a:p>
          <a:p>
            <a:pPr marL="604506" lvl="1" indent="-302254">
              <a:lnSpc>
                <a:spcPts val="3248"/>
              </a:lnSpc>
            </a:pPr>
            <a:r>
              <a:rPr lang="ru-RU" sz="4400" dirty="0" smtClean="0">
                <a:solidFill>
                  <a:srgbClr val="000000"/>
                </a:solidFill>
                <a:latin typeface="Times New Roman" pitchFamily="18" charset="0"/>
                <a:ea typeface="Montserrat"/>
                <a:cs typeface="Times New Roman" pitchFamily="18" charset="0"/>
                <a:sym typeface="Montserrat"/>
              </a:rPr>
              <a:t>Стр. 74 в рубрике «Выполни задания» задание № 3 выполнить письменно в тетрадь. </a:t>
            </a:r>
            <a:endParaRPr lang="en-US" sz="4400" dirty="0">
              <a:solidFill>
                <a:srgbClr val="000000"/>
              </a:solidFill>
              <a:latin typeface="Times New Roman" pitchFamily="18" charset="0"/>
              <a:ea typeface="Montserrat"/>
              <a:cs typeface="Times New Roman" pitchFamily="18" charset="0"/>
              <a:sym typeface="Montserra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6E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902465" y="1264064"/>
            <a:ext cx="2398988" cy="1476207"/>
            <a:chOff x="0" y="0"/>
            <a:chExt cx="1263665" cy="583193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1263665" cy="583193"/>
            </a:xfrm>
            <a:custGeom>
              <a:avLst/>
              <a:gdLst/>
              <a:ahLst/>
              <a:cxnLst/>
              <a:rect l="l" t="t" r="r" b="b"/>
              <a:pathLst>
                <a:path w="1263665" h="583193">
                  <a:moveTo>
                    <a:pt x="0" y="0"/>
                  </a:moveTo>
                  <a:lnTo>
                    <a:pt x="1263665" y="0"/>
                  </a:lnTo>
                  <a:lnTo>
                    <a:pt x="1263665" y="583193"/>
                  </a:lnTo>
                  <a:lnTo>
                    <a:pt x="0" y="583193"/>
                  </a:lnTo>
                  <a:close/>
                </a:path>
              </a:pathLst>
            </a:custGeom>
            <a:solidFill>
              <a:srgbClr val="CEE3C3"/>
            </a:solidFill>
          </p:spPr>
        </p:sp>
        <p:sp>
          <p:nvSpPr>
            <p:cNvPr id="4" name="TextBox 4"/>
            <p:cNvSpPr txBox="1"/>
            <p:nvPr/>
          </p:nvSpPr>
          <p:spPr>
            <a:xfrm>
              <a:off x="0" y="-38100"/>
              <a:ext cx="1263665" cy="62129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489"/>
                </a:lnSpc>
                <a:spcBef>
                  <a:spcPct val="0"/>
                </a:spcBef>
              </a:pPr>
              <a:endParaRPr/>
            </a:p>
          </p:txBody>
        </p:sp>
      </p:grpSp>
      <p:grpSp>
        <p:nvGrpSpPr>
          <p:cNvPr id="5" name="Group 5"/>
          <p:cNvGrpSpPr/>
          <p:nvPr/>
        </p:nvGrpSpPr>
        <p:grpSpPr>
          <a:xfrm>
            <a:off x="3372122" y="1264064"/>
            <a:ext cx="2398988" cy="1476207"/>
            <a:chOff x="0" y="0"/>
            <a:chExt cx="1263665" cy="583193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1263665" cy="583193"/>
            </a:xfrm>
            <a:custGeom>
              <a:avLst/>
              <a:gdLst/>
              <a:ahLst/>
              <a:cxnLst/>
              <a:rect l="l" t="t" r="r" b="b"/>
              <a:pathLst>
                <a:path w="1263665" h="583193">
                  <a:moveTo>
                    <a:pt x="0" y="0"/>
                  </a:moveTo>
                  <a:lnTo>
                    <a:pt x="1263665" y="0"/>
                  </a:lnTo>
                  <a:lnTo>
                    <a:pt x="1263665" y="583193"/>
                  </a:lnTo>
                  <a:lnTo>
                    <a:pt x="0" y="583193"/>
                  </a:lnTo>
                  <a:close/>
                </a:path>
              </a:pathLst>
            </a:custGeom>
            <a:solidFill>
              <a:srgbClr val="CEE3C3"/>
            </a:solidFill>
          </p:spPr>
        </p:sp>
        <p:sp>
          <p:nvSpPr>
            <p:cNvPr id="7" name="TextBox 7"/>
            <p:cNvSpPr txBox="1"/>
            <p:nvPr/>
          </p:nvSpPr>
          <p:spPr>
            <a:xfrm>
              <a:off x="0" y="-38100"/>
              <a:ext cx="1263665" cy="62129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489"/>
                </a:lnSpc>
                <a:spcBef>
                  <a:spcPct val="0"/>
                </a:spcBef>
              </a:pPr>
              <a:endParaRPr/>
            </a:p>
          </p:txBody>
        </p:sp>
      </p:grpSp>
      <p:grpSp>
        <p:nvGrpSpPr>
          <p:cNvPr id="8" name="Group 8"/>
          <p:cNvGrpSpPr/>
          <p:nvPr/>
        </p:nvGrpSpPr>
        <p:grpSpPr>
          <a:xfrm>
            <a:off x="5842546" y="1264064"/>
            <a:ext cx="2872857" cy="1450556"/>
            <a:chOff x="0" y="0"/>
            <a:chExt cx="1263665" cy="583193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1263665" cy="583193"/>
            </a:xfrm>
            <a:custGeom>
              <a:avLst/>
              <a:gdLst/>
              <a:ahLst/>
              <a:cxnLst/>
              <a:rect l="l" t="t" r="r" b="b"/>
              <a:pathLst>
                <a:path w="1263665" h="583193">
                  <a:moveTo>
                    <a:pt x="0" y="0"/>
                  </a:moveTo>
                  <a:lnTo>
                    <a:pt x="1263665" y="0"/>
                  </a:lnTo>
                  <a:lnTo>
                    <a:pt x="1263665" y="583193"/>
                  </a:lnTo>
                  <a:lnTo>
                    <a:pt x="0" y="583193"/>
                  </a:lnTo>
                  <a:close/>
                </a:path>
              </a:pathLst>
            </a:custGeom>
            <a:solidFill>
              <a:srgbClr val="CEE3C3"/>
            </a:solidFill>
          </p:spPr>
        </p:sp>
        <p:sp>
          <p:nvSpPr>
            <p:cNvPr id="10" name="TextBox 10"/>
            <p:cNvSpPr txBox="1"/>
            <p:nvPr/>
          </p:nvSpPr>
          <p:spPr>
            <a:xfrm>
              <a:off x="0" y="-38100"/>
              <a:ext cx="1263665" cy="62129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489"/>
                </a:lnSpc>
                <a:spcBef>
                  <a:spcPct val="0"/>
                </a:spcBef>
              </a:pPr>
              <a:endParaRPr/>
            </a:p>
          </p:txBody>
        </p:sp>
      </p:grpSp>
      <p:grpSp>
        <p:nvGrpSpPr>
          <p:cNvPr id="11" name="Group 11"/>
          <p:cNvGrpSpPr/>
          <p:nvPr/>
        </p:nvGrpSpPr>
        <p:grpSpPr>
          <a:xfrm>
            <a:off x="902465" y="2845062"/>
            <a:ext cx="2398988" cy="1476207"/>
            <a:chOff x="0" y="0"/>
            <a:chExt cx="1263665" cy="583193"/>
          </a:xfrm>
        </p:grpSpPr>
        <p:sp>
          <p:nvSpPr>
            <p:cNvPr id="12" name="Freeform 12"/>
            <p:cNvSpPr/>
            <p:nvPr/>
          </p:nvSpPr>
          <p:spPr>
            <a:xfrm>
              <a:off x="0" y="0"/>
              <a:ext cx="1263665" cy="583193"/>
            </a:xfrm>
            <a:custGeom>
              <a:avLst/>
              <a:gdLst/>
              <a:ahLst/>
              <a:cxnLst/>
              <a:rect l="l" t="t" r="r" b="b"/>
              <a:pathLst>
                <a:path w="1263665" h="583193">
                  <a:moveTo>
                    <a:pt x="0" y="0"/>
                  </a:moveTo>
                  <a:lnTo>
                    <a:pt x="1263665" y="0"/>
                  </a:lnTo>
                  <a:lnTo>
                    <a:pt x="1263665" y="583193"/>
                  </a:lnTo>
                  <a:lnTo>
                    <a:pt x="0" y="583193"/>
                  </a:lnTo>
                  <a:close/>
                </a:path>
              </a:pathLst>
            </a:custGeom>
            <a:solidFill>
              <a:srgbClr val="CEE3C3"/>
            </a:solidFill>
          </p:spPr>
        </p:sp>
        <p:sp>
          <p:nvSpPr>
            <p:cNvPr id="13" name="TextBox 13"/>
            <p:cNvSpPr txBox="1"/>
            <p:nvPr/>
          </p:nvSpPr>
          <p:spPr>
            <a:xfrm>
              <a:off x="0" y="-38100"/>
              <a:ext cx="1263665" cy="62129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489"/>
                </a:lnSpc>
                <a:spcBef>
                  <a:spcPct val="0"/>
                </a:spcBef>
              </a:pPr>
              <a:endParaRPr/>
            </a:p>
          </p:txBody>
        </p:sp>
      </p:grpSp>
      <p:grpSp>
        <p:nvGrpSpPr>
          <p:cNvPr id="14" name="Group 14"/>
          <p:cNvGrpSpPr/>
          <p:nvPr/>
        </p:nvGrpSpPr>
        <p:grpSpPr>
          <a:xfrm>
            <a:off x="3372122" y="2845062"/>
            <a:ext cx="2398988" cy="1476207"/>
            <a:chOff x="0" y="0"/>
            <a:chExt cx="1263665" cy="583193"/>
          </a:xfrm>
        </p:grpSpPr>
        <p:sp>
          <p:nvSpPr>
            <p:cNvPr id="15" name="Freeform 15"/>
            <p:cNvSpPr/>
            <p:nvPr/>
          </p:nvSpPr>
          <p:spPr>
            <a:xfrm>
              <a:off x="0" y="0"/>
              <a:ext cx="1263665" cy="583193"/>
            </a:xfrm>
            <a:custGeom>
              <a:avLst/>
              <a:gdLst/>
              <a:ahLst/>
              <a:cxnLst/>
              <a:rect l="l" t="t" r="r" b="b"/>
              <a:pathLst>
                <a:path w="1263665" h="583193">
                  <a:moveTo>
                    <a:pt x="0" y="0"/>
                  </a:moveTo>
                  <a:lnTo>
                    <a:pt x="1263665" y="0"/>
                  </a:lnTo>
                  <a:lnTo>
                    <a:pt x="1263665" y="583193"/>
                  </a:lnTo>
                  <a:lnTo>
                    <a:pt x="0" y="583193"/>
                  </a:lnTo>
                  <a:close/>
                </a:path>
              </a:pathLst>
            </a:custGeom>
            <a:solidFill>
              <a:srgbClr val="CEE3C3"/>
            </a:solidFill>
          </p:spPr>
        </p:sp>
        <p:sp>
          <p:nvSpPr>
            <p:cNvPr id="16" name="TextBox 16"/>
            <p:cNvSpPr txBox="1"/>
            <p:nvPr/>
          </p:nvSpPr>
          <p:spPr>
            <a:xfrm>
              <a:off x="0" y="-38100"/>
              <a:ext cx="1263665" cy="62129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489"/>
                </a:lnSpc>
                <a:spcBef>
                  <a:spcPct val="0"/>
                </a:spcBef>
              </a:pPr>
              <a:endParaRPr/>
            </a:p>
          </p:txBody>
        </p:sp>
      </p:grpSp>
      <p:grpSp>
        <p:nvGrpSpPr>
          <p:cNvPr id="17" name="Group 17"/>
          <p:cNvGrpSpPr/>
          <p:nvPr/>
        </p:nvGrpSpPr>
        <p:grpSpPr>
          <a:xfrm>
            <a:off x="5857884" y="2928934"/>
            <a:ext cx="2872857" cy="1441194"/>
            <a:chOff x="0" y="0"/>
            <a:chExt cx="1263665" cy="583193"/>
          </a:xfrm>
        </p:grpSpPr>
        <p:sp>
          <p:nvSpPr>
            <p:cNvPr id="18" name="Freeform 18"/>
            <p:cNvSpPr/>
            <p:nvPr/>
          </p:nvSpPr>
          <p:spPr>
            <a:xfrm>
              <a:off x="0" y="0"/>
              <a:ext cx="1263665" cy="583193"/>
            </a:xfrm>
            <a:custGeom>
              <a:avLst/>
              <a:gdLst/>
              <a:ahLst/>
              <a:cxnLst/>
              <a:rect l="l" t="t" r="r" b="b"/>
              <a:pathLst>
                <a:path w="1263665" h="583193">
                  <a:moveTo>
                    <a:pt x="0" y="0"/>
                  </a:moveTo>
                  <a:lnTo>
                    <a:pt x="1263665" y="0"/>
                  </a:lnTo>
                  <a:lnTo>
                    <a:pt x="1263665" y="583193"/>
                  </a:lnTo>
                  <a:lnTo>
                    <a:pt x="0" y="583193"/>
                  </a:lnTo>
                  <a:close/>
                </a:path>
              </a:pathLst>
            </a:custGeom>
            <a:solidFill>
              <a:srgbClr val="CEE3C3"/>
            </a:solidFill>
          </p:spPr>
        </p:sp>
        <p:sp>
          <p:nvSpPr>
            <p:cNvPr id="19" name="TextBox 19"/>
            <p:cNvSpPr txBox="1"/>
            <p:nvPr/>
          </p:nvSpPr>
          <p:spPr>
            <a:xfrm>
              <a:off x="0" y="-38100"/>
              <a:ext cx="1263665" cy="62129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48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20" name="TextBox 20"/>
          <p:cNvSpPr txBox="1"/>
          <p:nvPr/>
        </p:nvSpPr>
        <p:spPr>
          <a:xfrm>
            <a:off x="3849736" y="1710064"/>
            <a:ext cx="1793833" cy="45922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920"/>
              </a:lnSpc>
            </a:pPr>
            <a:r>
              <a:rPr lang="en-US" sz="2800" b="1" dirty="0" err="1">
                <a:solidFill>
                  <a:srgbClr val="000000"/>
                </a:solidFill>
                <a:latin typeface="Times New Roman" pitchFamily="18" charset="0"/>
                <a:ea typeface="Montserrat"/>
                <a:cs typeface="Times New Roman" pitchFamily="18" charset="0"/>
                <a:sym typeface="Montserrat"/>
              </a:rPr>
              <a:t>Питание</a:t>
            </a:r>
            <a:endParaRPr lang="en-US" sz="2800" b="1" dirty="0">
              <a:solidFill>
                <a:srgbClr val="000000"/>
              </a:solidFill>
              <a:latin typeface="Times New Roman" pitchFamily="18" charset="0"/>
              <a:ea typeface="Montserrat"/>
              <a:cs typeface="Times New Roman" pitchFamily="18" charset="0"/>
              <a:sym typeface="Montserrat"/>
            </a:endParaRPr>
          </a:p>
        </p:txBody>
      </p:sp>
      <p:sp>
        <p:nvSpPr>
          <p:cNvPr id="21" name="TextBox 21"/>
          <p:cNvSpPr txBox="1"/>
          <p:nvPr/>
        </p:nvSpPr>
        <p:spPr>
          <a:xfrm>
            <a:off x="1000100" y="1710064"/>
            <a:ext cx="1880007" cy="46384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920"/>
              </a:lnSpc>
            </a:pPr>
            <a:r>
              <a:rPr lang="en-US" sz="2800" b="1" dirty="0" err="1">
                <a:solidFill>
                  <a:srgbClr val="000000"/>
                </a:solidFill>
                <a:latin typeface="Times New Roman" pitchFamily="18" charset="0"/>
                <a:ea typeface="Montserrat"/>
                <a:cs typeface="Times New Roman" pitchFamily="18" charset="0"/>
                <a:sym typeface="Montserrat"/>
              </a:rPr>
              <a:t>Развитие</a:t>
            </a:r>
            <a:endParaRPr lang="en-US" sz="2800" b="1" dirty="0">
              <a:solidFill>
                <a:srgbClr val="000000"/>
              </a:solidFill>
              <a:latin typeface="Times New Roman" pitchFamily="18" charset="0"/>
              <a:ea typeface="Montserrat"/>
              <a:cs typeface="Times New Roman" pitchFamily="18" charset="0"/>
              <a:sym typeface="Montserrat"/>
            </a:endParaRPr>
          </a:p>
        </p:txBody>
      </p:sp>
      <p:sp>
        <p:nvSpPr>
          <p:cNvPr id="22" name="TextBox 22"/>
          <p:cNvSpPr txBox="1"/>
          <p:nvPr/>
        </p:nvSpPr>
        <p:spPr>
          <a:xfrm>
            <a:off x="5874860" y="1710064"/>
            <a:ext cx="2626230" cy="50013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920"/>
              </a:lnSpc>
            </a:pPr>
            <a:r>
              <a:rPr lang="en-US" sz="2800" b="1" dirty="0" err="1">
                <a:solidFill>
                  <a:srgbClr val="000000"/>
                </a:solidFill>
                <a:latin typeface="Times New Roman" pitchFamily="18" charset="0"/>
                <a:ea typeface="Montserrat"/>
                <a:cs typeface="Times New Roman" pitchFamily="18" charset="0"/>
                <a:sym typeface="Montserrat"/>
              </a:rPr>
              <a:t>Размножение</a:t>
            </a:r>
            <a:endParaRPr lang="en-US" sz="2800" b="1" dirty="0">
              <a:solidFill>
                <a:srgbClr val="000000"/>
              </a:solidFill>
              <a:latin typeface="Times New Roman" pitchFamily="18" charset="0"/>
              <a:ea typeface="Montserrat"/>
              <a:cs typeface="Times New Roman" pitchFamily="18" charset="0"/>
              <a:sym typeface="Montserrat"/>
            </a:endParaRPr>
          </a:p>
        </p:txBody>
      </p:sp>
      <p:sp>
        <p:nvSpPr>
          <p:cNvPr id="23" name="TextBox 23"/>
          <p:cNvSpPr txBox="1"/>
          <p:nvPr/>
        </p:nvSpPr>
        <p:spPr>
          <a:xfrm>
            <a:off x="1142976" y="3286124"/>
            <a:ext cx="2077442" cy="45922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920"/>
              </a:lnSpc>
            </a:pPr>
            <a:r>
              <a:rPr lang="en-US" sz="2800" b="1" dirty="0" err="1">
                <a:solidFill>
                  <a:srgbClr val="000000"/>
                </a:solidFill>
                <a:latin typeface="Times New Roman" pitchFamily="18" charset="0"/>
                <a:ea typeface="Montserrat"/>
                <a:cs typeface="Times New Roman" pitchFamily="18" charset="0"/>
                <a:sym typeface="Montserrat"/>
              </a:rPr>
              <a:t>Дыхание</a:t>
            </a:r>
            <a:endParaRPr lang="en-US" sz="2800" b="1" dirty="0">
              <a:solidFill>
                <a:srgbClr val="000000"/>
              </a:solidFill>
              <a:latin typeface="Times New Roman" pitchFamily="18" charset="0"/>
              <a:ea typeface="Montserrat"/>
              <a:cs typeface="Times New Roman" pitchFamily="18" charset="0"/>
              <a:sym typeface="Montserrat"/>
            </a:endParaRPr>
          </a:p>
        </p:txBody>
      </p:sp>
      <p:sp>
        <p:nvSpPr>
          <p:cNvPr id="24" name="TextBox 24"/>
          <p:cNvSpPr txBox="1"/>
          <p:nvPr/>
        </p:nvSpPr>
        <p:spPr>
          <a:xfrm>
            <a:off x="3821591" y="3266722"/>
            <a:ext cx="1500818" cy="45922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920"/>
              </a:lnSpc>
            </a:pPr>
            <a:r>
              <a:rPr lang="en-US" sz="2800" b="1" dirty="0" err="1">
                <a:solidFill>
                  <a:srgbClr val="000000"/>
                </a:solidFill>
                <a:latin typeface="Times New Roman" pitchFamily="18" charset="0"/>
                <a:ea typeface="Montserrat"/>
                <a:cs typeface="Times New Roman" pitchFamily="18" charset="0"/>
                <a:sym typeface="Montserrat"/>
              </a:rPr>
              <a:t>Рост</a:t>
            </a:r>
            <a:endParaRPr lang="en-US" sz="2800" b="1" dirty="0">
              <a:solidFill>
                <a:srgbClr val="000000"/>
              </a:solidFill>
              <a:latin typeface="Times New Roman" pitchFamily="18" charset="0"/>
              <a:ea typeface="Montserrat"/>
              <a:cs typeface="Times New Roman" pitchFamily="18" charset="0"/>
              <a:sym typeface="Montserrat"/>
            </a:endParaRPr>
          </a:p>
        </p:txBody>
      </p:sp>
      <p:sp>
        <p:nvSpPr>
          <p:cNvPr id="25" name="TextBox 25"/>
          <p:cNvSpPr txBox="1"/>
          <p:nvPr/>
        </p:nvSpPr>
        <p:spPr>
          <a:xfrm>
            <a:off x="6072198" y="3225446"/>
            <a:ext cx="2571768" cy="33342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2576"/>
              </a:lnSpc>
            </a:pPr>
            <a:r>
              <a:rPr lang="en-US" sz="2800" b="1" dirty="0" err="1" smtClean="0">
                <a:solidFill>
                  <a:srgbClr val="000000"/>
                </a:solidFill>
                <a:latin typeface="Times New Roman" pitchFamily="18" charset="0"/>
                <a:ea typeface="Montserrat"/>
                <a:cs typeface="Times New Roman" pitchFamily="18" charset="0"/>
                <a:sym typeface="Montserrat"/>
              </a:rPr>
              <a:t>Обмен</a:t>
            </a:r>
            <a:r>
              <a:rPr lang="ru-RU" sz="2800" b="1" dirty="0" smtClean="0">
                <a:solidFill>
                  <a:srgbClr val="000000"/>
                </a:solidFill>
                <a:latin typeface="Times New Roman" pitchFamily="18" charset="0"/>
                <a:ea typeface="Montserrat"/>
                <a:cs typeface="Times New Roman" pitchFamily="18" charset="0"/>
                <a:sym typeface="Montserrat"/>
              </a:rPr>
              <a:t> </a:t>
            </a:r>
            <a:r>
              <a:rPr lang="en-US" sz="2800" b="1" dirty="0" smtClean="0">
                <a:solidFill>
                  <a:srgbClr val="000000"/>
                </a:solidFill>
                <a:latin typeface="Times New Roman" pitchFamily="18" charset="0"/>
                <a:ea typeface="Montserrat"/>
                <a:cs typeface="Times New Roman" pitchFamily="18" charset="0"/>
                <a:sym typeface="Montserrat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latin typeface="Times New Roman" pitchFamily="18" charset="0"/>
                <a:ea typeface="Montserrat"/>
                <a:cs typeface="Times New Roman" pitchFamily="18" charset="0"/>
                <a:sym typeface="Montserrat"/>
              </a:rPr>
              <a:t>веществ</a:t>
            </a:r>
            <a:endParaRPr lang="en-US" sz="2800" b="1" dirty="0">
              <a:solidFill>
                <a:srgbClr val="000000"/>
              </a:solidFill>
              <a:latin typeface="Times New Roman" pitchFamily="18" charset="0"/>
              <a:ea typeface="Montserrat"/>
              <a:cs typeface="Times New Roman" pitchFamily="18" charset="0"/>
              <a:sym typeface="Montserrat"/>
            </a:endParaRPr>
          </a:p>
        </p:txBody>
      </p:sp>
      <p:sp>
        <p:nvSpPr>
          <p:cNvPr id="26" name="TextBox 26"/>
          <p:cNvSpPr txBox="1"/>
          <p:nvPr/>
        </p:nvSpPr>
        <p:spPr>
          <a:xfrm>
            <a:off x="902468" y="4508514"/>
            <a:ext cx="7741498" cy="92333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3572"/>
              </a:lnSpc>
            </a:pPr>
            <a:r>
              <a:rPr lang="en-US" sz="3100" b="1" dirty="0" err="1">
                <a:solidFill>
                  <a:srgbClr val="000000"/>
                </a:solidFill>
                <a:latin typeface="Times New Roman" pitchFamily="18" charset="0"/>
                <a:ea typeface="Montserrat"/>
                <a:cs typeface="Times New Roman" pitchFamily="18" charset="0"/>
                <a:sym typeface="Montserrat"/>
              </a:rPr>
              <a:t>Рассмотрите</a:t>
            </a:r>
            <a:r>
              <a:rPr lang="en-US" sz="3100" b="1" dirty="0">
                <a:solidFill>
                  <a:srgbClr val="000000"/>
                </a:solidFill>
                <a:latin typeface="Times New Roman" pitchFamily="18" charset="0"/>
                <a:ea typeface="Montserrat"/>
                <a:cs typeface="Times New Roman" pitchFamily="18" charset="0"/>
                <a:sym typeface="Montserrat"/>
              </a:rPr>
              <a:t> </a:t>
            </a:r>
            <a:r>
              <a:rPr lang="ru-RU" sz="3100" b="1" dirty="0" smtClean="0">
                <a:solidFill>
                  <a:srgbClr val="000000"/>
                </a:solidFill>
                <a:latin typeface="Times New Roman" pitchFamily="18" charset="0"/>
                <a:ea typeface="Montserrat"/>
                <a:cs typeface="Times New Roman" pitchFamily="18" charset="0"/>
                <a:sym typeface="Montserrat"/>
              </a:rPr>
              <a:t> </a:t>
            </a:r>
            <a:r>
              <a:rPr lang="en-US" sz="3100" b="1" dirty="0" err="1" smtClean="0">
                <a:solidFill>
                  <a:srgbClr val="000000"/>
                </a:solidFill>
                <a:latin typeface="Times New Roman" pitchFamily="18" charset="0"/>
                <a:ea typeface="Montserrat"/>
                <a:cs typeface="Times New Roman" pitchFamily="18" charset="0"/>
                <a:sym typeface="Montserrat"/>
              </a:rPr>
              <a:t>предложенные</a:t>
            </a:r>
            <a:r>
              <a:rPr lang="en-US" sz="3100" b="1" dirty="0" smtClean="0">
                <a:solidFill>
                  <a:srgbClr val="000000"/>
                </a:solidFill>
                <a:latin typeface="Times New Roman" pitchFamily="18" charset="0"/>
                <a:ea typeface="Montserrat"/>
                <a:cs typeface="Times New Roman" pitchFamily="18" charset="0"/>
                <a:sym typeface="Montserrat"/>
              </a:rPr>
              <a:t> </a:t>
            </a:r>
            <a:r>
              <a:rPr lang="ru-RU" sz="3100" b="1" dirty="0" smtClean="0">
                <a:solidFill>
                  <a:srgbClr val="000000"/>
                </a:solidFill>
                <a:latin typeface="Times New Roman" pitchFamily="18" charset="0"/>
                <a:ea typeface="Montserrat"/>
                <a:cs typeface="Times New Roman" pitchFamily="18" charset="0"/>
                <a:sym typeface="Montserrat"/>
              </a:rPr>
              <a:t> </a:t>
            </a:r>
            <a:r>
              <a:rPr lang="en-US" sz="3100" b="1" dirty="0" err="1" smtClean="0">
                <a:solidFill>
                  <a:srgbClr val="000000"/>
                </a:solidFill>
                <a:latin typeface="Times New Roman" pitchFamily="18" charset="0"/>
                <a:ea typeface="Montserrat"/>
                <a:cs typeface="Times New Roman" pitchFamily="18" charset="0"/>
                <a:sym typeface="Montserrat"/>
              </a:rPr>
              <a:t>понятия</a:t>
            </a:r>
            <a:r>
              <a:rPr lang="en-US" sz="3100" b="1" dirty="0">
                <a:solidFill>
                  <a:srgbClr val="000000"/>
                </a:solidFill>
                <a:latin typeface="Times New Roman" pitchFamily="18" charset="0"/>
                <a:ea typeface="Montserrat"/>
                <a:cs typeface="Times New Roman" pitchFamily="18" charset="0"/>
                <a:sym typeface="Montserrat"/>
              </a:rPr>
              <a:t>. </a:t>
            </a:r>
            <a:endParaRPr lang="ru-RU" sz="3100" b="1" dirty="0" smtClean="0">
              <a:solidFill>
                <a:srgbClr val="000000"/>
              </a:solidFill>
              <a:latin typeface="Times New Roman" pitchFamily="18" charset="0"/>
              <a:ea typeface="Montserrat"/>
              <a:cs typeface="Times New Roman" pitchFamily="18" charset="0"/>
              <a:sym typeface="Montserrat"/>
            </a:endParaRPr>
          </a:p>
          <a:p>
            <a:pPr>
              <a:lnSpc>
                <a:spcPts val="3572"/>
              </a:lnSpc>
            </a:pPr>
            <a:r>
              <a:rPr lang="ru-RU" sz="3100" b="1" dirty="0" smtClean="0">
                <a:solidFill>
                  <a:srgbClr val="000000"/>
                </a:solidFill>
                <a:latin typeface="Times New Roman" pitchFamily="18" charset="0"/>
                <a:ea typeface="Montserrat"/>
                <a:cs typeface="Times New Roman" pitchFamily="18" charset="0"/>
                <a:sym typeface="Montserrat"/>
              </a:rPr>
              <a:t>                  </a:t>
            </a:r>
            <a:r>
              <a:rPr lang="en-US" sz="3100" b="1" dirty="0" err="1" smtClean="0">
                <a:solidFill>
                  <a:srgbClr val="000000"/>
                </a:solidFill>
                <a:latin typeface="Times New Roman" pitchFamily="18" charset="0"/>
                <a:ea typeface="Montserrat"/>
                <a:cs typeface="Times New Roman" pitchFamily="18" charset="0"/>
                <a:sym typeface="Montserrat"/>
              </a:rPr>
              <a:t>Что</a:t>
            </a:r>
            <a:r>
              <a:rPr lang="en-US" sz="3100" b="1" dirty="0" smtClean="0">
                <a:solidFill>
                  <a:srgbClr val="000000"/>
                </a:solidFill>
                <a:latin typeface="Times New Roman" pitchFamily="18" charset="0"/>
                <a:ea typeface="Montserrat"/>
                <a:cs typeface="Times New Roman" pitchFamily="18" charset="0"/>
                <a:sym typeface="Montserrat"/>
              </a:rPr>
              <a:t> </a:t>
            </a:r>
            <a:r>
              <a:rPr lang="en-US" sz="3100" b="1" dirty="0" err="1">
                <a:solidFill>
                  <a:srgbClr val="000000"/>
                </a:solidFill>
                <a:latin typeface="Times New Roman" pitchFamily="18" charset="0"/>
                <a:ea typeface="Montserrat"/>
                <a:cs typeface="Times New Roman" pitchFamily="18" charset="0"/>
                <a:sym typeface="Montserrat"/>
              </a:rPr>
              <a:t>их</a:t>
            </a:r>
            <a:r>
              <a:rPr lang="en-US" sz="3100" b="1" dirty="0">
                <a:solidFill>
                  <a:srgbClr val="000000"/>
                </a:solidFill>
                <a:latin typeface="Times New Roman" pitchFamily="18" charset="0"/>
                <a:ea typeface="Montserrat"/>
                <a:cs typeface="Times New Roman" pitchFamily="18" charset="0"/>
                <a:sym typeface="Montserrat"/>
              </a:rPr>
              <a:t> </a:t>
            </a:r>
            <a:r>
              <a:rPr lang="en-US" sz="3100" b="1" dirty="0" err="1">
                <a:solidFill>
                  <a:srgbClr val="000000"/>
                </a:solidFill>
                <a:latin typeface="Times New Roman" pitchFamily="18" charset="0"/>
                <a:ea typeface="Montserrat"/>
                <a:cs typeface="Times New Roman" pitchFamily="18" charset="0"/>
                <a:sym typeface="Montserrat"/>
              </a:rPr>
              <a:t>объединяет</a:t>
            </a:r>
            <a:r>
              <a:rPr lang="en-US" sz="3100" b="1" dirty="0">
                <a:solidFill>
                  <a:srgbClr val="000000"/>
                </a:solidFill>
                <a:latin typeface="Times New Roman" pitchFamily="18" charset="0"/>
                <a:ea typeface="Montserrat"/>
                <a:cs typeface="Times New Roman" pitchFamily="18" charset="0"/>
                <a:sym typeface="Montserrat"/>
              </a:rPr>
              <a:t>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3"/>
          <p:cNvGrpSpPr/>
          <p:nvPr/>
        </p:nvGrpSpPr>
        <p:grpSpPr>
          <a:xfrm>
            <a:off x="214282" y="214291"/>
            <a:ext cx="6215106" cy="1785950"/>
            <a:chOff x="0" y="0"/>
            <a:chExt cx="2137363" cy="713466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2137363" cy="713466"/>
            </a:xfrm>
            <a:custGeom>
              <a:avLst/>
              <a:gdLst/>
              <a:ahLst/>
              <a:cxnLst/>
              <a:rect l="l" t="t" r="r" b="b"/>
              <a:pathLst>
                <a:path w="2137363" h="713466">
                  <a:moveTo>
                    <a:pt x="0" y="0"/>
                  </a:moveTo>
                  <a:lnTo>
                    <a:pt x="2137363" y="0"/>
                  </a:lnTo>
                  <a:lnTo>
                    <a:pt x="2137363" y="713466"/>
                  </a:lnTo>
                  <a:lnTo>
                    <a:pt x="0" y="713466"/>
                  </a:lnTo>
                  <a:close/>
                </a:path>
              </a:pathLst>
            </a:custGeom>
            <a:solidFill>
              <a:srgbClr val="CEE3C3"/>
            </a:solidFill>
          </p:spPr>
        </p:sp>
        <p:sp>
          <p:nvSpPr>
            <p:cNvPr id="5" name="TextBox 5"/>
            <p:cNvSpPr txBox="1"/>
            <p:nvPr/>
          </p:nvSpPr>
          <p:spPr>
            <a:xfrm>
              <a:off x="0" y="-38100"/>
              <a:ext cx="2137363" cy="751566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48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6" name="TextBox 6"/>
          <p:cNvSpPr txBox="1"/>
          <p:nvPr/>
        </p:nvSpPr>
        <p:spPr>
          <a:xfrm>
            <a:off x="726304" y="1049030"/>
            <a:ext cx="5274456" cy="91775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528"/>
              </a:lnSpc>
            </a:pPr>
            <a:r>
              <a:rPr lang="en-US" sz="4400" b="1" dirty="0" err="1">
                <a:solidFill>
                  <a:srgbClr val="000000"/>
                </a:solidFill>
                <a:latin typeface="Times New Roman" pitchFamily="18" charset="0"/>
                <a:ea typeface="Montserrat Bold"/>
                <a:cs typeface="Times New Roman" pitchFamily="18" charset="0"/>
                <a:sym typeface="Montserrat Bold"/>
              </a:rPr>
              <a:t>Жизнедеятельность</a:t>
            </a:r>
            <a:r>
              <a:rPr lang="en-US" sz="4400" b="1" dirty="0">
                <a:solidFill>
                  <a:srgbClr val="000000"/>
                </a:solidFill>
                <a:latin typeface="Times New Roman" pitchFamily="18" charset="0"/>
                <a:ea typeface="Montserrat Bold"/>
                <a:cs typeface="Times New Roman" pitchFamily="18" charset="0"/>
                <a:sym typeface="Montserrat Bold"/>
              </a:rPr>
              <a:t> </a:t>
            </a:r>
            <a:r>
              <a:rPr lang="en-US" sz="4400" b="1" dirty="0" err="1">
                <a:solidFill>
                  <a:srgbClr val="000000"/>
                </a:solidFill>
                <a:latin typeface="Times New Roman" pitchFamily="18" charset="0"/>
                <a:ea typeface="Montserrat Bold"/>
                <a:cs typeface="Times New Roman" pitchFamily="18" charset="0"/>
                <a:sym typeface="Montserrat Bold"/>
              </a:rPr>
              <a:t>организмов</a:t>
            </a:r>
            <a:r>
              <a:rPr lang="en-US" sz="4400" b="1" dirty="0">
                <a:solidFill>
                  <a:srgbClr val="000000"/>
                </a:solidFill>
                <a:latin typeface="Times New Roman" pitchFamily="18" charset="0"/>
                <a:ea typeface="Montserrat Bold"/>
                <a:cs typeface="Times New Roman" pitchFamily="18" charset="0"/>
                <a:sym typeface="Montserrat Bold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6E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9144000" cy="6858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 cstate="print"/>
            <a:stretch>
              <a:fillRect t="-9222" b="-9222"/>
            </a:stretch>
          </a:blipFill>
        </p:spPr>
      </p:sp>
      <p:grpSp>
        <p:nvGrpSpPr>
          <p:cNvPr id="3" name="Group 3"/>
          <p:cNvGrpSpPr/>
          <p:nvPr/>
        </p:nvGrpSpPr>
        <p:grpSpPr>
          <a:xfrm>
            <a:off x="4643438" y="714356"/>
            <a:ext cx="3813629" cy="866107"/>
            <a:chOff x="0" y="0"/>
            <a:chExt cx="2008825" cy="342166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2008825" cy="342166"/>
            </a:xfrm>
            <a:custGeom>
              <a:avLst/>
              <a:gdLst/>
              <a:ahLst/>
              <a:cxnLst/>
              <a:rect l="l" t="t" r="r" b="b"/>
              <a:pathLst>
                <a:path w="2008825" h="342166">
                  <a:moveTo>
                    <a:pt x="0" y="0"/>
                  </a:moveTo>
                  <a:lnTo>
                    <a:pt x="2008825" y="0"/>
                  </a:lnTo>
                  <a:lnTo>
                    <a:pt x="2008825" y="342166"/>
                  </a:lnTo>
                  <a:lnTo>
                    <a:pt x="0" y="342166"/>
                  </a:lnTo>
                  <a:close/>
                </a:path>
              </a:pathLst>
            </a:custGeom>
            <a:solidFill>
              <a:srgbClr val="CEE3C3"/>
            </a:solidFill>
          </p:spPr>
        </p:sp>
        <p:sp>
          <p:nvSpPr>
            <p:cNvPr id="5" name="TextBox 5"/>
            <p:cNvSpPr txBox="1"/>
            <p:nvPr/>
          </p:nvSpPr>
          <p:spPr>
            <a:xfrm>
              <a:off x="0" y="-38100"/>
              <a:ext cx="2008825" cy="380266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48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6" name="TextBox 6"/>
          <p:cNvSpPr txBox="1"/>
          <p:nvPr/>
        </p:nvSpPr>
        <p:spPr>
          <a:xfrm>
            <a:off x="5072066" y="785794"/>
            <a:ext cx="3705353" cy="50013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920"/>
              </a:lnSpc>
            </a:pPr>
            <a:r>
              <a:rPr lang="en-US" sz="4000" b="1" dirty="0" err="1">
                <a:solidFill>
                  <a:srgbClr val="000000"/>
                </a:solidFill>
                <a:latin typeface="Times New Roman" pitchFamily="18" charset="0"/>
                <a:ea typeface="Montserrat Bold"/>
                <a:cs typeface="Times New Roman" pitchFamily="18" charset="0"/>
                <a:sym typeface="Montserrat Bold"/>
              </a:rPr>
              <a:t>Питание</a:t>
            </a:r>
            <a:r>
              <a:rPr lang="en-US" sz="4000" dirty="0">
                <a:solidFill>
                  <a:srgbClr val="000000"/>
                </a:solidFill>
                <a:latin typeface="Times New Roman" pitchFamily="18" charset="0"/>
                <a:ea typeface="Montserrat"/>
                <a:cs typeface="Times New Roman" pitchFamily="18" charset="0"/>
                <a:sym typeface="Montserrat"/>
              </a:rPr>
              <a:t> - ...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6E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528267" y="373464"/>
            <a:ext cx="5984679" cy="948603"/>
            <a:chOff x="0" y="0"/>
            <a:chExt cx="3152423" cy="374757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3152423" cy="374757"/>
            </a:xfrm>
            <a:custGeom>
              <a:avLst/>
              <a:gdLst/>
              <a:ahLst/>
              <a:cxnLst/>
              <a:rect l="l" t="t" r="r" b="b"/>
              <a:pathLst>
                <a:path w="3152423" h="374757">
                  <a:moveTo>
                    <a:pt x="0" y="0"/>
                  </a:moveTo>
                  <a:lnTo>
                    <a:pt x="3152423" y="0"/>
                  </a:lnTo>
                  <a:lnTo>
                    <a:pt x="3152423" y="374757"/>
                  </a:lnTo>
                  <a:lnTo>
                    <a:pt x="0" y="374757"/>
                  </a:lnTo>
                  <a:close/>
                </a:path>
              </a:pathLst>
            </a:custGeom>
            <a:solidFill>
              <a:srgbClr val="CEE3C3"/>
            </a:solidFill>
          </p:spPr>
        </p:sp>
        <p:sp>
          <p:nvSpPr>
            <p:cNvPr id="4" name="TextBox 4"/>
            <p:cNvSpPr txBox="1"/>
            <p:nvPr/>
          </p:nvSpPr>
          <p:spPr>
            <a:xfrm>
              <a:off x="0" y="-38100"/>
              <a:ext cx="3152423" cy="412857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489"/>
                </a:lnSpc>
                <a:spcBef>
                  <a:spcPct val="0"/>
                </a:spcBef>
              </a:pPr>
              <a:endParaRPr/>
            </a:p>
          </p:txBody>
        </p:sp>
      </p:grpSp>
      <p:grpSp>
        <p:nvGrpSpPr>
          <p:cNvPr id="5" name="Group 5"/>
          <p:cNvGrpSpPr/>
          <p:nvPr/>
        </p:nvGrpSpPr>
        <p:grpSpPr>
          <a:xfrm>
            <a:off x="523878" y="1791967"/>
            <a:ext cx="3813629" cy="948603"/>
            <a:chOff x="0" y="0"/>
            <a:chExt cx="2008825" cy="374757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2008825" cy="374757"/>
            </a:xfrm>
            <a:custGeom>
              <a:avLst/>
              <a:gdLst/>
              <a:ahLst/>
              <a:cxnLst/>
              <a:rect l="l" t="t" r="r" b="b"/>
              <a:pathLst>
                <a:path w="2008825" h="374757">
                  <a:moveTo>
                    <a:pt x="0" y="0"/>
                  </a:moveTo>
                  <a:lnTo>
                    <a:pt x="2008825" y="0"/>
                  </a:lnTo>
                  <a:lnTo>
                    <a:pt x="2008825" y="374757"/>
                  </a:lnTo>
                  <a:lnTo>
                    <a:pt x="0" y="374757"/>
                  </a:lnTo>
                  <a:close/>
                </a:path>
              </a:pathLst>
            </a:custGeom>
            <a:solidFill>
              <a:srgbClr val="CEE3C3"/>
            </a:solidFill>
          </p:spPr>
        </p:sp>
        <p:sp>
          <p:nvSpPr>
            <p:cNvPr id="7" name="TextBox 7"/>
            <p:cNvSpPr txBox="1"/>
            <p:nvPr/>
          </p:nvSpPr>
          <p:spPr>
            <a:xfrm>
              <a:off x="0" y="-38100"/>
              <a:ext cx="2008825" cy="412857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489"/>
                </a:lnSpc>
                <a:spcBef>
                  <a:spcPct val="0"/>
                </a:spcBef>
              </a:pPr>
              <a:endParaRPr/>
            </a:p>
          </p:txBody>
        </p:sp>
      </p:grpSp>
      <p:grpSp>
        <p:nvGrpSpPr>
          <p:cNvPr id="8" name="Group 8"/>
          <p:cNvGrpSpPr/>
          <p:nvPr/>
        </p:nvGrpSpPr>
        <p:grpSpPr>
          <a:xfrm>
            <a:off x="4816025" y="1791967"/>
            <a:ext cx="3813629" cy="948603"/>
            <a:chOff x="0" y="0"/>
            <a:chExt cx="2008825" cy="374757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2008825" cy="374757"/>
            </a:xfrm>
            <a:custGeom>
              <a:avLst/>
              <a:gdLst/>
              <a:ahLst/>
              <a:cxnLst/>
              <a:rect l="l" t="t" r="r" b="b"/>
              <a:pathLst>
                <a:path w="2008825" h="374757">
                  <a:moveTo>
                    <a:pt x="0" y="0"/>
                  </a:moveTo>
                  <a:lnTo>
                    <a:pt x="2008825" y="0"/>
                  </a:lnTo>
                  <a:lnTo>
                    <a:pt x="2008825" y="374757"/>
                  </a:lnTo>
                  <a:lnTo>
                    <a:pt x="0" y="374757"/>
                  </a:lnTo>
                  <a:close/>
                </a:path>
              </a:pathLst>
            </a:custGeom>
            <a:solidFill>
              <a:srgbClr val="CEE3C3"/>
            </a:solidFill>
          </p:spPr>
        </p:sp>
        <p:sp>
          <p:nvSpPr>
            <p:cNvPr id="10" name="TextBox 10"/>
            <p:cNvSpPr txBox="1"/>
            <p:nvPr/>
          </p:nvSpPr>
          <p:spPr>
            <a:xfrm>
              <a:off x="0" y="-38100"/>
              <a:ext cx="2008825" cy="412857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48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11" name="AutoShape 11"/>
          <p:cNvSpPr/>
          <p:nvPr/>
        </p:nvSpPr>
        <p:spPr>
          <a:xfrm>
            <a:off x="2421165" y="845653"/>
            <a:ext cx="951342" cy="0"/>
          </a:xfrm>
          <a:prstGeom prst="line">
            <a:avLst/>
          </a:prstGeom>
          <a:ln w="104775" cap="flat">
            <a:solidFill>
              <a:srgbClr val="CEE3C3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5771494" y="845653"/>
            <a:ext cx="951342" cy="0"/>
          </a:xfrm>
          <a:prstGeom prst="line">
            <a:avLst/>
          </a:prstGeom>
          <a:ln w="104775" cap="flat">
            <a:solidFill>
              <a:srgbClr val="CEE3C3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 flipV="1">
            <a:off x="2430690" y="845656"/>
            <a:ext cx="0" cy="946311"/>
          </a:xfrm>
          <a:prstGeom prst="line">
            <a:avLst/>
          </a:prstGeom>
          <a:ln w="104775" cap="flat">
            <a:solidFill>
              <a:srgbClr val="CEE3C3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 flipV="1">
            <a:off x="6696642" y="846802"/>
            <a:ext cx="0" cy="946311"/>
          </a:xfrm>
          <a:prstGeom prst="line">
            <a:avLst/>
          </a:prstGeom>
          <a:ln w="104775" cap="flat">
            <a:solidFill>
              <a:srgbClr val="CEE3C3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Freeform 16"/>
          <p:cNvSpPr/>
          <p:nvPr/>
        </p:nvSpPr>
        <p:spPr>
          <a:xfrm>
            <a:off x="285720" y="2800557"/>
            <a:ext cx="3730244" cy="3683985"/>
          </a:xfrm>
          <a:custGeom>
            <a:avLst/>
            <a:gdLst/>
            <a:ahLst/>
            <a:cxnLst/>
            <a:rect l="l" t="t" r="r" b="b"/>
            <a:pathLst>
              <a:path w="6379195" h="5525978">
                <a:moveTo>
                  <a:pt x="0" y="0"/>
                </a:moveTo>
                <a:lnTo>
                  <a:pt x="6379195" y="0"/>
                </a:lnTo>
                <a:lnTo>
                  <a:pt x="6379195" y="5525977"/>
                </a:lnTo>
                <a:lnTo>
                  <a:pt x="0" y="5525977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17" name="TextBox 17"/>
          <p:cNvSpPr txBox="1"/>
          <p:nvPr/>
        </p:nvSpPr>
        <p:spPr>
          <a:xfrm>
            <a:off x="1214414" y="529212"/>
            <a:ext cx="6643734" cy="50013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920"/>
              </a:lnSpc>
            </a:pPr>
            <a:r>
              <a:rPr lang="en-US" sz="2800" b="1" dirty="0" err="1">
                <a:solidFill>
                  <a:srgbClr val="000000"/>
                </a:solidFill>
                <a:latin typeface="Times New Roman" pitchFamily="18" charset="0"/>
                <a:ea typeface="Montserrat Bold"/>
                <a:cs typeface="Times New Roman" pitchFamily="18" charset="0"/>
                <a:sym typeface="Montserrat Bold"/>
              </a:rPr>
              <a:t>Организмы</a:t>
            </a:r>
            <a:r>
              <a:rPr lang="en-US" sz="2800" b="1" dirty="0">
                <a:solidFill>
                  <a:srgbClr val="000000"/>
                </a:solidFill>
                <a:latin typeface="Times New Roman" pitchFamily="18" charset="0"/>
                <a:ea typeface="Montserrat Bold"/>
                <a:cs typeface="Times New Roman" pitchFamily="18" charset="0"/>
                <a:sym typeface="Montserrat Bold"/>
              </a:rPr>
              <a:t> (</a:t>
            </a:r>
            <a:r>
              <a:rPr lang="en-US" sz="2800" b="1" dirty="0" err="1">
                <a:solidFill>
                  <a:srgbClr val="000000"/>
                </a:solidFill>
                <a:latin typeface="Times New Roman" pitchFamily="18" charset="0"/>
                <a:ea typeface="Montserrat Bold"/>
                <a:cs typeface="Times New Roman" pitchFamily="18" charset="0"/>
                <a:sym typeface="Montserrat Bold"/>
              </a:rPr>
              <a:t>по</a:t>
            </a:r>
            <a:r>
              <a:rPr lang="en-US" sz="2800" b="1" dirty="0">
                <a:solidFill>
                  <a:srgbClr val="000000"/>
                </a:solidFill>
                <a:latin typeface="Times New Roman" pitchFamily="18" charset="0"/>
                <a:ea typeface="Montserrat Bold"/>
                <a:cs typeface="Times New Roman" pitchFamily="18" charset="0"/>
                <a:sym typeface="Montserrat Bold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latin typeface="Times New Roman" pitchFamily="18" charset="0"/>
                <a:ea typeface="Montserrat Bold"/>
                <a:cs typeface="Times New Roman" pitchFamily="18" charset="0"/>
                <a:sym typeface="Montserrat Bold"/>
              </a:rPr>
              <a:t>способу</a:t>
            </a:r>
            <a:r>
              <a:rPr lang="en-US" sz="2800" b="1" dirty="0">
                <a:solidFill>
                  <a:srgbClr val="000000"/>
                </a:solidFill>
                <a:latin typeface="Times New Roman" pitchFamily="18" charset="0"/>
                <a:ea typeface="Montserrat Bold"/>
                <a:cs typeface="Times New Roman" pitchFamily="18" charset="0"/>
                <a:sym typeface="Montserrat Bold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latin typeface="Times New Roman" pitchFamily="18" charset="0"/>
                <a:ea typeface="Montserrat Bold"/>
                <a:cs typeface="Times New Roman" pitchFamily="18" charset="0"/>
                <a:sym typeface="Montserrat Bold"/>
              </a:rPr>
              <a:t>питания</a:t>
            </a:r>
            <a:r>
              <a:rPr lang="en-US" sz="2800" b="1" dirty="0">
                <a:solidFill>
                  <a:srgbClr val="000000"/>
                </a:solidFill>
                <a:latin typeface="Times New Roman" pitchFamily="18" charset="0"/>
                <a:ea typeface="Montserrat Bold"/>
                <a:cs typeface="Times New Roman" pitchFamily="18" charset="0"/>
                <a:sym typeface="Montserrat Bold"/>
              </a:rPr>
              <a:t>)</a:t>
            </a:r>
          </a:p>
        </p:txBody>
      </p:sp>
      <p:pic>
        <p:nvPicPr>
          <p:cNvPr id="18433" name="Picture 1" descr="C:\Users\User\Downloads\400px-Karl_Johanssvamp,_Iduns_kokbok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500694" y="2928934"/>
            <a:ext cx="1584625" cy="1743088"/>
          </a:xfrm>
          <a:prstGeom prst="rect">
            <a:avLst/>
          </a:prstGeom>
          <a:noFill/>
        </p:spPr>
      </p:pic>
      <p:pic>
        <p:nvPicPr>
          <p:cNvPr id="18434" name="Picture 2" descr="C:\Users\User\Downloads\cf29ee1d142ded867d9854556af22eea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143504" y="4643446"/>
            <a:ext cx="3619504" cy="203597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6E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528267" y="625000"/>
            <a:ext cx="6544195" cy="948603"/>
            <a:chOff x="0" y="0"/>
            <a:chExt cx="3152423" cy="374757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3152423" cy="374757"/>
            </a:xfrm>
            <a:custGeom>
              <a:avLst/>
              <a:gdLst/>
              <a:ahLst/>
              <a:cxnLst/>
              <a:rect l="l" t="t" r="r" b="b"/>
              <a:pathLst>
                <a:path w="3152423" h="374757">
                  <a:moveTo>
                    <a:pt x="0" y="0"/>
                  </a:moveTo>
                  <a:lnTo>
                    <a:pt x="3152423" y="0"/>
                  </a:lnTo>
                  <a:lnTo>
                    <a:pt x="3152423" y="374757"/>
                  </a:lnTo>
                  <a:lnTo>
                    <a:pt x="0" y="374757"/>
                  </a:lnTo>
                  <a:close/>
                </a:path>
              </a:pathLst>
            </a:custGeom>
            <a:solidFill>
              <a:srgbClr val="CEE3C3"/>
            </a:solidFill>
          </p:spPr>
        </p:sp>
        <p:sp>
          <p:nvSpPr>
            <p:cNvPr id="4" name="TextBox 4"/>
            <p:cNvSpPr txBox="1"/>
            <p:nvPr/>
          </p:nvSpPr>
          <p:spPr>
            <a:xfrm>
              <a:off x="0" y="-38100"/>
              <a:ext cx="3152423" cy="412857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489"/>
                </a:lnSpc>
                <a:spcBef>
                  <a:spcPct val="0"/>
                </a:spcBef>
              </a:pPr>
              <a:endParaRPr/>
            </a:p>
          </p:txBody>
        </p:sp>
      </p:grpSp>
      <p:grpSp>
        <p:nvGrpSpPr>
          <p:cNvPr id="5" name="Group 5"/>
          <p:cNvGrpSpPr/>
          <p:nvPr/>
        </p:nvGrpSpPr>
        <p:grpSpPr>
          <a:xfrm>
            <a:off x="523878" y="2043502"/>
            <a:ext cx="3813629" cy="948603"/>
            <a:chOff x="0" y="0"/>
            <a:chExt cx="2008825" cy="374757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2008825" cy="374757"/>
            </a:xfrm>
            <a:custGeom>
              <a:avLst/>
              <a:gdLst/>
              <a:ahLst/>
              <a:cxnLst/>
              <a:rect l="l" t="t" r="r" b="b"/>
              <a:pathLst>
                <a:path w="2008825" h="374757">
                  <a:moveTo>
                    <a:pt x="0" y="0"/>
                  </a:moveTo>
                  <a:lnTo>
                    <a:pt x="2008825" y="0"/>
                  </a:lnTo>
                  <a:lnTo>
                    <a:pt x="2008825" y="374757"/>
                  </a:lnTo>
                  <a:lnTo>
                    <a:pt x="0" y="374757"/>
                  </a:lnTo>
                  <a:close/>
                </a:path>
              </a:pathLst>
            </a:custGeom>
            <a:solidFill>
              <a:srgbClr val="CEE3C3"/>
            </a:solidFill>
          </p:spPr>
        </p:sp>
        <p:sp>
          <p:nvSpPr>
            <p:cNvPr id="7" name="TextBox 7"/>
            <p:cNvSpPr txBox="1"/>
            <p:nvPr/>
          </p:nvSpPr>
          <p:spPr>
            <a:xfrm>
              <a:off x="0" y="-38100"/>
              <a:ext cx="2008825" cy="412857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489"/>
                </a:lnSpc>
                <a:spcBef>
                  <a:spcPct val="0"/>
                </a:spcBef>
              </a:pPr>
              <a:endParaRPr/>
            </a:p>
          </p:txBody>
        </p:sp>
      </p:grpSp>
      <p:grpSp>
        <p:nvGrpSpPr>
          <p:cNvPr id="8" name="Group 8"/>
          <p:cNvGrpSpPr/>
          <p:nvPr/>
        </p:nvGrpSpPr>
        <p:grpSpPr>
          <a:xfrm>
            <a:off x="4816025" y="2043502"/>
            <a:ext cx="3813629" cy="948603"/>
            <a:chOff x="0" y="0"/>
            <a:chExt cx="2008825" cy="374757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2008825" cy="374757"/>
            </a:xfrm>
            <a:custGeom>
              <a:avLst/>
              <a:gdLst/>
              <a:ahLst/>
              <a:cxnLst/>
              <a:rect l="l" t="t" r="r" b="b"/>
              <a:pathLst>
                <a:path w="2008825" h="374757">
                  <a:moveTo>
                    <a:pt x="0" y="0"/>
                  </a:moveTo>
                  <a:lnTo>
                    <a:pt x="2008825" y="0"/>
                  </a:lnTo>
                  <a:lnTo>
                    <a:pt x="2008825" y="374757"/>
                  </a:lnTo>
                  <a:lnTo>
                    <a:pt x="0" y="374757"/>
                  </a:lnTo>
                  <a:close/>
                </a:path>
              </a:pathLst>
            </a:custGeom>
            <a:solidFill>
              <a:srgbClr val="CEE3C3"/>
            </a:solidFill>
          </p:spPr>
        </p:sp>
        <p:sp>
          <p:nvSpPr>
            <p:cNvPr id="10" name="TextBox 10"/>
            <p:cNvSpPr txBox="1"/>
            <p:nvPr/>
          </p:nvSpPr>
          <p:spPr>
            <a:xfrm>
              <a:off x="0" y="-38100"/>
              <a:ext cx="2008825" cy="412857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48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11" name="AutoShape 11"/>
          <p:cNvSpPr/>
          <p:nvPr/>
        </p:nvSpPr>
        <p:spPr>
          <a:xfrm>
            <a:off x="2421165" y="1097188"/>
            <a:ext cx="951342" cy="0"/>
          </a:xfrm>
          <a:prstGeom prst="line">
            <a:avLst/>
          </a:prstGeom>
          <a:ln w="104775" cap="flat">
            <a:solidFill>
              <a:srgbClr val="CEE3C3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5771494" y="1097188"/>
            <a:ext cx="951342" cy="0"/>
          </a:xfrm>
          <a:prstGeom prst="line">
            <a:avLst/>
          </a:prstGeom>
          <a:ln w="104775" cap="flat">
            <a:solidFill>
              <a:srgbClr val="CEE3C3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 flipV="1">
            <a:off x="2430690" y="1097191"/>
            <a:ext cx="0" cy="946311"/>
          </a:xfrm>
          <a:prstGeom prst="line">
            <a:avLst/>
          </a:prstGeom>
          <a:ln w="104775" cap="flat">
            <a:solidFill>
              <a:srgbClr val="CEE3C3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 flipV="1">
            <a:off x="6696642" y="1098337"/>
            <a:ext cx="0" cy="946311"/>
          </a:xfrm>
          <a:prstGeom prst="line">
            <a:avLst/>
          </a:prstGeom>
          <a:ln w="104775" cap="flat">
            <a:solidFill>
              <a:srgbClr val="CEE3C3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TextBox 15"/>
          <p:cNvSpPr txBox="1"/>
          <p:nvPr/>
        </p:nvSpPr>
        <p:spPr>
          <a:xfrm>
            <a:off x="1285852" y="780746"/>
            <a:ext cx="7000924" cy="50013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920"/>
              </a:lnSpc>
            </a:pPr>
            <a:r>
              <a:rPr lang="en-US" sz="3200" b="1" dirty="0" err="1">
                <a:solidFill>
                  <a:srgbClr val="000000"/>
                </a:solidFill>
                <a:latin typeface="Times New Roman" pitchFamily="18" charset="0"/>
                <a:ea typeface="Montserrat Bold"/>
                <a:cs typeface="Times New Roman" pitchFamily="18" charset="0"/>
                <a:sym typeface="Montserrat Bold"/>
              </a:rPr>
              <a:t>Организмы</a:t>
            </a:r>
            <a:r>
              <a:rPr lang="en-US" sz="3200" b="1" dirty="0">
                <a:solidFill>
                  <a:srgbClr val="000000"/>
                </a:solidFill>
                <a:latin typeface="Times New Roman" pitchFamily="18" charset="0"/>
                <a:ea typeface="Montserrat Bold"/>
                <a:cs typeface="Times New Roman" pitchFamily="18" charset="0"/>
                <a:sym typeface="Montserrat Bold"/>
              </a:rPr>
              <a:t> (</a:t>
            </a:r>
            <a:r>
              <a:rPr lang="en-US" sz="3200" b="1" dirty="0" err="1">
                <a:solidFill>
                  <a:srgbClr val="000000"/>
                </a:solidFill>
                <a:latin typeface="Times New Roman" pitchFamily="18" charset="0"/>
                <a:ea typeface="Montserrat Bold"/>
                <a:cs typeface="Times New Roman" pitchFamily="18" charset="0"/>
                <a:sym typeface="Montserrat Bold"/>
              </a:rPr>
              <a:t>по</a:t>
            </a:r>
            <a:r>
              <a:rPr lang="en-US" sz="3200" b="1" dirty="0">
                <a:solidFill>
                  <a:srgbClr val="000000"/>
                </a:solidFill>
                <a:latin typeface="Times New Roman" pitchFamily="18" charset="0"/>
                <a:ea typeface="Montserrat Bold"/>
                <a:cs typeface="Times New Roman" pitchFamily="18" charset="0"/>
                <a:sym typeface="Montserrat Bold"/>
              </a:rPr>
              <a:t> </a:t>
            </a:r>
            <a:r>
              <a:rPr lang="en-US" sz="3200" b="1" dirty="0" err="1">
                <a:solidFill>
                  <a:srgbClr val="000000"/>
                </a:solidFill>
                <a:latin typeface="Times New Roman" pitchFamily="18" charset="0"/>
                <a:ea typeface="Montserrat Bold"/>
                <a:cs typeface="Times New Roman" pitchFamily="18" charset="0"/>
                <a:sym typeface="Montserrat Bold"/>
              </a:rPr>
              <a:t>способу</a:t>
            </a:r>
            <a:r>
              <a:rPr lang="en-US" sz="3200" b="1" dirty="0">
                <a:solidFill>
                  <a:srgbClr val="000000"/>
                </a:solidFill>
                <a:latin typeface="Times New Roman" pitchFamily="18" charset="0"/>
                <a:ea typeface="Montserrat Bold"/>
                <a:cs typeface="Times New Roman" pitchFamily="18" charset="0"/>
                <a:sym typeface="Montserrat Bold"/>
              </a:rPr>
              <a:t> </a:t>
            </a:r>
            <a:r>
              <a:rPr lang="en-US" sz="3200" b="1" dirty="0" err="1">
                <a:solidFill>
                  <a:srgbClr val="000000"/>
                </a:solidFill>
                <a:latin typeface="Times New Roman" pitchFamily="18" charset="0"/>
                <a:ea typeface="Montserrat Bold"/>
                <a:cs typeface="Times New Roman" pitchFamily="18" charset="0"/>
                <a:sym typeface="Montserrat Bold"/>
              </a:rPr>
              <a:t>питания</a:t>
            </a:r>
            <a:r>
              <a:rPr lang="en-US" sz="3200" b="1" dirty="0">
                <a:solidFill>
                  <a:srgbClr val="000000"/>
                </a:solidFill>
                <a:latin typeface="Times New Roman" pitchFamily="18" charset="0"/>
                <a:ea typeface="Montserrat Bold"/>
                <a:cs typeface="Times New Roman" pitchFamily="18" charset="0"/>
                <a:sym typeface="Montserrat Bold"/>
              </a:rPr>
              <a:t>)</a:t>
            </a:r>
          </a:p>
        </p:txBody>
      </p:sp>
      <p:sp>
        <p:nvSpPr>
          <p:cNvPr id="16" name="TextBox 16"/>
          <p:cNvSpPr txBox="1"/>
          <p:nvPr/>
        </p:nvSpPr>
        <p:spPr>
          <a:xfrm>
            <a:off x="605206" y="2201359"/>
            <a:ext cx="3631923" cy="45922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920"/>
              </a:lnSpc>
            </a:pPr>
            <a:r>
              <a:rPr lang="en-US" sz="2800" b="1" dirty="0" err="1">
                <a:solidFill>
                  <a:srgbClr val="000000"/>
                </a:solidFill>
                <a:latin typeface="Times New Roman" pitchFamily="18" charset="0"/>
                <a:ea typeface="Montserrat"/>
                <a:cs typeface="Times New Roman" pitchFamily="18" charset="0"/>
                <a:sym typeface="Montserrat"/>
              </a:rPr>
              <a:t>Автотрофы</a:t>
            </a:r>
            <a:endParaRPr lang="en-US" sz="2800" b="1" dirty="0">
              <a:solidFill>
                <a:srgbClr val="000000"/>
              </a:solidFill>
              <a:latin typeface="Times New Roman" pitchFamily="18" charset="0"/>
              <a:ea typeface="Montserrat"/>
              <a:cs typeface="Times New Roman" pitchFamily="18" charset="0"/>
              <a:sym typeface="Montserrat"/>
            </a:endParaRPr>
          </a:p>
        </p:txBody>
      </p:sp>
      <p:sp>
        <p:nvSpPr>
          <p:cNvPr id="17" name="TextBox 17"/>
          <p:cNvSpPr txBox="1"/>
          <p:nvPr/>
        </p:nvSpPr>
        <p:spPr>
          <a:xfrm>
            <a:off x="4906878" y="2201359"/>
            <a:ext cx="3631923" cy="47128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920"/>
              </a:lnSpc>
            </a:pPr>
            <a:r>
              <a:rPr lang="en-US" sz="3200" b="1" dirty="0" err="1">
                <a:solidFill>
                  <a:srgbClr val="000000"/>
                </a:solidFill>
                <a:latin typeface="Times New Roman" pitchFamily="18" charset="0"/>
                <a:ea typeface="Montserrat"/>
                <a:cs typeface="Times New Roman" pitchFamily="18" charset="0"/>
                <a:sym typeface="Montserrat"/>
              </a:rPr>
              <a:t>Гетеротрофы</a:t>
            </a:r>
            <a:endParaRPr lang="en-US" sz="3200" b="1" dirty="0">
              <a:solidFill>
                <a:srgbClr val="000000"/>
              </a:solidFill>
              <a:latin typeface="Times New Roman" pitchFamily="18" charset="0"/>
              <a:ea typeface="Montserrat"/>
              <a:cs typeface="Times New Roman" pitchFamily="18" charset="0"/>
              <a:sym typeface="Montserrat"/>
            </a:endParaRPr>
          </a:p>
        </p:txBody>
      </p:sp>
      <p:sp>
        <p:nvSpPr>
          <p:cNvPr id="18" name="TextBox 18"/>
          <p:cNvSpPr txBox="1"/>
          <p:nvPr/>
        </p:nvSpPr>
        <p:spPr>
          <a:xfrm>
            <a:off x="523878" y="3058006"/>
            <a:ext cx="3813629" cy="266496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527"/>
              </a:lnSpc>
            </a:pPr>
            <a:r>
              <a:rPr lang="en-US" sz="2800" dirty="0" err="1">
                <a:solidFill>
                  <a:srgbClr val="000000"/>
                </a:solidFill>
                <a:latin typeface="Times New Roman" pitchFamily="18" charset="0"/>
                <a:ea typeface="Montserrat"/>
                <a:cs typeface="Times New Roman" pitchFamily="18" charset="0"/>
                <a:sym typeface="Montserrat"/>
              </a:rPr>
              <a:t>Самостоятельно</a:t>
            </a:r>
            <a:r>
              <a:rPr lang="en-US" sz="2800" dirty="0">
                <a:solidFill>
                  <a:srgbClr val="000000"/>
                </a:solidFill>
                <a:latin typeface="Times New Roman" pitchFamily="18" charset="0"/>
                <a:ea typeface="Montserrat"/>
                <a:cs typeface="Times New Roman" pitchFamily="18" charset="0"/>
                <a:sym typeface="Montserrat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itchFamily="18" charset="0"/>
                <a:ea typeface="Montserrat"/>
                <a:cs typeface="Times New Roman" pitchFamily="18" charset="0"/>
                <a:sym typeface="Montserrat"/>
              </a:rPr>
              <a:t>образуют</a:t>
            </a:r>
            <a:r>
              <a:rPr lang="en-US" sz="2800" dirty="0">
                <a:solidFill>
                  <a:srgbClr val="000000"/>
                </a:solidFill>
                <a:latin typeface="Times New Roman" pitchFamily="18" charset="0"/>
                <a:ea typeface="Montserrat"/>
                <a:cs typeface="Times New Roman" pitchFamily="18" charset="0"/>
                <a:sym typeface="Montserrat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itchFamily="18" charset="0"/>
                <a:ea typeface="Montserrat"/>
                <a:cs typeface="Times New Roman" pitchFamily="18" charset="0"/>
                <a:sym typeface="Montserrat"/>
              </a:rPr>
              <a:t>органические</a:t>
            </a:r>
            <a:r>
              <a:rPr lang="en-US" sz="2800" dirty="0">
                <a:solidFill>
                  <a:srgbClr val="000000"/>
                </a:solidFill>
                <a:latin typeface="Times New Roman" pitchFamily="18" charset="0"/>
                <a:ea typeface="Montserrat"/>
                <a:cs typeface="Times New Roman" pitchFamily="18" charset="0"/>
                <a:sym typeface="Montserrat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itchFamily="18" charset="0"/>
                <a:ea typeface="Montserrat"/>
                <a:cs typeface="Times New Roman" pitchFamily="18" charset="0"/>
                <a:sym typeface="Montserrat"/>
              </a:rPr>
              <a:t>вещества</a:t>
            </a:r>
            <a:endParaRPr lang="en-US" sz="2800" dirty="0">
              <a:solidFill>
                <a:srgbClr val="000000"/>
              </a:solidFill>
              <a:latin typeface="Times New Roman" pitchFamily="18" charset="0"/>
              <a:ea typeface="Montserrat"/>
              <a:cs typeface="Times New Roman" pitchFamily="18" charset="0"/>
              <a:sym typeface="Montserrat"/>
            </a:endParaRPr>
          </a:p>
          <a:p>
            <a:pPr marL="544056" lvl="1" indent="-272028">
              <a:lnSpc>
                <a:spcPts val="3527"/>
              </a:lnSpc>
              <a:buFont typeface="Arial"/>
              <a:buChar char="•"/>
            </a:pPr>
            <a:r>
              <a:rPr lang="en-US" sz="2800" dirty="0" err="1">
                <a:solidFill>
                  <a:srgbClr val="000000"/>
                </a:solidFill>
                <a:latin typeface="Times New Roman" pitchFamily="18" charset="0"/>
                <a:ea typeface="Montserrat"/>
                <a:cs typeface="Times New Roman" pitchFamily="18" charset="0"/>
                <a:sym typeface="Montserrat"/>
              </a:rPr>
              <a:t>большинство</a:t>
            </a:r>
            <a:r>
              <a:rPr lang="en-US" sz="2800" dirty="0">
                <a:solidFill>
                  <a:srgbClr val="000000"/>
                </a:solidFill>
                <a:latin typeface="Times New Roman" pitchFamily="18" charset="0"/>
                <a:ea typeface="Montserrat"/>
                <a:cs typeface="Times New Roman" pitchFamily="18" charset="0"/>
                <a:sym typeface="Montserrat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itchFamily="18" charset="0"/>
                <a:ea typeface="Montserrat"/>
                <a:cs typeface="Times New Roman" pitchFamily="18" charset="0"/>
                <a:sym typeface="Montserrat"/>
              </a:rPr>
              <a:t>растений</a:t>
            </a:r>
            <a:r>
              <a:rPr lang="en-US" sz="2800" dirty="0">
                <a:solidFill>
                  <a:srgbClr val="000000"/>
                </a:solidFill>
                <a:latin typeface="Times New Roman" pitchFamily="18" charset="0"/>
                <a:ea typeface="Montserrat"/>
                <a:cs typeface="Times New Roman" pitchFamily="18" charset="0"/>
                <a:sym typeface="Montserrat"/>
              </a:rPr>
              <a:t>;</a:t>
            </a:r>
          </a:p>
          <a:p>
            <a:pPr marL="544056" lvl="1" indent="-272028">
              <a:lnSpc>
                <a:spcPts val="3527"/>
              </a:lnSpc>
              <a:buFont typeface="Arial"/>
              <a:buChar char="•"/>
            </a:pPr>
            <a:r>
              <a:rPr lang="en-US" sz="2800" dirty="0" err="1">
                <a:solidFill>
                  <a:srgbClr val="000000"/>
                </a:solidFill>
                <a:latin typeface="Times New Roman" pitchFamily="18" charset="0"/>
                <a:ea typeface="Montserrat"/>
                <a:cs typeface="Times New Roman" pitchFamily="18" charset="0"/>
                <a:sym typeface="Montserrat"/>
              </a:rPr>
              <a:t>некоторые</a:t>
            </a:r>
            <a:r>
              <a:rPr lang="en-US" sz="2800" dirty="0">
                <a:solidFill>
                  <a:srgbClr val="000000"/>
                </a:solidFill>
                <a:latin typeface="Times New Roman" pitchFamily="18" charset="0"/>
                <a:ea typeface="Montserrat"/>
                <a:cs typeface="Times New Roman" pitchFamily="18" charset="0"/>
                <a:sym typeface="Montserrat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itchFamily="18" charset="0"/>
                <a:ea typeface="Montserrat"/>
                <a:cs typeface="Times New Roman" pitchFamily="18" charset="0"/>
                <a:sym typeface="Montserrat"/>
              </a:rPr>
              <a:t>бактерии</a:t>
            </a:r>
            <a:endParaRPr lang="en-US" sz="2800" dirty="0">
              <a:solidFill>
                <a:srgbClr val="000000"/>
              </a:solidFill>
              <a:latin typeface="Times New Roman" pitchFamily="18" charset="0"/>
              <a:ea typeface="Montserrat"/>
              <a:cs typeface="Times New Roman" pitchFamily="18" charset="0"/>
              <a:sym typeface="Montserrat"/>
            </a:endParaRPr>
          </a:p>
        </p:txBody>
      </p:sp>
      <p:sp>
        <p:nvSpPr>
          <p:cNvPr id="19" name="TextBox 19"/>
          <p:cNvSpPr txBox="1"/>
          <p:nvPr/>
        </p:nvSpPr>
        <p:spPr>
          <a:xfrm>
            <a:off x="4789831" y="3058006"/>
            <a:ext cx="3813629" cy="269304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527"/>
              </a:lnSpc>
            </a:pPr>
            <a:r>
              <a:rPr lang="en-US" sz="2800" dirty="0" err="1">
                <a:solidFill>
                  <a:srgbClr val="000000"/>
                </a:solidFill>
                <a:latin typeface="Times New Roman" pitchFamily="18" charset="0"/>
                <a:ea typeface="Montserrat"/>
                <a:cs typeface="Times New Roman" pitchFamily="18" charset="0"/>
                <a:sym typeface="Montserrat"/>
              </a:rPr>
              <a:t>Потребляют</a:t>
            </a:r>
            <a:r>
              <a:rPr lang="en-US" sz="2800" dirty="0">
                <a:solidFill>
                  <a:srgbClr val="000000"/>
                </a:solidFill>
                <a:latin typeface="Times New Roman" pitchFamily="18" charset="0"/>
                <a:ea typeface="Montserrat"/>
                <a:cs typeface="Times New Roman" pitchFamily="18" charset="0"/>
                <a:sym typeface="Montserrat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itchFamily="18" charset="0"/>
                <a:ea typeface="Montserrat"/>
                <a:cs typeface="Times New Roman" pitchFamily="18" charset="0"/>
                <a:sym typeface="Montserrat"/>
              </a:rPr>
              <a:t>готовые</a:t>
            </a:r>
            <a:r>
              <a:rPr lang="en-US" sz="2800" dirty="0">
                <a:solidFill>
                  <a:srgbClr val="000000"/>
                </a:solidFill>
                <a:latin typeface="Times New Roman" pitchFamily="18" charset="0"/>
                <a:ea typeface="Montserrat"/>
                <a:cs typeface="Times New Roman" pitchFamily="18" charset="0"/>
                <a:sym typeface="Montserrat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itchFamily="18" charset="0"/>
                <a:ea typeface="Montserrat"/>
                <a:cs typeface="Times New Roman" pitchFamily="18" charset="0"/>
                <a:sym typeface="Montserrat"/>
              </a:rPr>
              <a:t>органические</a:t>
            </a:r>
            <a:r>
              <a:rPr lang="en-US" sz="2800" dirty="0">
                <a:solidFill>
                  <a:srgbClr val="000000"/>
                </a:solidFill>
                <a:latin typeface="Times New Roman" pitchFamily="18" charset="0"/>
                <a:ea typeface="Montserrat"/>
                <a:cs typeface="Times New Roman" pitchFamily="18" charset="0"/>
                <a:sym typeface="Montserrat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itchFamily="18" charset="0"/>
                <a:ea typeface="Montserrat"/>
                <a:cs typeface="Times New Roman" pitchFamily="18" charset="0"/>
                <a:sym typeface="Montserrat"/>
              </a:rPr>
              <a:t>вещества</a:t>
            </a:r>
            <a:endParaRPr lang="en-US" sz="2800" dirty="0">
              <a:solidFill>
                <a:srgbClr val="000000"/>
              </a:solidFill>
              <a:latin typeface="Times New Roman" pitchFamily="18" charset="0"/>
              <a:ea typeface="Montserrat"/>
              <a:cs typeface="Times New Roman" pitchFamily="18" charset="0"/>
              <a:sym typeface="Montserrat"/>
            </a:endParaRPr>
          </a:p>
          <a:p>
            <a:pPr marL="544056" lvl="1" indent="-272028">
              <a:lnSpc>
                <a:spcPts val="3527"/>
              </a:lnSpc>
              <a:buFont typeface="Arial"/>
              <a:buChar char="•"/>
            </a:pPr>
            <a:r>
              <a:rPr lang="en-US" sz="2800" dirty="0" err="1">
                <a:solidFill>
                  <a:srgbClr val="000000"/>
                </a:solidFill>
                <a:latin typeface="Times New Roman" pitchFamily="18" charset="0"/>
                <a:ea typeface="Montserrat"/>
                <a:cs typeface="Times New Roman" pitchFamily="18" charset="0"/>
                <a:sym typeface="Montserrat"/>
              </a:rPr>
              <a:t>животные</a:t>
            </a:r>
            <a:r>
              <a:rPr lang="en-US" sz="2800" dirty="0">
                <a:solidFill>
                  <a:srgbClr val="000000"/>
                </a:solidFill>
                <a:latin typeface="Times New Roman" pitchFamily="18" charset="0"/>
                <a:ea typeface="Montserrat"/>
                <a:cs typeface="Times New Roman" pitchFamily="18" charset="0"/>
                <a:sym typeface="Montserrat"/>
              </a:rPr>
              <a:t>;</a:t>
            </a:r>
          </a:p>
          <a:p>
            <a:pPr marL="544056" lvl="1" indent="-272028">
              <a:lnSpc>
                <a:spcPts val="3527"/>
              </a:lnSpc>
              <a:buFont typeface="Arial"/>
              <a:buChar char="•"/>
            </a:pPr>
            <a:r>
              <a:rPr lang="en-US" sz="2800" dirty="0" err="1">
                <a:solidFill>
                  <a:srgbClr val="000000"/>
                </a:solidFill>
                <a:latin typeface="Times New Roman" pitchFamily="18" charset="0"/>
                <a:ea typeface="Montserrat"/>
                <a:cs typeface="Times New Roman" pitchFamily="18" charset="0"/>
                <a:sym typeface="Montserrat"/>
              </a:rPr>
              <a:t>грибы</a:t>
            </a:r>
            <a:r>
              <a:rPr lang="en-US" sz="2800" dirty="0">
                <a:solidFill>
                  <a:srgbClr val="000000"/>
                </a:solidFill>
                <a:latin typeface="Times New Roman" pitchFamily="18" charset="0"/>
                <a:ea typeface="Montserrat"/>
                <a:cs typeface="Times New Roman" pitchFamily="18" charset="0"/>
                <a:sym typeface="Montserrat"/>
              </a:rPr>
              <a:t>;</a:t>
            </a:r>
          </a:p>
          <a:p>
            <a:pPr marL="544056" lvl="1" indent="-272028">
              <a:lnSpc>
                <a:spcPts val="3527"/>
              </a:lnSpc>
              <a:buFont typeface="Arial"/>
              <a:buChar char="•"/>
            </a:pPr>
            <a:r>
              <a:rPr lang="en-US" sz="2800" dirty="0" err="1">
                <a:solidFill>
                  <a:srgbClr val="000000"/>
                </a:solidFill>
                <a:latin typeface="Times New Roman" pitchFamily="18" charset="0"/>
                <a:ea typeface="Montserrat"/>
                <a:cs typeface="Times New Roman" pitchFamily="18" charset="0"/>
                <a:sym typeface="Montserrat"/>
              </a:rPr>
              <a:t>многие</a:t>
            </a:r>
            <a:r>
              <a:rPr lang="en-US" sz="2800" dirty="0">
                <a:solidFill>
                  <a:srgbClr val="000000"/>
                </a:solidFill>
                <a:latin typeface="Times New Roman" pitchFamily="18" charset="0"/>
                <a:ea typeface="Montserrat"/>
                <a:cs typeface="Times New Roman" pitchFamily="18" charset="0"/>
                <a:sym typeface="Montserrat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itchFamily="18" charset="0"/>
                <a:ea typeface="Montserrat"/>
                <a:cs typeface="Times New Roman" pitchFamily="18" charset="0"/>
                <a:sym typeface="Montserrat"/>
              </a:rPr>
              <a:t>бактерии</a:t>
            </a:r>
            <a:r>
              <a:rPr lang="en-US" sz="2800" dirty="0">
                <a:solidFill>
                  <a:srgbClr val="000000"/>
                </a:solidFill>
                <a:latin typeface="Times New Roman" pitchFamily="18" charset="0"/>
                <a:ea typeface="Montserrat"/>
                <a:cs typeface="Times New Roman" pitchFamily="18" charset="0"/>
                <a:sym typeface="Montserrat"/>
              </a:rPr>
              <a:t>;</a:t>
            </a:r>
          </a:p>
          <a:p>
            <a:pPr marL="544056" lvl="1" indent="-272028">
              <a:lnSpc>
                <a:spcPts val="3527"/>
              </a:lnSpc>
              <a:buFont typeface="Arial"/>
              <a:buChar char="•"/>
            </a:pPr>
            <a:r>
              <a:rPr lang="en-US" sz="2800" dirty="0" err="1">
                <a:solidFill>
                  <a:srgbClr val="000000"/>
                </a:solidFill>
                <a:latin typeface="Times New Roman" pitchFamily="18" charset="0"/>
                <a:ea typeface="Montserrat"/>
                <a:cs typeface="Times New Roman" pitchFamily="18" charset="0"/>
                <a:sym typeface="Montserrat"/>
              </a:rPr>
              <a:t>растения-паразиты</a:t>
            </a:r>
            <a:r>
              <a:rPr lang="en-US" sz="2800" dirty="0">
                <a:solidFill>
                  <a:srgbClr val="000000"/>
                </a:solidFill>
                <a:latin typeface="Times New Roman" pitchFamily="18" charset="0"/>
                <a:ea typeface="Montserrat"/>
                <a:cs typeface="Times New Roman" pitchFamily="18" charset="0"/>
                <a:sym typeface="Montserrat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 cstate="print">
            <a:extLst>
              <a:ext uri="{28A0092B-C50C-407E-A947-70E740481C1C}">
                <a14:useLocalDpi xmlns="" xmlns:wpc="http://schemas.microsoft.com/office/word/2010/wordprocessingCanvas" xmlns:cx="http://schemas.microsoft.com/office/drawing/2014/chartex" xmlns:cx1="http://schemas.microsoft.com/office/drawing/2015/9/8/chartex" xmlns:cx2="http://schemas.microsoft.com/office/drawing/2015/10/21/chartex" xmlns:cx3="http://schemas.microsoft.com/office/drawing/2016/5/9/chartex" xmlns:cx4="http://schemas.microsoft.com/office/drawing/2016/5/10/chartex" xmlns:cx5="http://schemas.microsoft.com/office/drawing/2016/5/11/chartex" xmlns:cx6="http://schemas.microsoft.com/office/drawing/2016/5/12/chartex" xmlns:cx7="http://schemas.microsoft.com/office/drawing/2016/5/13/chartex" xmlns:cx8="http://schemas.microsoft.com/office/drawing/2016/5/14/chartex" xmlns:mc="http://schemas.openxmlformats.org/markup-compatibility/2006" xmlns:aink="http://schemas.microsoft.com/office/drawing/2016/ink" xmlns:am3d="http://schemas.microsoft.com/office/drawing/2017/model3d" xmlns:o="urn:schemas-microsoft-com:office:office" xmlns:oel="http://schemas.microsoft.com/office/2019/extlst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15="http://schemas.microsoft.com/office/word/2012/wordml" xmlns:w16cex="http://schemas.microsoft.com/office/word/2018/wordml/cex" xmlns:w16cid="http://schemas.microsoft.com/office/word/2016/wordml/cid" xmlns:w16="http://schemas.microsoft.com/office/word/2018/wordml" xmlns:w16du="http://schemas.microsoft.com/office/word/2023/wordml/word16du" xmlns:w16sdtdh="http://schemas.microsoft.com/office/word/2020/wordml/sdtdatahash" xmlns:w16se="http://schemas.microsoft.com/office/word/2015/wordml/symex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>
            <a:off x="2214546" y="571480"/>
            <a:ext cx="4286280" cy="5572164"/>
          </a:xfrm>
          <a:prstGeom prst="rect">
            <a:avLst/>
          </a:prstGeom>
          <a:noFill/>
          <a:ln>
            <a:noFill/>
          </a:ln>
        </p:spPr>
      </p:pic>
      <p:sp>
        <p:nvSpPr>
          <p:cNvPr id="1026" name="AutoShape 2"/>
          <p:cNvSpPr>
            <a:spLocks noChangeArrowheads="1"/>
          </p:cNvSpPr>
          <p:nvPr/>
        </p:nvSpPr>
        <p:spPr bwMode="auto">
          <a:xfrm>
            <a:off x="428597" y="1357298"/>
            <a:ext cx="2286016" cy="11049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12700">
            <a:solidFill>
              <a:srgbClr val="7F7F7F"/>
            </a:solidFill>
            <a:prstDash val="lgDash"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27" name="AutoShape 3"/>
          <p:cNvSpPr>
            <a:spLocks noChangeArrowheads="1"/>
          </p:cNvSpPr>
          <p:nvPr/>
        </p:nvSpPr>
        <p:spPr bwMode="auto">
          <a:xfrm>
            <a:off x="500034" y="5000636"/>
            <a:ext cx="2209800" cy="642942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12700">
            <a:solidFill>
              <a:srgbClr val="7F7F7F"/>
            </a:solidFill>
            <a:prstDash val="lgDash"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Орган:</a:t>
            </a:r>
            <a:endParaRPr kumimoji="0" lang="ru-RU" sz="3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AutoShape 3"/>
          <p:cNvSpPr>
            <a:spLocks noChangeArrowheads="1"/>
          </p:cNvSpPr>
          <p:nvPr/>
        </p:nvSpPr>
        <p:spPr bwMode="auto">
          <a:xfrm>
            <a:off x="6715140" y="4929198"/>
            <a:ext cx="2209800" cy="642942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12700">
            <a:solidFill>
              <a:srgbClr val="7F7F7F"/>
            </a:solidFill>
            <a:prstDash val="lgDash"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Орган:</a:t>
            </a:r>
            <a:endParaRPr kumimoji="0" lang="ru-RU" sz="3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AutoShape 2"/>
          <p:cNvSpPr>
            <a:spLocks noChangeArrowheads="1"/>
          </p:cNvSpPr>
          <p:nvPr/>
        </p:nvSpPr>
        <p:spPr bwMode="auto">
          <a:xfrm>
            <a:off x="6643702" y="1357298"/>
            <a:ext cx="2209800" cy="11049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12700">
            <a:solidFill>
              <a:srgbClr val="7F7F7F"/>
            </a:solidFill>
            <a:prstDash val="lgDash"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6E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6215074" y="685800"/>
            <a:ext cx="2500330" cy="5486400"/>
          </a:xfrm>
          <a:custGeom>
            <a:avLst/>
            <a:gdLst/>
            <a:ahLst/>
            <a:cxnLst/>
            <a:rect l="l" t="t" r="r" b="b"/>
            <a:pathLst>
              <a:path w="3067396" h="8229600">
                <a:moveTo>
                  <a:pt x="0" y="0"/>
                </a:moveTo>
                <a:lnTo>
                  <a:pt x="3067396" y="0"/>
                </a:lnTo>
                <a:lnTo>
                  <a:pt x="3067396" y="8229600"/>
                </a:lnTo>
                <a:lnTo>
                  <a:pt x="0" y="822960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6" name="TextBox 6"/>
          <p:cNvSpPr txBox="1"/>
          <p:nvPr/>
        </p:nvSpPr>
        <p:spPr>
          <a:xfrm>
            <a:off x="357158" y="1034228"/>
            <a:ext cx="5357273" cy="556049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3248"/>
              </a:lnSpc>
            </a:pPr>
            <a:r>
              <a:rPr lang="en-US" sz="4400" b="1" dirty="0" err="1">
                <a:solidFill>
                  <a:srgbClr val="FF0000"/>
                </a:solidFill>
                <a:latin typeface="Times New Roman" pitchFamily="18" charset="0"/>
                <a:ea typeface="Montserrat Bold"/>
                <a:cs typeface="Times New Roman" pitchFamily="18" charset="0"/>
                <a:sym typeface="Montserrat Bold"/>
              </a:rPr>
              <a:t>Фотосинтез</a:t>
            </a:r>
            <a:r>
              <a:rPr lang="en-US" sz="4400" b="1" dirty="0">
                <a:solidFill>
                  <a:srgbClr val="FF0000"/>
                </a:solidFill>
                <a:latin typeface="Times New Roman" pitchFamily="18" charset="0"/>
                <a:ea typeface="Montserrat Bold"/>
                <a:cs typeface="Times New Roman" pitchFamily="18" charset="0"/>
                <a:sym typeface="Montserrat Bold"/>
              </a:rPr>
              <a:t> </a:t>
            </a:r>
            <a:r>
              <a:rPr lang="en-US" sz="4400" dirty="0" smtClean="0">
                <a:solidFill>
                  <a:srgbClr val="FF0000"/>
                </a:solidFill>
                <a:latin typeface="Times New Roman" pitchFamily="18" charset="0"/>
                <a:ea typeface="Montserrat"/>
                <a:cs typeface="Times New Roman" pitchFamily="18" charset="0"/>
                <a:sym typeface="Montserrat"/>
              </a:rPr>
              <a:t>– </a:t>
            </a:r>
            <a:endParaRPr lang="ru-RU" sz="4400" dirty="0" smtClean="0">
              <a:solidFill>
                <a:srgbClr val="FF0000"/>
              </a:solidFill>
              <a:latin typeface="Times New Roman" pitchFamily="18" charset="0"/>
              <a:ea typeface="Montserrat"/>
              <a:cs typeface="Times New Roman" pitchFamily="18" charset="0"/>
              <a:sym typeface="Montserrat"/>
            </a:endParaRPr>
          </a:p>
          <a:p>
            <a:pPr>
              <a:lnSpc>
                <a:spcPts val="3248"/>
              </a:lnSpc>
            </a:pPr>
            <a:endParaRPr lang="ru-RU" sz="4400" dirty="0" smtClean="0">
              <a:solidFill>
                <a:srgbClr val="000000"/>
              </a:solidFill>
              <a:latin typeface="Times New Roman" pitchFamily="18" charset="0"/>
              <a:ea typeface="Montserrat"/>
              <a:cs typeface="Times New Roman" pitchFamily="18" charset="0"/>
              <a:sym typeface="Montserrat"/>
            </a:endParaRPr>
          </a:p>
          <a:p>
            <a:r>
              <a:rPr lang="en-US" sz="4400" dirty="0" err="1" smtClean="0">
                <a:solidFill>
                  <a:srgbClr val="000000"/>
                </a:solidFill>
                <a:latin typeface="Times New Roman" pitchFamily="18" charset="0"/>
                <a:ea typeface="Montserrat"/>
                <a:cs typeface="Times New Roman" pitchFamily="18" charset="0"/>
                <a:sym typeface="Montserrat"/>
              </a:rPr>
              <a:t>способ</a:t>
            </a:r>
            <a:r>
              <a:rPr lang="en-US" sz="4400" dirty="0" smtClean="0">
                <a:solidFill>
                  <a:srgbClr val="000000"/>
                </a:solidFill>
                <a:latin typeface="Times New Roman" pitchFamily="18" charset="0"/>
                <a:ea typeface="Montserrat"/>
                <a:cs typeface="Times New Roman" pitchFamily="18" charset="0"/>
                <a:sym typeface="Montserrat"/>
              </a:rPr>
              <a:t> </a:t>
            </a:r>
            <a:r>
              <a:rPr lang="en-US" sz="4400" dirty="0" err="1">
                <a:solidFill>
                  <a:srgbClr val="000000"/>
                </a:solidFill>
                <a:latin typeface="Times New Roman" pitchFamily="18" charset="0"/>
                <a:ea typeface="Montserrat"/>
                <a:cs typeface="Times New Roman" pitchFamily="18" charset="0"/>
                <a:sym typeface="Montserrat"/>
              </a:rPr>
              <a:t>автотрофного</a:t>
            </a:r>
            <a:r>
              <a:rPr lang="en-US" sz="4400" dirty="0">
                <a:solidFill>
                  <a:srgbClr val="000000"/>
                </a:solidFill>
                <a:latin typeface="Times New Roman" pitchFamily="18" charset="0"/>
                <a:ea typeface="Montserrat"/>
                <a:cs typeface="Times New Roman" pitchFamily="18" charset="0"/>
                <a:sym typeface="Montserrat"/>
              </a:rPr>
              <a:t> </a:t>
            </a:r>
            <a:r>
              <a:rPr lang="en-US" sz="4400" dirty="0" err="1">
                <a:solidFill>
                  <a:srgbClr val="000000"/>
                </a:solidFill>
                <a:latin typeface="Times New Roman" pitchFamily="18" charset="0"/>
                <a:ea typeface="Montserrat"/>
                <a:cs typeface="Times New Roman" pitchFamily="18" charset="0"/>
                <a:sym typeface="Montserrat"/>
              </a:rPr>
              <a:t>питания</a:t>
            </a:r>
            <a:r>
              <a:rPr lang="en-US" sz="4400" dirty="0">
                <a:solidFill>
                  <a:srgbClr val="000000"/>
                </a:solidFill>
                <a:latin typeface="Times New Roman" pitchFamily="18" charset="0"/>
                <a:ea typeface="Montserrat"/>
                <a:cs typeface="Times New Roman" pitchFamily="18" charset="0"/>
                <a:sym typeface="Montserrat"/>
              </a:rPr>
              <a:t>, </a:t>
            </a:r>
            <a:r>
              <a:rPr lang="en-US" sz="4400" dirty="0" err="1">
                <a:solidFill>
                  <a:srgbClr val="000000"/>
                </a:solidFill>
                <a:latin typeface="Times New Roman" pitchFamily="18" charset="0"/>
                <a:ea typeface="Montserrat"/>
                <a:cs typeface="Times New Roman" pitchFamily="18" charset="0"/>
                <a:sym typeface="Montserrat"/>
              </a:rPr>
              <a:t>при</a:t>
            </a:r>
            <a:r>
              <a:rPr lang="en-US" sz="4400" dirty="0">
                <a:solidFill>
                  <a:srgbClr val="000000"/>
                </a:solidFill>
                <a:latin typeface="Times New Roman" pitchFamily="18" charset="0"/>
                <a:ea typeface="Montserrat"/>
                <a:cs typeface="Times New Roman" pitchFamily="18" charset="0"/>
                <a:sym typeface="Montserrat"/>
              </a:rPr>
              <a:t> </a:t>
            </a:r>
            <a:r>
              <a:rPr lang="en-US" sz="4400" dirty="0" err="1">
                <a:solidFill>
                  <a:srgbClr val="000000"/>
                </a:solidFill>
                <a:latin typeface="Times New Roman" pitchFamily="18" charset="0"/>
                <a:ea typeface="Montserrat"/>
                <a:cs typeface="Times New Roman" pitchFamily="18" charset="0"/>
                <a:sym typeface="Montserrat"/>
              </a:rPr>
              <a:t>котором</a:t>
            </a:r>
            <a:r>
              <a:rPr lang="en-US" sz="4400" dirty="0">
                <a:solidFill>
                  <a:srgbClr val="000000"/>
                </a:solidFill>
                <a:latin typeface="Times New Roman" pitchFamily="18" charset="0"/>
                <a:ea typeface="Montserrat"/>
                <a:cs typeface="Times New Roman" pitchFamily="18" charset="0"/>
                <a:sym typeface="Montserrat"/>
              </a:rPr>
              <a:t> </a:t>
            </a:r>
            <a:r>
              <a:rPr lang="en-US" sz="4400" dirty="0" err="1">
                <a:solidFill>
                  <a:srgbClr val="000000"/>
                </a:solidFill>
                <a:latin typeface="Times New Roman" pitchFamily="18" charset="0"/>
                <a:ea typeface="Montserrat"/>
                <a:cs typeface="Times New Roman" pitchFamily="18" charset="0"/>
                <a:sym typeface="Montserrat"/>
              </a:rPr>
              <a:t>органические</a:t>
            </a:r>
            <a:r>
              <a:rPr lang="en-US" sz="4400" dirty="0">
                <a:solidFill>
                  <a:srgbClr val="000000"/>
                </a:solidFill>
                <a:latin typeface="Times New Roman" pitchFamily="18" charset="0"/>
                <a:ea typeface="Montserrat"/>
                <a:cs typeface="Times New Roman" pitchFamily="18" charset="0"/>
                <a:sym typeface="Montserrat"/>
              </a:rPr>
              <a:t> </a:t>
            </a:r>
            <a:r>
              <a:rPr lang="en-US" sz="4400" dirty="0" err="1">
                <a:solidFill>
                  <a:srgbClr val="000000"/>
                </a:solidFill>
                <a:latin typeface="Times New Roman" pitchFamily="18" charset="0"/>
                <a:ea typeface="Montserrat"/>
                <a:cs typeface="Times New Roman" pitchFamily="18" charset="0"/>
                <a:sym typeface="Montserrat"/>
              </a:rPr>
              <a:t>вещества</a:t>
            </a:r>
            <a:r>
              <a:rPr lang="en-US" sz="4400" dirty="0">
                <a:solidFill>
                  <a:srgbClr val="000000"/>
                </a:solidFill>
                <a:latin typeface="Times New Roman" pitchFamily="18" charset="0"/>
                <a:ea typeface="Montserrat"/>
                <a:cs typeface="Times New Roman" pitchFamily="18" charset="0"/>
                <a:sym typeface="Montserrat"/>
              </a:rPr>
              <a:t> </a:t>
            </a:r>
            <a:r>
              <a:rPr lang="en-US" sz="4400" dirty="0" err="1">
                <a:solidFill>
                  <a:srgbClr val="000000"/>
                </a:solidFill>
                <a:latin typeface="Times New Roman" pitchFamily="18" charset="0"/>
                <a:ea typeface="Montserrat"/>
                <a:cs typeface="Times New Roman" pitchFamily="18" charset="0"/>
                <a:sym typeface="Montserrat"/>
              </a:rPr>
              <a:t>образуются</a:t>
            </a:r>
            <a:r>
              <a:rPr lang="en-US" sz="4400" dirty="0">
                <a:solidFill>
                  <a:srgbClr val="000000"/>
                </a:solidFill>
                <a:latin typeface="Times New Roman" pitchFamily="18" charset="0"/>
                <a:ea typeface="Montserrat"/>
                <a:cs typeface="Times New Roman" pitchFamily="18" charset="0"/>
                <a:sym typeface="Montserrat"/>
              </a:rPr>
              <a:t> </a:t>
            </a:r>
            <a:r>
              <a:rPr lang="en-US" sz="4400" dirty="0" err="1">
                <a:solidFill>
                  <a:srgbClr val="000000"/>
                </a:solidFill>
                <a:latin typeface="Times New Roman" pitchFamily="18" charset="0"/>
                <a:ea typeface="Montserrat"/>
                <a:cs typeface="Times New Roman" pitchFamily="18" charset="0"/>
                <a:sym typeface="Montserrat"/>
              </a:rPr>
              <a:t>из</a:t>
            </a:r>
            <a:r>
              <a:rPr lang="en-US" sz="4400" dirty="0">
                <a:solidFill>
                  <a:srgbClr val="000000"/>
                </a:solidFill>
                <a:latin typeface="Times New Roman" pitchFamily="18" charset="0"/>
                <a:ea typeface="Montserrat"/>
                <a:cs typeface="Times New Roman" pitchFamily="18" charset="0"/>
                <a:sym typeface="Montserrat"/>
              </a:rPr>
              <a:t> </a:t>
            </a:r>
            <a:r>
              <a:rPr lang="en-US" sz="4400" dirty="0" err="1">
                <a:solidFill>
                  <a:srgbClr val="000000"/>
                </a:solidFill>
                <a:latin typeface="Times New Roman" pitchFamily="18" charset="0"/>
                <a:ea typeface="Montserrat"/>
                <a:cs typeface="Times New Roman" pitchFamily="18" charset="0"/>
                <a:sym typeface="Montserrat"/>
              </a:rPr>
              <a:t>неорганических</a:t>
            </a:r>
            <a:r>
              <a:rPr lang="en-US" sz="4400" dirty="0">
                <a:solidFill>
                  <a:srgbClr val="000000"/>
                </a:solidFill>
                <a:latin typeface="Times New Roman" pitchFamily="18" charset="0"/>
                <a:ea typeface="Montserrat"/>
                <a:cs typeface="Times New Roman" pitchFamily="18" charset="0"/>
                <a:sym typeface="Montserrat"/>
              </a:rPr>
              <a:t>, </a:t>
            </a:r>
            <a:r>
              <a:rPr lang="en-US" sz="4400" dirty="0" err="1">
                <a:solidFill>
                  <a:srgbClr val="000000"/>
                </a:solidFill>
                <a:latin typeface="Times New Roman" pitchFamily="18" charset="0"/>
                <a:ea typeface="Montserrat"/>
                <a:cs typeface="Times New Roman" pitchFamily="18" charset="0"/>
                <a:sym typeface="Montserrat"/>
              </a:rPr>
              <a:t>используя</a:t>
            </a:r>
            <a:r>
              <a:rPr lang="en-US" sz="4400" dirty="0">
                <a:solidFill>
                  <a:srgbClr val="000000"/>
                </a:solidFill>
                <a:latin typeface="Times New Roman" pitchFamily="18" charset="0"/>
                <a:ea typeface="Montserrat"/>
                <a:cs typeface="Times New Roman" pitchFamily="18" charset="0"/>
                <a:sym typeface="Montserrat"/>
              </a:rPr>
              <a:t> </a:t>
            </a:r>
            <a:r>
              <a:rPr lang="en-US" sz="4400" dirty="0" err="1">
                <a:solidFill>
                  <a:srgbClr val="000000"/>
                </a:solidFill>
                <a:latin typeface="Times New Roman" pitchFamily="18" charset="0"/>
                <a:ea typeface="Montserrat"/>
                <a:cs typeface="Times New Roman" pitchFamily="18" charset="0"/>
                <a:sym typeface="Montserrat"/>
              </a:rPr>
              <a:t>энергию</a:t>
            </a:r>
            <a:r>
              <a:rPr lang="en-US" sz="4400" dirty="0">
                <a:solidFill>
                  <a:srgbClr val="000000"/>
                </a:solidFill>
                <a:latin typeface="Times New Roman" pitchFamily="18" charset="0"/>
                <a:ea typeface="Montserrat"/>
                <a:cs typeface="Times New Roman" pitchFamily="18" charset="0"/>
                <a:sym typeface="Montserrat"/>
              </a:rPr>
              <a:t> </a:t>
            </a:r>
            <a:r>
              <a:rPr lang="en-US" sz="4400" dirty="0" err="1">
                <a:solidFill>
                  <a:srgbClr val="000000"/>
                </a:solidFill>
                <a:latin typeface="Times New Roman" pitchFamily="18" charset="0"/>
                <a:ea typeface="Montserrat"/>
                <a:cs typeface="Times New Roman" pitchFamily="18" charset="0"/>
                <a:sym typeface="Montserrat"/>
              </a:rPr>
              <a:t>солнечного</a:t>
            </a:r>
            <a:r>
              <a:rPr lang="en-US" sz="4400" dirty="0">
                <a:solidFill>
                  <a:srgbClr val="000000"/>
                </a:solidFill>
                <a:latin typeface="Times New Roman" pitchFamily="18" charset="0"/>
                <a:ea typeface="Montserrat"/>
                <a:cs typeface="Times New Roman" pitchFamily="18" charset="0"/>
                <a:sym typeface="Montserrat"/>
              </a:rPr>
              <a:t> </a:t>
            </a:r>
            <a:r>
              <a:rPr lang="en-US" sz="4400" dirty="0" err="1">
                <a:solidFill>
                  <a:srgbClr val="000000"/>
                </a:solidFill>
                <a:latin typeface="Times New Roman" pitchFamily="18" charset="0"/>
                <a:ea typeface="Montserrat"/>
                <a:cs typeface="Times New Roman" pitchFamily="18" charset="0"/>
                <a:sym typeface="Montserrat"/>
              </a:rPr>
              <a:t>света</a:t>
            </a:r>
            <a:r>
              <a:rPr lang="en-US" sz="4400" dirty="0">
                <a:solidFill>
                  <a:srgbClr val="000000"/>
                </a:solidFill>
                <a:latin typeface="Times New Roman" pitchFamily="18" charset="0"/>
                <a:ea typeface="Montserrat"/>
                <a:cs typeface="Times New Roman" pitchFamily="18" charset="0"/>
                <a:sym typeface="Montserrat"/>
              </a:rPr>
              <a:t>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272</TotalTime>
  <Words>284</Words>
  <Application>Microsoft Office PowerPoint</Application>
  <PresentationFormat>Экран (4:3)</PresentationFormat>
  <Paragraphs>70</Paragraphs>
  <Slides>23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30" baseType="lpstr">
      <vt:lpstr>Arial</vt:lpstr>
      <vt:lpstr>Calibri</vt:lpstr>
      <vt:lpstr>Times New Roman</vt:lpstr>
      <vt:lpstr>Montserrat</vt:lpstr>
      <vt:lpstr>Montserrat Bold</vt:lpstr>
      <vt:lpstr>Microsoft JhengHei UI Light</vt:lpstr>
      <vt:lpstr>Office Theme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 Подготовка к Всероссийской  проверочной работе (ВПР) </vt:lpstr>
      <vt:lpstr>Подготовка к Всероссийской  проверочной работе (ВПР)</vt:lpstr>
      <vt:lpstr>Слайд 22</vt:lpstr>
      <vt:lpstr>Слайд 23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Добавить заголовок</dc:title>
  <cp:lastModifiedBy>User</cp:lastModifiedBy>
  <cp:revision>30</cp:revision>
  <dcterms:created xsi:type="dcterms:W3CDTF">2006-08-16T00:00:00Z</dcterms:created>
  <dcterms:modified xsi:type="dcterms:W3CDTF">2024-12-05T03:32:25Z</dcterms:modified>
  <dc:identifier>DAGWP13gv4E</dc:identifier>
</cp:coreProperties>
</file>