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75" r:id="rId6"/>
    <p:sldId id="262" r:id="rId7"/>
    <p:sldId id="265" r:id="rId8"/>
    <p:sldId id="278" r:id="rId9"/>
    <p:sldId id="277" r:id="rId10"/>
    <p:sldId id="263" r:id="rId11"/>
    <p:sldId id="264" r:id="rId12"/>
    <p:sldId id="266" r:id="rId13"/>
    <p:sldId id="267" r:id="rId14"/>
    <p:sldId id="268" r:id="rId15"/>
    <p:sldId id="272" r:id="rId16"/>
    <p:sldId id="274" r:id="rId17"/>
    <p:sldId id="273" r:id="rId18"/>
    <p:sldId id="279" r:id="rId19"/>
    <p:sldId id="269" r:id="rId20"/>
    <p:sldId id="276" r:id="rId21"/>
    <p:sldId id="271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95244-9805-4778-9884-2592FAD1707D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F50CC-0D37-4C49-AE14-35C3AC73D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284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95244-9805-4778-9884-2592FAD1707D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F50CC-0D37-4C49-AE14-35C3AC73D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353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95244-9805-4778-9884-2592FAD1707D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F50CC-0D37-4C49-AE14-35C3AC73D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89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95244-9805-4778-9884-2592FAD1707D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F50CC-0D37-4C49-AE14-35C3AC73D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75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95244-9805-4778-9884-2592FAD1707D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F50CC-0D37-4C49-AE14-35C3AC73D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24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95244-9805-4778-9884-2592FAD1707D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F50CC-0D37-4C49-AE14-35C3AC73D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35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95244-9805-4778-9884-2592FAD1707D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F50CC-0D37-4C49-AE14-35C3AC73D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598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95244-9805-4778-9884-2592FAD1707D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F50CC-0D37-4C49-AE14-35C3AC73D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558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95244-9805-4778-9884-2592FAD1707D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F50CC-0D37-4C49-AE14-35C3AC73D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995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95244-9805-4778-9884-2592FAD1707D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F50CC-0D37-4C49-AE14-35C3AC73D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070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95244-9805-4778-9884-2592FAD1707D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F50CC-0D37-4C49-AE14-35C3AC73D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132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95244-9805-4778-9884-2592FAD1707D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F50CC-0D37-4C49-AE14-35C3AC73D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023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517" y="785004"/>
            <a:ext cx="8574657" cy="2311878"/>
          </a:xfrm>
          <a:effectLst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Робот «</a:t>
            </a:r>
            <a:r>
              <a:rPr lang="en-US" b="1" i="1" dirty="0" smtClean="0">
                <a:solidFill>
                  <a:srgbClr val="002060"/>
                </a:solidFill>
              </a:rPr>
              <a:t>X</a:t>
            </a:r>
            <a:r>
              <a:rPr lang="ru-RU" b="1" i="1" dirty="0" smtClean="0">
                <a:solidFill>
                  <a:srgbClr val="002060"/>
                </a:solidFill>
              </a:rPr>
              <a:t>» 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sz="4400" b="1" i="1" dirty="0" smtClean="0">
                <a:solidFill>
                  <a:srgbClr val="002060"/>
                </a:solidFill>
              </a:rPr>
              <a:t>(сборка </a:t>
            </a:r>
            <a:r>
              <a:rPr lang="en-US" sz="4400" b="1" i="1" dirty="0" smtClean="0">
                <a:solidFill>
                  <a:srgbClr val="002060"/>
                </a:solidFill>
              </a:rPr>
              <a:t>MBOT</a:t>
            </a:r>
            <a:r>
              <a:rPr lang="ru-RU" sz="4400" b="1" i="1" dirty="0" smtClean="0">
                <a:solidFill>
                  <a:srgbClr val="002060"/>
                </a:solidFill>
              </a:rPr>
              <a:t>, программирование </a:t>
            </a:r>
            <a:r>
              <a:rPr lang="ru-RU" sz="4400" b="1" i="1" dirty="0" err="1" smtClean="0">
                <a:solidFill>
                  <a:srgbClr val="002060"/>
                </a:solidFill>
              </a:rPr>
              <a:t>Mblock</a:t>
            </a:r>
            <a:r>
              <a:rPr lang="ru-RU" sz="4400" b="1" i="1" dirty="0" smtClean="0">
                <a:solidFill>
                  <a:srgbClr val="002060"/>
                </a:solidFill>
              </a:rPr>
              <a:t>) 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4320" y="3826324"/>
            <a:ext cx="5965070" cy="115308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Учитель Курилов И.А.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Ученики Гладышева </a:t>
            </a:r>
            <a:r>
              <a:rPr lang="ru-RU" b="1" dirty="0">
                <a:solidFill>
                  <a:srgbClr val="0070C0"/>
                </a:solidFill>
              </a:rPr>
              <a:t>Анна, Булат Данил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428" y="0"/>
            <a:ext cx="3575737" cy="36981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5" y="3556756"/>
            <a:ext cx="3288990" cy="328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77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472" y="285728"/>
            <a:ext cx="7886700" cy="11350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.Управление со смартфона или планшета 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6815" y="1502653"/>
            <a:ext cx="7362287" cy="5036169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Установить приложение можно с любой площадки (</a:t>
            </a:r>
            <a:r>
              <a:rPr lang="en-US" b="1" dirty="0" smtClean="0">
                <a:solidFill>
                  <a:srgbClr val="0070C0"/>
                </a:solidFill>
              </a:rPr>
              <a:t>App Store , Goggle Play , Play Market </a:t>
            </a:r>
            <a:r>
              <a:rPr lang="ru-RU" b="1" dirty="0" smtClean="0">
                <a:solidFill>
                  <a:srgbClr val="0070C0"/>
                </a:solidFill>
              </a:rPr>
              <a:t>и другие)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Так же нужно будет скачать второе приложение</a:t>
            </a:r>
            <a:r>
              <a:rPr lang="en-US" b="1" dirty="0" smtClean="0">
                <a:solidFill>
                  <a:srgbClr val="0070C0"/>
                </a:solidFill>
              </a:rPr>
              <a:t>,</a:t>
            </a:r>
            <a:r>
              <a:rPr lang="ru-RU" b="1" dirty="0" smtClean="0">
                <a:solidFill>
                  <a:srgbClr val="0070C0"/>
                </a:solidFill>
              </a:rPr>
              <a:t> что бы написать команды для робота</a:t>
            </a:r>
          </a:p>
          <a:p>
            <a:endParaRPr lang="en-US" dirty="0" smtClean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102" y="1644853"/>
            <a:ext cx="2365946" cy="4209139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>
            <a:off x="2838091" y="3692106"/>
            <a:ext cx="2743200" cy="2691441"/>
          </a:xfrm>
          <a:prstGeom prst="cloudCallout">
            <a:avLst>
              <a:gd name="adj1" fmla="val 103405"/>
              <a:gd name="adj2" fmla="val -27331"/>
            </a:avLst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Приложения для скачивания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413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487" y="365128"/>
            <a:ext cx="10946921" cy="1135047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</a:rPr>
              <a:t>Makeblock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а)Непосредственное управление роботом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211" y="1825625"/>
            <a:ext cx="7739579" cy="4351338"/>
          </a:xfrm>
        </p:spPr>
      </p:pic>
    </p:spTree>
    <p:extLst>
      <p:ext uri="{BB962C8B-B14F-4D97-AF65-F5344CB8AC3E}">
        <p14:creationId xmlns:p14="http://schemas.microsoft.com/office/powerpoint/2010/main" val="219314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551" y="365125"/>
            <a:ext cx="11611155" cy="148955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б)Программирование </a:t>
            </a:r>
            <a:r>
              <a:rPr lang="en-US" sz="3600" b="1" dirty="0" smtClean="0">
                <a:solidFill>
                  <a:srgbClr val="0070C0"/>
                </a:solidFill>
              </a:rPr>
              <a:t>MBOT</a:t>
            </a:r>
            <a:r>
              <a:rPr lang="ru-RU" sz="3600" b="1" dirty="0" smtClean="0">
                <a:solidFill>
                  <a:srgbClr val="0070C0"/>
                </a:solidFill>
              </a:rPr>
              <a:t> в </a:t>
            </a:r>
            <a:r>
              <a:rPr lang="en-US" sz="3600" b="1" dirty="0" err="1" smtClean="0">
                <a:solidFill>
                  <a:srgbClr val="0070C0"/>
                </a:solidFill>
              </a:rPr>
              <a:t>mBlock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Blockly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(по обучающим задачам)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Внешний вид среды</a:t>
            </a:r>
            <a:endParaRPr lang="en-GB" sz="36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123" y="2048322"/>
            <a:ext cx="7739579" cy="4351338"/>
          </a:xfrm>
        </p:spPr>
      </p:pic>
    </p:spTree>
    <p:extLst>
      <p:ext uri="{BB962C8B-B14F-4D97-AF65-F5344CB8AC3E}">
        <p14:creationId xmlns:p14="http://schemas.microsoft.com/office/powerpoint/2010/main" val="99208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399" y="586597"/>
            <a:ext cx="10041147" cy="8801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Пример задачи«Простые движения»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48" y="2000240"/>
            <a:ext cx="773958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7403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668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Пример задачи «Преграда»</a:t>
            </a:r>
            <a:endParaRPr lang="en-GB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Игорь\Desktop\ПРОЕКТЫ 2021\Проект MBOT и MBLOCK (Будин Станислав)\Прегра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428736"/>
            <a:ext cx="9144063" cy="5143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5049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4.Собственные программы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«Движение по периметру»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Игорь\Desktop\ПРОЕКТЫ 2022\Робот 7 кл\WhatsApp Image 2022-02-18 at 09.07.25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82050" y="1825625"/>
            <a:ext cx="9427899" cy="4351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240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«Танец роботов»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Игорь\Desktop\ПРОЕКТЫ 2022\Робот 7 кл\WhatsApp Image 2022-02-18 at 09.38.41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997489"/>
            <a:ext cx="7108166" cy="3717807"/>
          </a:xfrm>
          <a:prstGeom prst="rect">
            <a:avLst/>
          </a:prstGeom>
          <a:noFill/>
        </p:spPr>
      </p:pic>
      <p:pic>
        <p:nvPicPr>
          <p:cNvPr id="2051" name="Picture 3" descr="C:\Users\Игорь\Desktop\ПРОЕКТЫ 2022\Робот 7 кл\WhatsApp Image 2022-02-18 at 09.38.41 (1)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9916" y="3320092"/>
            <a:ext cx="6602083" cy="3537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«Преграда-2»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4" name="Picture 2" descr="C:\Users\Игорь\Desktop\ПРОЕКТЫ 2022\Робот 7 кл\WhatsApp Image 2022-03-04 at 17.50.46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82050" y="1825625"/>
            <a:ext cx="9427899" cy="4351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420667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>
                <a:solidFill>
                  <a:srgbClr val="0070C0"/>
                </a:solidFill>
              </a:rPr>
              <a:t>5</a:t>
            </a:r>
            <a:r>
              <a:rPr lang="ru-RU" dirty="0" smtClean="0">
                <a:solidFill>
                  <a:srgbClr val="0070C0"/>
                </a:solidFill>
              </a:rPr>
              <a:t>.Программирование с компьютера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71678"/>
            <a:ext cx="12137539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952464" y="785795"/>
            <a:ext cx="104775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Программировать в среде </a:t>
            </a:r>
            <a:r>
              <a:rPr lang="en-US" sz="2000" b="1" dirty="0" err="1" smtClean="0">
                <a:solidFill>
                  <a:srgbClr val="0070C0"/>
                </a:solidFill>
              </a:rPr>
              <a:t>mBlock</a:t>
            </a:r>
            <a:r>
              <a:rPr lang="ru-RU" sz="2000" dirty="0" smtClean="0">
                <a:solidFill>
                  <a:srgbClr val="0070C0"/>
                </a:solidFill>
              </a:rPr>
              <a:t> можно и без робота!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Совместимо со средой </a:t>
            </a:r>
            <a:r>
              <a:rPr lang="en-US" sz="2000" b="1" dirty="0" err="1" smtClean="0">
                <a:solidFill>
                  <a:srgbClr val="0070C0"/>
                </a:solidFill>
              </a:rPr>
              <a:t>Arduino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smtClean="0">
                <a:solidFill>
                  <a:srgbClr val="0070C0"/>
                </a:solidFill>
              </a:rPr>
              <a:t>через спец.команды </a:t>
            </a:r>
            <a:r>
              <a:rPr lang="en-GB" sz="2000" dirty="0" smtClean="0">
                <a:solidFill>
                  <a:srgbClr val="0070C0"/>
                </a:solidFill>
              </a:rPr>
              <a:t>Scratch</a:t>
            </a:r>
            <a:r>
              <a:rPr lang="en-US" sz="2000" dirty="0" smtClean="0">
                <a:solidFill>
                  <a:srgbClr val="0070C0"/>
                </a:solidFill>
              </a:rPr>
              <a:t>!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В новых версиях</a:t>
            </a:r>
            <a:r>
              <a:rPr lang="en-US" sz="2000" dirty="0" smtClean="0">
                <a:solidFill>
                  <a:srgbClr val="0070C0"/>
                </a:solidFill>
              </a:rPr>
              <a:t> (c 5.0)</a:t>
            </a:r>
            <a:r>
              <a:rPr lang="ru-RU" sz="2000" dirty="0" smtClean="0">
                <a:solidFill>
                  <a:srgbClr val="0070C0"/>
                </a:solidFill>
              </a:rPr>
              <a:t> код на </a:t>
            </a:r>
            <a:r>
              <a:rPr lang="en-US" sz="2000" b="1" dirty="0" smtClean="0">
                <a:solidFill>
                  <a:srgbClr val="0070C0"/>
                </a:solidFill>
              </a:rPr>
              <a:t>Python</a:t>
            </a:r>
            <a:r>
              <a:rPr lang="ru-RU" sz="2000" dirty="0" smtClean="0">
                <a:solidFill>
                  <a:srgbClr val="0070C0"/>
                </a:solidFill>
              </a:rPr>
              <a:t>, а не на </a:t>
            </a:r>
            <a:r>
              <a:rPr lang="en-US" sz="2000" dirty="0" smtClean="0">
                <a:solidFill>
                  <a:srgbClr val="0070C0"/>
                </a:solidFill>
              </a:rPr>
              <a:t>C++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Пример 1. Программа </a:t>
            </a:r>
            <a:r>
              <a:rPr lang="en-US" sz="2000" b="1" dirty="0" smtClean="0">
                <a:solidFill>
                  <a:srgbClr val="0070C0"/>
                </a:solidFill>
              </a:rPr>
              <a:t>Panda</a:t>
            </a:r>
            <a:endParaRPr lang="en-GB" sz="2000" b="1" dirty="0">
              <a:solidFill>
                <a:srgbClr val="0070C0"/>
              </a:solidFill>
            </a:endParaRPr>
          </a:p>
        </p:txBody>
      </p:sp>
      <p:sp>
        <p:nvSpPr>
          <p:cNvPr id="8" name="Выноска со стрелкой вверх 7"/>
          <p:cNvSpPr/>
          <p:nvPr/>
        </p:nvSpPr>
        <p:spPr>
          <a:xfrm>
            <a:off x="5333995" y="4929198"/>
            <a:ext cx="3048021" cy="1500198"/>
          </a:xfrm>
          <a:prstGeom prst="up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 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Scratch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Выноска со стрелкой вверх 8"/>
          <p:cNvSpPr/>
          <p:nvPr/>
        </p:nvSpPr>
        <p:spPr>
          <a:xfrm>
            <a:off x="8953520" y="4857760"/>
            <a:ext cx="3048021" cy="1500198"/>
          </a:xfrm>
          <a:prstGeom prst="up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Python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51200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6.</a:t>
            </a:r>
            <a:r>
              <a:rPr lang="ru-RU" b="1" dirty="0" smtClean="0">
                <a:solidFill>
                  <a:srgbClr val="0070C0"/>
                </a:solidFill>
              </a:rPr>
              <a:t>Вывод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4298" y="1204522"/>
            <a:ext cx="6882442" cy="353137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>
                <a:solidFill>
                  <a:srgbClr val="0070C0"/>
                </a:solidFill>
              </a:rPr>
              <a:t>Работа с роботом </a:t>
            </a:r>
            <a:r>
              <a:rPr lang="en-US" b="1" dirty="0">
                <a:solidFill>
                  <a:srgbClr val="0070C0"/>
                </a:solidFill>
              </a:rPr>
              <a:t>MBOT </a:t>
            </a:r>
            <a:r>
              <a:rPr lang="ru-RU" b="1" dirty="0">
                <a:solidFill>
                  <a:srgbClr val="0070C0"/>
                </a:solidFill>
              </a:rPr>
              <a:t>и средой программирования </a:t>
            </a:r>
            <a:r>
              <a:rPr lang="en-US" b="1" dirty="0">
                <a:solidFill>
                  <a:srgbClr val="0070C0"/>
                </a:solidFill>
              </a:rPr>
              <a:t>MBLOK</a:t>
            </a:r>
            <a:r>
              <a:rPr lang="ru-RU" b="1" dirty="0">
                <a:solidFill>
                  <a:srgbClr val="0070C0"/>
                </a:solidFill>
              </a:rPr>
              <a:t> оказалась увлекательной. </a:t>
            </a:r>
          </a:p>
          <a:p>
            <a:pPr>
              <a:buNone/>
            </a:pPr>
            <a:r>
              <a:rPr lang="ru-RU" b="1" dirty="0">
                <a:solidFill>
                  <a:srgbClr val="0070C0"/>
                </a:solidFill>
              </a:rPr>
              <a:t>Совершенствоваться как в сборке роботов и программировании можно практически до бесконечности благодаря совместимости с профессиональной средой </a:t>
            </a:r>
            <a:r>
              <a:rPr lang="en-US" b="1" dirty="0">
                <a:solidFill>
                  <a:srgbClr val="0070C0"/>
                </a:solidFill>
              </a:rPr>
              <a:t>ARDUINO </a:t>
            </a:r>
            <a:r>
              <a:rPr lang="ru-RU" b="1" dirty="0">
                <a:solidFill>
                  <a:srgbClr val="0070C0"/>
                </a:solidFill>
              </a:rPr>
              <a:t>и оборудованием. </a:t>
            </a:r>
          </a:p>
          <a:p>
            <a:pPr>
              <a:buNone/>
            </a:pPr>
            <a:r>
              <a:rPr lang="ru-RU" b="1" dirty="0">
                <a:solidFill>
                  <a:srgbClr val="0070C0"/>
                </a:solidFill>
              </a:rPr>
              <a:t>А работа становиться легче благодаря простому и интересному интерфейсу.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074" name="AutoShape 2" descr="http://nerch-s9.ucoz.ru/_nw/21/077781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://nerch-s9.ucoz.ru/_nw/21/077781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706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3343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Содержание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11215"/>
            <a:ext cx="10515600" cy="4106174"/>
          </a:xfr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1.Введение. Что такое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MBOT</a:t>
            </a: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2.Комплектация робота и сборка</a:t>
            </a:r>
            <a:endParaRPr lang="en-US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3.</a:t>
            </a: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Установка и управление со смартфона или планшета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а)Непосредственное управление роботом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б)Программирование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MBOT</a:t>
            </a: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(по обучающим задачам)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4.Собственные программы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5.Программирование с компьютера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6.Вывод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7.Информация</a:t>
            </a:r>
          </a:p>
          <a:p>
            <a:pPr marL="0" indent="0">
              <a:buNone/>
            </a:pP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0226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Приложение: другие сборки для будущего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275" y="0"/>
            <a:ext cx="87474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149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1.Что такое </a:t>
            </a:r>
            <a:r>
              <a:rPr lang="en-US" b="1" dirty="0" err="1" smtClean="0">
                <a:solidFill>
                  <a:srgbClr val="0070C0"/>
                </a:solidFill>
              </a:rPr>
              <a:t>Mbot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65790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dirty="0" smtClean="0">
                <a:solidFill>
                  <a:srgbClr val="0070C0"/>
                </a:solidFill>
              </a:rPr>
              <a:t>Это конструктор для учеников, для изучения программирования</a:t>
            </a:r>
            <a:r>
              <a:rPr lang="ru-RU" dirty="0">
                <a:solidFill>
                  <a:srgbClr val="0070C0"/>
                </a:solidFill>
              </a:rPr>
              <a:t>, электроники и робототехники. Набор позволяет быстро и просто собрать двухколёсного робота на базе надёжной платформы из анодированного алюминия, которая совместима с конструкторами </a:t>
            </a:r>
            <a:r>
              <a:rPr lang="ru-RU" dirty="0" err="1">
                <a:solidFill>
                  <a:srgbClr val="0070C0"/>
                </a:solidFill>
              </a:rPr>
              <a:t>Makeblock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и </a:t>
            </a:r>
            <a:r>
              <a:rPr lang="en-US" dirty="0" smtClean="0">
                <a:solidFill>
                  <a:srgbClr val="0070C0"/>
                </a:solidFill>
              </a:rPr>
              <a:t>LEGO.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FontTx/>
              <a:buChar char="-"/>
            </a:pP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025372" y="3791415"/>
            <a:ext cx="9924568" cy="20607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err="1">
                <a:solidFill>
                  <a:srgbClr val="002060"/>
                </a:solidFill>
              </a:rPr>
              <a:t>mBot</a:t>
            </a:r>
            <a:r>
              <a:rPr lang="ru-RU" sz="2800" dirty="0">
                <a:solidFill>
                  <a:srgbClr val="002060"/>
                </a:solidFill>
              </a:rPr>
              <a:t> — это набор для построения небольшого робота. </a:t>
            </a:r>
          </a:p>
          <a:p>
            <a:r>
              <a:rPr lang="ru-RU" sz="2800" b="1" dirty="0" err="1" smtClean="0">
                <a:solidFill>
                  <a:srgbClr val="002060"/>
                </a:solidFill>
              </a:rPr>
              <a:t>mBlock</a:t>
            </a:r>
            <a:r>
              <a:rPr lang="ru-RU" sz="2800" dirty="0" smtClean="0">
                <a:solidFill>
                  <a:srgbClr val="002060"/>
                </a:solidFill>
              </a:rPr>
              <a:t> — это инструмент для графического программирования, который создан на базе крайне популярного и очень простого в использовании </a:t>
            </a:r>
            <a:r>
              <a:rPr lang="ru-RU" sz="2800" dirty="0" err="1" smtClean="0">
                <a:solidFill>
                  <a:srgbClr val="002060"/>
                </a:solidFill>
              </a:rPr>
              <a:t>Scratch</a:t>
            </a:r>
            <a:r>
              <a:rPr lang="ru-RU" sz="2800" dirty="0" smtClean="0">
                <a:solidFill>
                  <a:srgbClr val="002060"/>
                </a:solidFill>
              </a:rPr>
              <a:t> 2.0.</a:t>
            </a:r>
            <a:endParaRPr lang="en-US" sz="28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12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183" y="1088563"/>
            <a:ext cx="5578537" cy="5769437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457201" y="491706"/>
            <a:ext cx="2743200" cy="2691441"/>
          </a:xfrm>
          <a:prstGeom prst="cloudCallout">
            <a:avLst>
              <a:gd name="adj1" fmla="val 74474"/>
              <a:gd name="adj2" fmla="val 76515"/>
            </a:avLst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Вид робота «</a:t>
            </a:r>
            <a:r>
              <a:rPr lang="en-US" b="1" dirty="0" smtClean="0"/>
              <a:t>X</a:t>
            </a:r>
            <a:r>
              <a:rPr lang="ru-RU" b="1" dirty="0" smtClean="0"/>
              <a:t>»</a:t>
            </a:r>
            <a:endParaRPr lang="en-US" b="1" dirty="0" smtClean="0"/>
          </a:p>
          <a:p>
            <a:pPr algn="ctr"/>
            <a:r>
              <a:rPr lang="en-US" b="1" dirty="0" smtClean="0"/>
              <a:t>(</a:t>
            </a:r>
            <a:r>
              <a:rPr lang="ru-RU" b="1" dirty="0" smtClean="0"/>
              <a:t>версия 1.2)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026" y="2361751"/>
            <a:ext cx="4268334" cy="4268334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9023230" y="189781"/>
            <a:ext cx="2363638" cy="2018581"/>
          </a:xfrm>
          <a:prstGeom prst="cloudCallout">
            <a:avLst>
              <a:gd name="adj1" fmla="val 13468"/>
              <a:gd name="adj2" fmla="val 92541"/>
            </a:avLst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Вид робота</a:t>
            </a:r>
            <a:endParaRPr lang="en-US" b="1" dirty="0" smtClean="0"/>
          </a:p>
          <a:p>
            <a:pPr algn="ctr"/>
            <a:r>
              <a:rPr lang="en-US" b="1" dirty="0" smtClean="0"/>
              <a:t>(</a:t>
            </a:r>
            <a:r>
              <a:rPr lang="ru-RU" b="1" dirty="0" smtClean="0"/>
              <a:t>версия 1.1)</a:t>
            </a:r>
            <a:endParaRPr lang="ru-RU" b="1" dirty="0"/>
          </a:p>
        </p:txBody>
      </p:sp>
      <p:sp>
        <p:nvSpPr>
          <p:cNvPr id="14338" name="AutoShape 2" descr="https://naked-science.ru/wp-content/uploads/2016/04/article_exomars_rover_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naked-science.ru/wp-content/uploads/2016/04/article_exomars_rover_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696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Игорь\Desktop\article_exomars_rover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1729" y="0"/>
            <a:ext cx="5865962" cy="684362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65253" y="1001466"/>
            <a:ext cx="3927517" cy="3170099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2000" b="1" dirty="0" smtClean="0"/>
              <a:t>Оппортью́нити</a:t>
            </a:r>
            <a:r>
              <a:rPr lang="ru-RU" sz="2000" b="1" dirty="0" smtClean="0"/>
              <a:t> – </a:t>
            </a:r>
            <a:r>
              <a:rPr lang="ru-RU" sz="2000" dirty="0" err="1" smtClean="0"/>
              <a:t>марсоход</a:t>
            </a:r>
            <a:endParaRPr lang="ru-RU" sz="2000" dirty="0" smtClean="0"/>
          </a:p>
          <a:p>
            <a:r>
              <a:rPr lang="ru-RU" sz="2000" dirty="0" smtClean="0"/>
              <a:t> космического агентства НАСА,</a:t>
            </a:r>
          </a:p>
          <a:p>
            <a:r>
              <a:rPr lang="ru-RU" sz="2000" dirty="0" smtClean="0"/>
              <a:t> который работал с 2003 по 2018 год.</a:t>
            </a:r>
          </a:p>
          <a:p>
            <a:r>
              <a:rPr lang="ru-RU" sz="2000" dirty="0" smtClean="0"/>
              <a:t>Доказал, что на Марсе была жизнь.</a:t>
            </a:r>
          </a:p>
          <a:p>
            <a:endParaRPr lang="ru-RU" sz="2000" dirty="0" smtClean="0"/>
          </a:p>
          <a:p>
            <a:r>
              <a:rPr lang="ru-RU" sz="2000" dirty="0" smtClean="0"/>
              <a:t>Нам хотелось, чтобы сборка 1.2</a:t>
            </a:r>
          </a:p>
          <a:p>
            <a:r>
              <a:rPr lang="ru-RU" sz="2000" dirty="0" smtClean="0"/>
              <a:t>Хотя бы немного походила на этот </a:t>
            </a:r>
            <a:r>
              <a:rPr lang="ru-RU" sz="2000" dirty="0" err="1" smtClean="0"/>
              <a:t>марсоход</a:t>
            </a:r>
            <a:endParaRPr lang="ru-R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2.Комплектация 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07" y="2096429"/>
            <a:ext cx="6273066" cy="41697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229" y="1116979"/>
            <a:ext cx="5038493" cy="503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031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365128"/>
            <a:ext cx="7886700" cy="849295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Сборка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MBOT</a:t>
            </a:r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52650" y="1142985"/>
            <a:ext cx="7886700" cy="42862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Сборка осуществляется из деталей в наборе (1.1)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Picture 4" descr="https://www.robocombo.com/Uploads/EditorUploads/90053-ne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1643050"/>
            <a:ext cx="9144000" cy="4429156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42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464" y="267419"/>
            <a:ext cx="11352362" cy="113005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Инструкция по сборке (1.1)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(Сборка 1.2 осуществляется на базе 1.1)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553" y="1397480"/>
            <a:ext cx="6689626" cy="5038777"/>
          </a:xfrm>
        </p:spPr>
      </p:pic>
    </p:spTree>
    <p:extLst>
      <p:ext uri="{BB962C8B-B14F-4D97-AF65-F5344CB8AC3E}">
        <p14:creationId xmlns:p14="http://schemas.microsoft.com/office/powerpoint/2010/main" val="70050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963" y="571480"/>
            <a:ext cx="10515600" cy="7064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Основные узлы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13" y="1500174"/>
            <a:ext cx="10515600" cy="44779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Электроника </a:t>
            </a:r>
            <a:r>
              <a:rPr lang="ru-RU" dirty="0" err="1">
                <a:solidFill>
                  <a:srgbClr val="0070C0"/>
                </a:solidFill>
              </a:rPr>
              <a:t>mBot</a:t>
            </a:r>
            <a:r>
              <a:rPr lang="ru-RU" dirty="0">
                <a:solidFill>
                  <a:srgbClr val="0070C0"/>
                </a:solidFill>
              </a:rPr>
              <a:t> состоит из базовой платы </a:t>
            </a:r>
            <a:r>
              <a:rPr lang="ru-RU" dirty="0" err="1">
                <a:solidFill>
                  <a:srgbClr val="0070C0"/>
                </a:solidFill>
              </a:rPr>
              <a:t>mCore</a:t>
            </a:r>
            <a:r>
              <a:rPr lang="ru-RU" dirty="0">
                <a:solidFill>
                  <a:srgbClr val="0070C0"/>
                </a:solidFill>
              </a:rPr>
              <a:t>, которая создана на базе контроллера </a:t>
            </a:r>
            <a:r>
              <a:rPr lang="en-US" dirty="0" smtClean="0">
                <a:solidFill>
                  <a:srgbClr val="0070C0"/>
                </a:solidFill>
              </a:rPr>
              <a:t>Arduino </a:t>
            </a:r>
            <a:r>
              <a:rPr lang="ru-RU" dirty="0" smtClean="0">
                <a:solidFill>
                  <a:srgbClr val="0070C0"/>
                </a:solidFill>
              </a:rPr>
              <a:t>и </a:t>
            </a:r>
            <a:r>
              <a:rPr lang="ru-RU" dirty="0">
                <a:solidFill>
                  <a:srgbClr val="0070C0"/>
                </a:solidFill>
              </a:rPr>
              <a:t>двух датчиков — ультразвукового датчика препятствий и инфракрасного датчика линии.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Программировать робота </a:t>
            </a:r>
            <a:r>
              <a:rPr lang="ru-RU" dirty="0" err="1">
                <a:solidFill>
                  <a:srgbClr val="0070C0"/>
                </a:solidFill>
              </a:rPr>
              <a:t>mBot</a:t>
            </a:r>
            <a:r>
              <a:rPr lang="ru-RU" dirty="0">
                <a:solidFill>
                  <a:srgbClr val="0070C0"/>
                </a:solidFill>
              </a:rPr>
              <a:t>, можно при помощи обычной 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Arduino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IDE, либо при помощи среды визуального программирования </a:t>
            </a:r>
            <a:r>
              <a:rPr lang="en-US" dirty="0" err="1" smtClean="0">
                <a:solidFill>
                  <a:srgbClr val="0070C0"/>
                </a:solidFill>
              </a:rPr>
              <a:t>mbLock</a:t>
            </a:r>
            <a:r>
              <a:rPr lang="ru-RU" dirty="0" smtClean="0">
                <a:solidFill>
                  <a:srgbClr val="0070C0"/>
                </a:solidFill>
              </a:rPr>
              <a:t>, </a:t>
            </a:r>
            <a:r>
              <a:rPr lang="ru-RU" dirty="0">
                <a:solidFill>
                  <a:srgbClr val="0070C0"/>
                </a:solidFill>
              </a:rPr>
              <a:t>которая создана на базе крайне популярного и очень простого в использовании </a:t>
            </a:r>
            <a:r>
              <a:rPr lang="ru-RU" dirty="0" err="1">
                <a:solidFill>
                  <a:srgbClr val="0070C0"/>
                </a:solidFill>
              </a:rPr>
              <a:t>Scratch</a:t>
            </a:r>
            <a:r>
              <a:rPr lang="ru-RU" dirty="0">
                <a:solidFill>
                  <a:srgbClr val="0070C0"/>
                </a:solidFill>
              </a:rPr>
              <a:t> 2.0.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Программирование робота, осуществляется через USB-кабель или через </a:t>
            </a:r>
            <a:r>
              <a:rPr lang="ru-RU" dirty="0" err="1">
                <a:solidFill>
                  <a:srgbClr val="0070C0"/>
                </a:solidFill>
              </a:rPr>
              <a:t>Bluetooth</a:t>
            </a:r>
            <a:r>
              <a:rPr lang="ru-RU" dirty="0">
                <a:solidFill>
                  <a:srgbClr val="0070C0"/>
                </a:solidFill>
              </a:rPr>
              <a:t>.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Управлять роботом, можно по </a:t>
            </a:r>
            <a:r>
              <a:rPr lang="ru-RU" dirty="0" err="1">
                <a:solidFill>
                  <a:srgbClr val="0070C0"/>
                </a:solidFill>
              </a:rPr>
              <a:t>Bluetooth</a:t>
            </a:r>
            <a:r>
              <a:rPr lang="ru-RU" dirty="0">
                <a:solidFill>
                  <a:srgbClr val="0070C0"/>
                </a:solidFill>
              </a:rPr>
              <a:t> через мобильное приложение </a:t>
            </a:r>
            <a:r>
              <a:rPr lang="ru-RU" dirty="0" err="1">
                <a:solidFill>
                  <a:srgbClr val="0070C0"/>
                </a:solidFill>
              </a:rPr>
              <a:t>mBlock</a:t>
            </a:r>
            <a:r>
              <a:rPr lang="ru-RU" dirty="0">
                <a:solidFill>
                  <a:srgbClr val="0070C0"/>
                </a:solidFill>
              </a:rPr>
              <a:t> (доступно для </a:t>
            </a:r>
            <a:r>
              <a:rPr lang="ru-RU" dirty="0" err="1">
                <a:solidFill>
                  <a:srgbClr val="0070C0"/>
                </a:solidFill>
              </a:rPr>
              <a:t>iOS</a:t>
            </a:r>
            <a:r>
              <a:rPr lang="ru-RU" dirty="0">
                <a:solidFill>
                  <a:srgbClr val="0070C0"/>
                </a:solidFill>
              </a:rPr>
              <a:t> и </a:t>
            </a:r>
            <a:r>
              <a:rPr lang="ru-RU" dirty="0" err="1">
                <a:solidFill>
                  <a:srgbClr val="0070C0"/>
                </a:solidFill>
              </a:rPr>
              <a:t>Android</a:t>
            </a:r>
            <a:r>
              <a:rPr lang="ru-RU" dirty="0">
                <a:solidFill>
                  <a:srgbClr val="0070C0"/>
                </a:solidFill>
              </a:rPr>
              <a:t>) или входящим в комплект ИК-пультом.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311</Words>
  <Application>Microsoft Office PowerPoint</Application>
  <PresentationFormat>Широкоэкранный</PresentationFormat>
  <Paragraphs>57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Тема Office</vt:lpstr>
      <vt:lpstr>Робот «X»  (сборка MBOT, программирование Mblock) </vt:lpstr>
      <vt:lpstr>Содержание</vt:lpstr>
      <vt:lpstr>1.Что такое Mbot</vt:lpstr>
      <vt:lpstr>Презентация PowerPoint</vt:lpstr>
      <vt:lpstr>Презентация PowerPoint</vt:lpstr>
      <vt:lpstr>2.Комплектация </vt:lpstr>
      <vt:lpstr>Сборка MBOT</vt:lpstr>
      <vt:lpstr>Инструкция по сборке (1.1) (Сборка 1.2 осуществляется на базе 1.1) </vt:lpstr>
      <vt:lpstr>Основные узлы</vt:lpstr>
      <vt:lpstr>3.Управление со смартфона или планшета </vt:lpstr>
      <vt:lpstr>Makeblock а)Непосредственное управление роботом</vt:lpstr>
      <vt:lpstr>б)Программирование MBOT в mBlock Blockly  (по обучающим задачам)  Внешний вид среды</vt:lpstr>
      <vt:lpstr>Пример задачи«Простые движения»</vt:lpstr>
      <vt:lpstr>Пример задачи «Преграда»</vt:lpstr>
      <vt:lpstr>4.Собственные программы «Движение по периметру»</vt:lpstr>
      <vt:lpstr>«Танец роботов»</vt:lpstr>
      <vt:lpstr>«Преграда-2»</vt:lpstr>
      <vt:lpstr>5.Программирование с компьютера</vt:lpstr>
      <vt:lpstr>6.Вывод</vt:lpstr>
      <vt:lpstr>Приложение: другие сборки для будущего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Робот X</dc:title>
  <dc:creator>учитель</dc:creator>
  <cp:lastModifiedBy>Игорь</cp:lastModifiedBy>
  <cp:revision>24</cp:revision>
  <dcterms:created xsi:type="dcterms:W3CDTF">2021-12-03T01:09:15Z</dcterms:created>
  <dcterms:modified xsi:type="dcterms:W3CDTF">2024-10-29T02:18:27Z</dcterms:modified>
</cp:coreProperties>
</file>