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72" r:id="rId13"/>
    <p:sldId id="273" r:id="rId14"/>
    <p:sldId id="274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DBE8"/>
    <a:srgbClr val="799BC5"/>
    <a:srgbClr val="6072A4"/>
    <a:srgbClr val="FFFFFF"/>
    <a:srgbClr val="80A8B6"/>
    <a:srgbClr val="4A7382"/>
    <a:srgbClr val="B7CAD1"/>
    <a:srgbClr val="85B6C5"/>
    <a:srgbClr val="A4C9D4"/>
    <a:srgbClr val="BED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683449580232689E-2"/>
          <c:y val="0.10673351377952756"/>
          <c:w val="0.41406058164712767"/>
          <c:h val="0.8032987204724411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учеников</c:v>
                </c:pt>
              </c:strCache>
            </c:strRef>
          </c:tx>
          <c:dLbls>
            <c:dLbl>
              <c:idx val="0"/>
              <c:layout>
                <c:manualLayout>
                  <c:x val="-0.10286506160037177"/>
                  <c:y val="0.16349901574803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0309290484665355E-2"/>
                  <c:y val="-0.2370625000000000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435171468404316"/>
                  <c:y val="-9.25875984251968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5610625988031005E-2"/>
                  <c:y val="0.1278459645669291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604628297410776E-2"/>
                  <c:y val="0.1098046259842519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0" cap="none" spc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entury Gothic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Сотрудничество</c:v>
                </c:pt>
                <c:pt idx="1">
                  <c:v>Компромисс</c:v>
                </c:pt>
                <c:pt idx="2">
                  <c:v>Уступка</c:v>
                </c:pt>
                <c:pt idx="3">
                  <c:v>Избегание</c:v>
                </c:pt>
                <c:pt idx="4">
                  <c:v>Противоборство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3.2</c:v>
                </c:pt>
                <c:pt idx="2">
                  <c:v>3</c:v>
                </c:pt>
                <c:pt idx="3">
                  <c:v>1.2</c:v>
                </c:pt>
                <c:pt idx="4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94098093848486"/>
          <c:y val="0.16389468503937007"/>
          <c:w val="0.39623721267196049"/>
          <c:h val="0.7827263779527559"/>
        </c:manualLayout>
      </c:layout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683449580232689E-2"/>
          <c:y val="0.10673351377952756"/>
          <c:w val="0.41406058164712767"/>
          <c:h val="0.8032987204724411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учеников</c:v>
                </c:pt>
              </c:strCache>
            </c:strRef>
          </c:tx>
          <c:dLbls>
            <c:dLbl>
              <c:idx val="0"/>
              <c:layout>
                <c:manualLayout>
                  <c:x val="-0.10286506160037177"/>
                  <c:y val="0.16349901574803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0309290484665355E-2"/>
                  <c:y val="-0.2370625000000000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435171468404316"/>
                  <c:y val="-9.25875984251968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5610625988031005E-2"/>
                  <c:y val="0.1278459645669291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604628297410776E-2"/>
                  <c:y val="0.1098046259842519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0" cap="none" spc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entury Gothic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Сотрудничество</c:v>
                </c:pt>
                <c:pt idx="1">
                  <c:v>Компромисс</c:v>
                </c:pt>
                <c:pt idx="2">
                  <c:v>Уступка</c:v>
                </c:pt>
                <c:pt idx="3">
                  <c:v>Избегание</c:v>
                </c:pt>
                <c:pt idx="4">
                  <c:v>Противоборство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3.2</c:v>
                </c:pt>
                <c:pt idx="2">
                  <c:v>3</c:v>
                </c:pt>
                <c:pt idx="3">
                  <c:v>2.5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94098093848486"/>
          <c:y val="0.16389468503937007"/>
          <c:w val="0.39623721267196049"/>
          <c:h val="0.7827263779527559"/>
        </c:manualLayout>
      </c:layout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683449580232689E-2"/>
          <c:y val="0.10673351377952756"/>
          <c:w val="0.41406058164712767"/>
          <c:h val="0.8032987204724411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учеников</c:v>
                </c:pt>
              </c:strCache>
            </c:strRef>
          </c:tx>
          <c:dLbls>
            <c:dLbl>
              <c:idx val="0"/>
              <c:layout>
                <c:manualLayout>
                  <c:x val="-0.10286506160037177"/>
                  <c:y val="0.16349901574803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0309290484665355E-2"/>
                  <c:y val="-0.2370625000000000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435171468404316"/>
                  <c:y val="-9.25875984251968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5610625988031005E-2"/>
                  <c:y val="0.1278459645669291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604628297410776E-2"/>
                  <c:y val="0.1098046259842519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0" cap="none" spc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entury Gothic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Сотрудничество</c:v>
                </c:pt>
                <c:pt idx="1">
                  <c:v>Компромисс</c:v>
                </c:pt>
                <c:pt idx="2">
                  <c:v>Уступка</c:v>
                </c:pt>
                <c:pt idx="3">
                  <c:v>Избегание</c:v>
                </c:pt>
                <c:pt idx="4">
                  <c:v>Противоборство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1.5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2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94098093848486"/>
          <c:y val="0.16389468503937007"/>
          <c:w val="0.39623721267196049"/>
          <c:h val="0.7827263779527559"/>
        </c:manualLayout>
      </c:layout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534BC-9349-4A99-BBE2-C4F946DDED88}" type="doc">
      <dgm:prSet loTypeId="urn:microsoft.com/office/officeart/2005/8/layout/funnel1" loCatId="relationship" qsTypeId="urn:microsoft.com/office/officeart/2005/8/quickstyle/simple4" qsCatId="simple" csTypeId="urn:microsoft.com/office/officeart/2005/8/colors/accent1_3" csCatId="accent1" phldr="1"/>
      <dgm:spPr/>
    </dgm:pt>
    <dgm:pt modelId="{6697AA93-72DC-4FD3-9B88-4E1249B11DC4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3000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rPr>
            <a:t>КОМПРОМИСС</a:t>
          </a:r>
          <a:endParaRPr lang="ru-RU" sz="3000" b="1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Century Gothic" pitchFamily="34" charset="0"/>
          </a:endParaRPr>
        </a:p>
      </dgm:t>
    </dgm:pt>
    <dgm:pt modelId="{7CDAA565-8E9A-424B-8CDD-86169B680062}" type="parTrans" cxnId="{5558B1C2-0C30-47AC-B20D-1FAD51773DA3}">
      <dgm:prSet/>
      <dgm:spPr/>
      <dgm:t>
        <a:bodyPr/>
        <a:lstStyle/>
        <a:p>
          <a:endParaRPr lang="ru-RU"/>
        </a:p>
      </dgm:t>
    </dgm:pt>
    <dgm:pt modelId="{2BF8BEFF-CF40-48FF-A7D0-C476F0EE821F}" type="sibTrans" cxnId="{5558B1C2-0C30-47AC-B20D-1FAD51773DA3}">
      <dgm:prSet/>
      <dgm:spPr/>
      <dgm:t>
        <a:bodyPr/>
        <a:lstStyle/>
        <a:p>
          <a:endParaRPr lang="ru-RU"/>
        </a:p>
      </dgm:t>
    </dgm:pt>
    <dgm:pt modelId="{9028A1CD-CB91-4E4A-A449-10DCC798F783}">
      <dgm:prSet phldrT="[Текст]" custT="1"/>
      <dgm:spPr/>
      <dgm:t>
        <a:bodyPr/>
        <a:lstStyle/>
        <a:p>
          <a:r>
            <a:rPr lang="ru-RU" sz="4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lumMod val="75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ДИПЛОМАТИЯ</a:t>
          </a:r>
          <a:endParaRPr lang="ru-RU" sz="4400" b="1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accent1">
                  <a:lumMod val="75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F015001-8908-4E1B-8822-B2D041AE3EB3}" type="parTrans" cxnId="{8FE6E498-5B5E-40EC-A85A-0A80617E0827}">
      <dgm:prSet/>
      <dgm:spPr/>
      <dgm:t>
        <a:bodyPr/>
        <a:lstStyle/>
        <a:p>
          <a:endParaRPr lang="ru-RU"/>
        </a:p>
      </dgm:t>
    </dgm:pt>
    <dgm:pt modelId="{0CC99097-7055-4257-8FE5-DCEF578664A5}" type="sibTrans" cxnId="{8FE6E498-5B5E-40EC-A85A-0A80617E0827}">
      <dgm:prSet/>
      <dgm:spPr/>
      <dgm:t>
        <a:bodyPr/>
        <a:lstStyle/>
        <a:p>
          <a:endParaRPr lang="ru-RU"/>
        </a:p>
      </dgm:t>
    </dgm:pt>
    <dgm:pt modelId="{49A0BA1C-3972-4548-9E59-D1CF29298AE8}" type="pres">
      <dgm:prSet presAssocID="{C94534BC-9349-4A99-BBE2-C4F946DDED88}" presName="Name0" presStyleCnt="0">
        <dgm:presLayoutVars>
          <dgm:chMax val="4"/>
          <dgm:resizeHandles val="exact"/>
        </dgm:presLayoutVars>
      </dgm:prSet>
      <dgm:spPr/>
    </dgm:pt>
    <dgm:pt modelId="{D06CC5DD-1A07-4304-8DEA-5C592EB849B2}" type="pres">
      <dgm:prSet presAssocID="{C94534BC-9349-4A99-BBE2-C4F946DDED88}" presName="ellipse" presStyleLbl="trBgShp" presStyleIdx="0" presStyleCnt="1" custScaleX="124030" custScaleY="72777" custLinFactY="100000" custLinFactNeighborX="291" custLinFactNeighborY="135280"/>
      <dgm:spPr/>
    </dgm:pt>
    <dgm:pt modelId="{0EE6848D-C881-4380-A6CC-60C0A811544E}" type="pres">
      <dgm:prSet presAssocID="{C94534BC-9349-4A99-BBE2-C4F946DDED88}" presName="arrow1" presStyleLbl="fgShp" presStyleIdx="0" presStyleCnt="1" custScaleY="130722" custLinFactY="-24884" custLinFactNeighborX="-8994" custLinFactNeighborY="-100000"/>
      <dgm:spPr>
        <a:solidFill>
          <a:schemeClr val="bg1"/>
        </a:solidFill>
        <a:effectLst>
          <a:glow rad="63500">
            <a:schemeClr val="accent1">
              <a:lumMod val="50000"/>
              <a:alpha val="37000"/>
            </a:schemeClr>
          </a:glow>
          <a:softEdge rad="50800"/>
        </a:effectLst>
      </dgm:spPr>
    </dgm:pt>
    <dgm:pt modelId="{5F3EE6E4-CE8F-4C1A-93E0-C7E79144BEA9}" type="pres">
      <dgm:prSet presAssocID="{C94534BC-9349-4A99-BBE2-C4F946DDED88}" presName="rectangle" presStyleLbl="revTx" presStyleIdx="0" presStyleCnt="1" custScaleX="122284" custLinFactNeighborX="-1979" custLinFactNeighborY="-34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E4F36-BE9B-4E25-95F5-246207F940BC}" type="pres">
      <dgm:prSet presAssocID="{9028A1CD-CB91-4E4A-A449-10DCC798F783}" presName="item1" presStyleLbl="node1" presStyleIdx="0" presStyleCnt="1" custScaleX="214649" custScaleY="38546" custLinFactNeighborX="10893" custLinFactNeighborY="-4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56F7B-6050-4353-8F86-0DFAE7BD77B7}" type="pres">
      <dgm:prSet presAssocID="{C94534BC-9349-4A99-BBE2-C4F946DDED88}" presName="funnel" presStyleLbl="trAlignAcc1" presStyleIdx="0" presStyleCnt="1" custScaleX="113638" custScaleY="59493" custLinFactNeighborX="-1696" custLinFactNeighborY="323"/>
      <dgm:spPr/>
    </dgm:pt>
  </dgm:ptLst>
  <dgm:cxnLst>
    <dgm:cxn modelId="{2AFFB4B2-EB40-4268-9A90-96D7E913EF90}" type="presOf" srcId="{6697AA93-72DC-4FD3-9B88-4E1249B11DC4}" destId="{5C6E4F36-BE9B-4E25-95F5-246207F940BC}" srcOrd="0" destOrd="0" presId="urn:microsoft.com/office/officeart/2005/8/layout/funnel1"/>
    <dgm:cxn modelId="{8FE6E498-5B5E-40EC-A85A-0A80617E0827}" srcId="{C94534BC-9349-4A99-BBE2-C4F946DDED88}" destId="{9028A1CD-CB91-4E4A-A449-10DCC798F783}" srcOrd="1" destOrd="0" parTransId="{5F015001-8908-4E1B-8822-B2D041AE3EB3}" sibTransId="{0CC99097-7055-4257-8FE5-DCEF578664A5}"/>
    <dgm:cxn modelId="{5558B1C2-0C30-47AC-B20D-1FAD51773DA3}" srcId="{C94534BC-9349-4A99-BBE2-C4F946DDED88}" destId="{6697AA93-72DC-4FD3-9B88-4E1249B11DC4}" srcOrd="0" destOrd="0" parTransId="{7CDAA565-8E9A-424B-8CDD-86169B680062}" sibTransId="{2BF8BEFF-CF40-48FF-A7D0-C476F0EE821F}"/>
    <dgm:cxn modelId="{209DA26D-9C42-43FF-8596-51BAC8DEDDF3}" type="presOf" srcId="{C94534BC-9349-4A99-BBE2-C4F946DDED88}" destId="{49A0BA1C-3972-4548-9E59-D1CF29298AE8}" srcOrd="0" destOrd="0" presId="urn:microsoft.com/office/officeart/2005/8/layout/funnel1"/>
    <dgm:cxn modelId="{56A118D8-590B-4C17-99B4-E6BB68D68B6D}" type="presOf" srcId="{9028A1CD-CB91-4E4A-A449-10DCC798F783}" destId="{5F3EE6E4-CE8F-4C1A-93E0-C7E79144BEA9}" srcOrd="0" destOrd="0" presId="urn:microsoft.com/office/officeart/2005/8/layout/funnel1"/>
    <dgm:cxn modelId="{ED8B89BA-D286-4382-AFBA-9A79A8936CED}" type="presParOf" srcId="{49A0BA1C-3972-4548-9E59-D1CF29298AE8}" destId="{D06CC5DD-1A07-4304-8DEA-5C592EB849B2}" srcOrd="0" destOrd="0" presId="urn:microsoft.com/office/officeart/2005/8/layout/funnel1"/>
    <dgm:cxn modelId="{A05EFDC6-8F00-426F-AF65-384C4D6DC76E}" type="presParOf" srcId="{49A0BA1C-3972-4548-9E59-D1CF29298AE8}" destId="{0EE6848D-C881-4380-A6CC-60C0A811544E}" srcOrd="1" destOrd="0" presId="urn:microsoft.com/office/officeart/2005/8/layout/funnel1"/>
    <dgm:cxn modelId="{C74279FD-F897-49AA-9A68-EB75FCFE3569}" type="presParOf" srcId="{49A0BA1C-3972-4548-9E59-D1CF29298AE8}" destId="{5F3EE6E4-CE8F-4C1A-93E0-C7E79144BEA9}" srcOrd="2" destOrd="0" presId="urn:microsoft.com/office/officeart/2005/8/layout/funnel1"/>
    <dgm:cxn modelId="{A4EAB740-203F-4E84-B585-917804828146}" type="presParOf" srcId="{49A0BA1C-3972-4548-9E59-D1CF29298AE8}" destId="{5C6E4F36-BE9B-4E25-95F5-246207F940BC}" srcOrd="3" destOrd="0" presId="urn:microsoft.com/office/officeart/2005/8/layout/funnel1"/>
    <dgm:cxn modelId="{7DFB05DD-5B05-4742-89C3-A9E21A932272}" type="presParOf" srcId="{49A0BA1C-3972-4548-9E59-D1CF29298AE8}" destId="{0DB56F7B-6050-4353-8F86-0DFAE7BD77B7}" srcOrd="4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CC5DD-1A07-4304-8DEA-5C592EB849B2}">
      <dsp:nvSpPr>
        <dsp:cNvPr id="0" name=""/>
        <dsp:cNvSpPr/>
      </dsp:nvSpPr>
      <dsp:spPr>
        <a:xfrm>
          <a:off x="1080127" y="3332841"/>
          <a:ext cx="4752489" cy="96844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E6848D-C881-4380-A6CC-60C0A811544E}">
      <dsp:nvSpPr>
        <dsp:cNvPr id="0" name=""/>
        <dsp:cNvSpPr/>
      </dsp:nvSpPr>
      <dsp:spPr>
        <a:xfrm>
          <a:off x="3013083" y="2612756"/>
          <a:ext cx="742582" cy="621259"/>
        </a:xfrm>
        <a:prstGeom prst="downArrow">
          <a:avLst/>
        </a:prstGeom>
        <a:solidFill>
          <a:schemeClr val="bg1"/>
        </a:solidFill>
        <a:ln>
          <a:noFill/>
        </a:ln>
        <a:effectLst>
          <a:glow rad="63500">
            <a:schemeClr val="accent1">
              <a:lumMod val="50000"/>
              <a:alpha val="37000"/>
            </a:schemeClr>
          </a:glow>
          <a:softEdge rad="508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F3EE6E4-CE8F-4C1A-93E0-C7E79144BEA9}">
      <dsp:nvSpPr>
        <dsp:cNvPr id="0" name=""/>
        <dsp:cNvSpPr/>
      </dsp:nvSpPr>
      <dsp:spPr>
        <a:xfrm>
          <a:off x="1201280" y="3350283"/>
          <a:ext cx="4358686" cy="891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lumMod val="75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ДИПЛОМАТИЯ</a:t>
          </a:r>
          <a:endParaRPr lang="ru-RU" sz="4400" b="1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accent1">
                  <a:lumMod val="75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201280" y="3350283"/>
        <a:ext cx="4358686" cy="891099"/>
      </dsp:txXfrm>
    </dsp:sp>
    <dsp:sp modelId="{5C6E4F36-BE9B-4E25-95F5-246207F940BC}">
      <dsp:nvSpPr>
        <dsp:cNvPr id="0" name=""/>
        <dsp:cNvSpPr/>
      </dsp:nvSpPr>
      <dsp:spPr>
        <a:xfrm>
          <a:off x="1149095" y="632541"/>
          <a:ext cx="4463048" cy="801460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rPr>
            <a:t>КОМПРОМИСС</a:t>
          </a:r>
          <a:endParaRPr lang="ru-RU" sz="3000" b="1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Century Gothic" pitchFamily="34" charset="0"/>
          </a:endParaRPr>
        </a:p>
      </dsp:txBody>
      <dsp:txXfrm>
        <a:off x="1802693" y="749912"/>
        <a:ext cx="3155852" cy="566718"/>
      </dsp:txXfrm>
    </dsp:sp>
    <dsp:sp modelId="{0DB56F7B-6050-4353-8F86-0DFAE7BD77B7}">
      <dsp:nvSpPr>
        <dsp:cNvPr id="0" name=""/>
        <dsp:cNvSpPr/>
      </dsp:nvSpPr>
      <dsp:spPr>
        <a:xfrm>
          <a:off x="1017838" y="541987"/>
          <a:ext cx="4725593" cy="197919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3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8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67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96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39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4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0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5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3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69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937B1-FEE7-4F10-AA10-ADB72BE05A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A3D58-FCC9-49EC-B292-1DC78B121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99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11.wdp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2.wdp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22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microsoft.com/office/2007/relationships/hdphoto" Target="../media/hdphoto13.wdp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3" Type="http://schemas.microsoft.com/office/2007/relationships/hdphoto" Target="../media/hdphoto2.wdp"/><Relationship Id="rId7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4.wdp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1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microsoft.com/office/2007/relationships/hdphoto" Target="../media/hdphoto16.wdp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4.wdp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2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microsoft.com/office/2007/relationships/hdphoto" Target="../media/hdphoto6.wdp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microsoft.com/office/2007/relationships/hdphoto" Target="../media/hdphoto7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10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microsoft.com/office/2007/relationships/hdphoto" Target="../media/hdphoto9.wdp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99392"/>
            <a:ext cx="9437059" cy="7200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5513" y="948066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Психологические основы профессиональной деятельности </a:t>
            </a:r>
            <a:b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дипломата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9991" y="4220554"/>
            <a:ext cx="4430497" cy="2246769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Выполнила: Орехова Влада, ученица 8А класса МБОУ «Школа №29»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Руководитель: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Зимнович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Надежда Валериановна,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педагог-психолог </a:t>
            </a:r>
          </a:p>
        </p:txBody>
      </p:sp>
    </p:spTree>
    <p:extLst>
      <p:ext uri="{BB962C8B-B14F-4D97-AF65-F5344CB8AC3E}">
        <p14:creationId xmlns:p14="http://schemas.microsoft.com/office/powerpoint/2010/main" val="321566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99392"/>
            <a:ext cx="9437059" cy="7200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5513" y="332656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Практическая часть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22752" y="1268760"/>
            <a:ext cx="4430497" cy="1200329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Психологическая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устойчивость дипломата в сложной ситуации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26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989" y="2852936"/>
            <a:ext cx="4668011" cy="3501008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925" t="-2915" r="-2925" b="-1"/>
          <a:stretch/>
        </p:blipFill>
        <p:spPr>
          <a:xfrm flipH="1">
            <a:off x="824366" y="4059252"/>
            <a:ext cx="3686880" cy="268855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539552" y="2852935"/>
            <a:ext cx="3347864" cy="954107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Результаты анкетирования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133740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284" y="-93806"/>
            <a:ext cx="9437059" cy="7200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58" y="26064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Исследования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95997" y="1088522"/>
            <a:ext cx="4430497" cy="523220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Тест 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К.Н.Томаса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26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55708" y="1844824"/>
            <a:ext cx="5040561" cy="830997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«Определение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способов регулирования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конфликтов»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6743" y="3044929"/>
            <a:ext cx="3388624" cy="46166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ПРОТИВОБОРСТВО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5616" y="3717031"/>
            <a:ext cx="2290878" cy="46166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УСТУПКА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372606"/>
            <a:ext cx="2882444" cy="46166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КОМПРОМИСС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7604" y="5144176"/>
            <a:ext cx="2378388" cy="46166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ИЗБЕГАНИЕ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486" y="5861243"/>
            <a:ext cx="3388624" cy="46166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СОТРУДНИЧЕСТВО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11" y="2632016"/>
            <a:ext cx="5347850" cy="3996373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31889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284" y="-93806"/>
            <a:ext cx="9437059" cy="7200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58" y="26064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Результаты учеников</a:t>
            </a:r>
            <a:endParaRPr lang="ru-RU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tx2">
                    <a:lumMod val="40000"/>
                    <a:lumOff val="60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58" y="1121443"/>
            <a:ext cx="8659167" cy="1200329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Для достижения конечного результата и более четкого отражения своих позиций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недостаточно «противоборства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»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26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08239359"/>
              </p:ext>
            </p:extLst>
          </p:nvPr>
        </p:nvGraphicFramePr>
        <p:xfrm>
          <a:off x="683568" y="2564904"/>
          <a:ext cx="78843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0035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284" y="-93806"/>
            <a:ext cx="9437059" cy="7200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58" y="26064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Результаты студентов</a:t>
            </a:r>
            <a:endParaRPr lang="ru-RU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tx2">
                    <a:lumMod val="40000"/>
                    <a:lumOff val="60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434" y="1180001"/>
            <a:ext cx="8621279" cy="830997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Тактику ухода стоит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применять реже,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т.к. это может привести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к отсутствию достижения собственных целей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26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708081988"/>
              </p:ext>
            </p:extLst>
          </p:nvPr>
        </p:nvGraphicFramePr>
        <p:xfrm>
          <a:off x="649889" y="2348880"/>
          <a:ext cx="78843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59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284" y="-93806"/>
            <a:ext cx="9437059" cy="7200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58" y="26064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Мои результаты</a:t>
            </a:r>
            <a:endParaRPr lang="ru-RU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tx2">
                    <a:lumMod val="40000"/>
                    <a:lumOff val="60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3" y="1194899"/>
            <a:ext cx="8496944" cy="138499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Для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полной оптимизации своего поведения мне следует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чуть чаще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использовать тактику «противоборство»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26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09950864"/>
              </p:ext>
            </p:extLst>
          </p:nvPr>
        </p:nvGraphicFramePr>
        <p:xfrm>
          <a:off x="569061" y="2546052"/>
          <a:ext cx="78843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61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626" y="332656"/>
            <a:ext cx="2990322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Изучение биографий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75362"/>
            <a:ext cx="3291420" cy="438324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-130450"/>
            <a:ext cx="4892390" cy="3261593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823" y="3162898"/>
            <a:ext cx="5112568" cy="346783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8" name="TextBox 17"/>
          <p:cNvSpPr txBox="1"/>
          <p:nvPr/>
        </p:nvSpPr>
        <p:spPr>
          <a:xfrm>
            <a:off x="226324" y="5427776"/>
            <a:ext cx="3388624" cy="830997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Алексей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Петрович Бестужев-Рюмин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45289" y="2776023"/>
            <a:ext cx="5885971" cy="46166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Александра Михайловна Коллонтай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26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1961" y="6185935"/>
            <a:ext cx="4570430" cy="46166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Сергей Викторович Лавров</a:t>
            </a:r>
          </a:p>
        </p:txBody>
      </p:sp>
    </p:spTree>
    <p:extLst>
      <p:ext uri="{BB962C8B-B14F-4D97-AF65-F5344CB8AC3E}">
        <p14:creationId xmlns:p14="http://schemas.microsoft.com/office/powerpoint/2010/main" val="292232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324" y="260648"/>
            <a:ext cx="416339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Дипломатическая стажировка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799" y="1634316"/>
            <a:ext cx="4032448" cy="1569660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Посещение Государственной Думы РФ, Совета Федераций, МИД, ЦИК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621" y="260648"/>
            <a:ext cx="4572000" cy="30480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901" y="2852936"/>
            <a:ext cx="5410077" cy="3892662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96952"/>
            <a:ext cx="3784076" cy="4471383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51643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6885" y="371742"/>
            <a:ext cx="544168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Участие 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 «Модели ООН»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9512" y="1268760"/>
            <a:ext cx="8424936" cy="830997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Развитие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навыков ораторства, делового общения, лидерства, умения находить компромисс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26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52" r="21617"/>
          <a:stretch/>
        </p:blipFill>
        <p:spPr>
          <a:xfrm>
            <a:off x="4932040" y="2099757"/>
            <a:ext cx="4201714" cy="4857635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" y="2782936"/>
            <a:ext cx="5004281" cy="349127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13166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284" y="-93806"/>
            <a:ext cx="9437059" cy="7200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58" y="26064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Заключение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6045" y="1268760"/>
            <a:ext cx="8784976" cy="1384995"/>
          </a:xfrm>
          <a:prstGeom prst="rect">
            <a:avLst/>
          </a:prstGeom>
          <a:noFill/>
          <a:ln w="76200"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Я изучила </a:t>
            </a:r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дипломатию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с точки зрения </a:t>
            </a:r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психологии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26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, объединив две данные структуры, а именно это интересовало меня изначально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67" y="2823123"/>
            <a:ext cx="6876256" cy="386789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53630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094" y="230738"/>
            <a:ext cx="744466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lumMod val="60000"/>
                      <a:lumOff val="40000"/>
                    </a:schemeClr>
                  </a:glow>
                </a:effectLst>
                <a:latin typeface="Century Gothic" pitchFamily="34" charset="0"/>
              </a:rPr>
              <a:t>Список используемой литературы</a:t>
            </a:r>
            <a:endParaRPr lang="ru-RU" sz="3200" b="1" dirty="0">
              <a:solidFill>
                <a:schemeClr val="bg1"/>
              </a:solidFill>
              <a:effectLst>
                <a:glow rad="101600">
                  <a:schemeClr val="accent1">
                    <a:lumMod val="60000"/>
                    <a:lumOff val="40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6862" y="1037248"/>
            <a:ext cx="7143673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Сатоу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Э. Руководство по дипломатической практике М., 1947, с. ЮЗ, 104 – 496с.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4592" y="1988840"/>
            <a:ext cx="714367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Кашлев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Ю.Б.,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Лепский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В.Е.,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Галумов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Э.А. ИНФОРМАЦИЯ. ДИПЛОМАТИЯ. ПСИХОЛОГИЯ, М.: Известия, 2002. – 616с.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5267" y="2965594"/>
            <a:ext cx="71436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Никольсон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Г. Дипломатическое искусство. М., 1962 – 118 с.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9100" y="3573016"/>
            <a:ext cx="714367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Майерс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Д. Социальная психология. – СПб: Питер, 2003. – 794 c.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4592" y="4437112"/>
            <a:ext cx="714367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http://www.vestnik.mgimo.ru/sites/default/files/pdf/39recenzii_vorotnikov.pdf  - «Психология дипломатов и дипломатии: к формированию новой исследовательской дисциплины»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592" y="5621750"/>
            <a:ext cx="714367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Дипломатический словарь. В 3-х томах — Под ред. А. А. Громыко и др., 1971-1973. – 720 с.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95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9545" y="132379"/>
            <a:ext cx="331236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Актуальность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8050" y="980728"/>
            <a:ext cx="3923992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Дипломатия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важна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для всех нас и на уровне мирового масштаба, и в повседневной жизни;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перспективность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профессии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33873" y="3903035"/>
            <a:ext cx="1663711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Цель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3436" y="4725144"/>
            <a:ext cx="4444588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ассмотреть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профессиональную деятельность дипломата с точки зрения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психологии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10152" y="132379"/>
            <a:ext cx="2311783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Задачи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09859" y="1112574"/>
            <a:ext cx="3312368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изучить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сущность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дипломатии;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09859" y="2234677"/>
            <a:ext cx="3312368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ознакомиться с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психологическими аспектами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дипломатии;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288784" y="4077072"/>
            <a:ext cx="3312368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провести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исследования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, в ходе которых выяснить склонность к данной профессии</a:t>
            </a:r>
          </a:p>
        </p:txBody>
      </p:sp>
    </p:spTree>
    <p:extLst>
      <p:ext uri="{BB962C8B-B14F-4D97-AF65-F5344CB8AC3E}">
        <p14:creationId xmlns:p14="http://schemas.microsoft.com/office/powerpoint/2010/main" val="190419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8744" y="230739"/>
            <a:ext cx="458651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lumMod val="60000"/>
                      <a:lumOff val="40000"/>
                    </a:schemeClr>
                  </a:glow>
                </a:effectLst>
                <a:latin typeface="Century Gothic" pitchFamily="34" charset="0"/>
              </a:rPr>
              <a:t>Понятие дипломатии</a:t>
            </a:r>
            <a:endParaRPr lang="ru-RU" sz="3200" b="1" dirty="0">
              <a:solidFill>
                <a:schemeClr val="bg1"/>
              </a:solidFill>
              <a:effectLst>
                <a:glow rad="101600">
                  <a:schemeClr val="accent1">
                    <a:lumMod val="60000"/>
                    <a:lumOff val="40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9432" y="1052736"/>
            <a:ext cx="662473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Дипломатия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- один из способов реализации внешней политики государства, который осуществляется в различных формах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475" y="2708920"/>
            <a:ext cx="5850650" cy="390043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78854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5212" y="230739"/>
            <a:ext cx="537358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lumMod val="60000"/>
                      <a:lumOff val="40000"/>
                    </a:schemeClr>
                  </a:glow>
                </a:effectLst>
                <a:latin typeface="Century Gothic" pitchFamily="34" charset="0"/>
              </a:rPr>
              <a:t>Кто же такой дипломат?</a:t>
            </a:r>
            <a:endParaRPr lang="ru-RU" sz="3200" b="1" dirty="0">
              <a:solidFill>
                <a:schemeClr val="bg1"/>
              </a:solidFill>
              <a:effectLst>
                <a:glow rad="101600">
                  <a:schemeClr val="accent1">
                    <a:lumMod val="60000"/>
                    <a:lumOff val="40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7848872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– должностное лицо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,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представляющее интересы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конкретного государства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или полномочной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международной организации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4215" y="2492896"/>
            <a:ext cx="410445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Человек 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отлично развитыми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коммуникативными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и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лидерскими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навыками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21088"/>
            <a:ext cx="4054940" cy="22780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52936"/>
            <a:ext cx="4093572" cy="279727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45895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1184" y="794498"/>
            <a:ext cx="331236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Основа дипломатии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27725" y="548277"/>
            <a:ext cx="4280180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Задача дипломата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– сделать переговоры максимально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спокойными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32776464"/>
              </p:ext>
            </p:extLst>
          </p:nvPr>
        </p:nvGraphicFramePr>
        <p:xfrm>
          <a:off x="-900608" y="1788349"/>
          <a:ext cx="674407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551" y="2492896"/>
            <a:ext cx="4897477" cy="3674843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11744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178545"/>
            <a:ext cx="4526552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Качества личности дипломата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6544" y="1644931"/>
            <a:ext cx="4824536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уравновешенная психика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для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принятия четких решений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05837" y="2739388"/>
            <a:ext cx="414815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устойчивое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внимание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и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логичность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мышления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4737" y="4077072"/>
            <a:ext cx="414815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развитая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интуиция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и </a:t>
            </a: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экстраверсия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69" t="19185" r="12250" b="1545"/>
          <a:stretch/>
        </p:blipFill>
        <p:spPr>
          <a:xfrm>
            <a:off x="4644008" y="-171400"/>
            <a:ext cx="5071080" cy="3116429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024" y="3570385"/>
            <a:ext cx="4424194" cy="3526613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5294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178545"/>
            <a:ext cx="748883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Темперамент дипломата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2059" y="4523152"/>
            <a:ext cx="3057853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Флегматик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81978" y="1235043"/>
            <a:ext cx="2160241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Холерик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1988840"/>
            <a:ext cx="4148150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Рациональное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и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творческое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решение проблем/задач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373216"/>
            <a:ext cx="4148150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Сдержанное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поведение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,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умение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спокойно выразить свои мысли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59" y="810081"/>
            <a:ext cx="2952328" cy="355784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746" y="3573016"/>
            <a:ext cx="4426220" cy="328498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01128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833" y="230739"/>
            <a:ext cx="579036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lumMod val="60000"/>
                      <a:lumOff val="40000"/>
                    </a:schemeClr>
                  </a:glow>
                </a:effectLst>
                <a:latin typeface="Century Gothic" pitchFamily="34" charset="0"/>
              </a:rPr>
              <a:t>Коммуникации дипломата</a:t>
            </a:r>
            <a:endParaRPr lang="ru-RU" sz="3200" b="1" dirty="0">
              <a:solidFill>
                <a:schemeClr val="bg1"/>
              </a:solidFill>
              <a:effectLst>
                <a:glow rad="101600">
                  <a:schemeClr val="accent1">
                    <a:lumMod val="60000"/>
                    <a:lumOff val="40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6834" y="1052736"/>
            <a:ext cx="7143673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Общение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- это многоплановый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процесс…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72816"/>
            <a:ext cx="4793849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Умение владеть языком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– один из главных инструментов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дипломата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63" y="3284983"/>
            <a:ext cx="4514762" cy="3070039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5846" flipH="1">
            <a:off x="5630585" y="1601222"/>
            <a:ext cx="3144268" cy="308910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218906" y="4957191"/>
            <a:ext cx="3631043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Мастером этого дела стать непросто…</a:t>
            </a:r>
          </a:p>
        </p:txBody>
      </p:sp>
    </p:spTree>
    <p:extLst>
      <p:ext uri="{BB962C8B-B14F-4D97-AF65-F5344CB8AC3E}">
        <p14:creationId xmlns:p14="http://schemas.microsoft.com/office/powerpoint/2010/main" val="170379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1772816"/>
            <a:ext cx="3312368" cy="9233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39" y="-2753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732" y="332656"/>
            <a:ext cx="4132189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Специфика дипломатических переговоров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40000"/>
                    <a:lumOff val="6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3605" y="2234481"/>
            <a:ext cx="3540245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Рациональность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03528" y="4783022"/>
            <a:ext cx="2440398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Понимание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82750" y="5589240"/>
            <a:ext cx="2074074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Внимание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289" y="3982420"/>
            <a:ext cx="2936997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Разграничение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1167" y="3128133"/>
            <a:ext cx="3192750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FFFFFF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Достоверность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286" y="3651353"/>
            <a:ext cx="5522504" cy="3090015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887"/>
          <a:stretch/>
        </p:blipFill>
        <p:spPr>
          <a:xfrm>
            <a:off x="4492812" y="712695"/>
            <a:ext cx="4436763" cy="2810479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43036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458</Words>
  <Application>Microsoft Office PowerPoint</Application>
  <PresentationFormat>Экран (4:3)</PresentationFormat>
  <Paragraphs>95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Влада</dc:creator>
  <cp:lastModifiedBy>Влада</cp:lastModifiedBy>
  <cp:revision>49</cp:revision>
  <dcterms:created xsi:type="dcterms:W3CDTF">2018-02-17T14:24:43Z</dcterms:created>
  <dcterms:modified xsi:type="dcterms:W3CDTF">2018-02-21T14:29:16Z</dcterms:modified>
</cp:coreProperties>
</file>