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80" r:id="rId2"/>
    <p:sldId id="282" r:id="rId3"/>
    <p:sldId id="281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56" r:id="rId17"/>
    <p:sldId id="296" r:id="rId18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6C00"/>
    <a:srgbClr val="35B19D"/>
    <a:srgbClr val="B92D14"/>
    <a:srgbClr val="4D4D4D"/>
    <a:srgbClr val="35759D"/>
    <a:srgbClr val="000000"/>
    <a:srgbClr val="E8E8E8"/>
    <a:srgbClr val="4B9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536" autoAdjust="0"/>
    <p:restoredTop sz="95596" autoAdjust="0"/>
  </p:normalViewPr>
  <p:slideViewPr>
    <p:cSldViewPr>
      <p:cViewPr>
        <p:scale>
          <a:sx n="70" d="100"/>
          <a:sy n="70" d="100"/>
        </p:scale>
        <p:origin x="-708" y="-8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38B5033-CFE4-46A8-8E43-733782EF970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F0E32A-B652-498D-A416-7751F01D38B4}" type="slidenum">
              <a:rPr lang="en-US"/>
              <a:pPr/>
              <a:t>16</a:t>
            </a:fld>
            <a:endParaRPr lang="en-US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5334000"/>
            <a:ext cx="7772400" cy="704850"/>
          </a:xfrm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5867400"/>
            <a:ext cx="7772400" cy="533400"/>
          </a:xfrm>
        </p:spPr>
        <p:txBody>
          <a:bodyPr/>
          <a:lstStyle>
            <a:lvl1pPr marL="0" indent="0" algn="r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00800" y="1417638"/>
            <a:ext cx="1828800" cy="5211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1417638"/>
            <a:ext cx="5334000" cy="5211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417638"/>
            <a:ext cx="73152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438400"/>
            <a:ext cx="73152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goppt.ru/" TargetMode="External"/><Relationship Id="rId3" Type="http://schemas.openxmlformats.org/officeDocument/2006/relationships/hyperlink" Target="https://media.izi.travel/3f41a4ab-3836-4daa-b5cb-b20a8f8235b5/f512437a-2c85-49f5-a347-e1e7b09618c1_800x600.jpg" TargetMode="External"/><Relationship Id="rId7" Type="http://schemas.openxmlformats.org/officeDocument/2006/relationships/hyperlink" Target="https://i.ytimg.com/vi/G2QxYLUeB4E/maxresdefault.jpg" TargetMode="External"/><Relationship Id="rId2" Type="http://schemas.openxmlformats.org/officeDocument/2006/relationships/hyperlink" Target="http://yandex.ru/clck/jsredir?from=yandex.ru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-dog.net/wallpapers/11/15/425126941668480/snowdrops-flower-snow-petals.jpg" TargetMode="External"/><Relationship Id="rId5" Type="http://schemas.openxmlformats.org/officeDocument/2006/relationships/hyperlink" Target="https://yandex.ru/images/search?text=&#1095;&#1077;&#1083;&#1086;&#1074;&#1077;&#1082;%20&#1080;%20&#1087;&#1088;&#1080;&#1088;&#1086;&#1076;&#1072;%20&#1092;&#1086;&#1090;&#1086;%20&#1074;&#1099;&#1089;&#1086;&#1082;&#1086;&#1075;&#1086;%20&#1088;&#1072;&#1079;&#1088;&#1077;&#1096;&#1077;&#1085;&#1080;&#1103;&amp;" TargetMode="External"/><Relationship Id="rId4" Type="http://schemas.openxmlformats.org/officeDocument/2006/relationships/hyperlink" Target="http://www.topoboi.com/pic/201407/1440x900/topoboi.com-44859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8" descr="https://i.ytimg.com/vi/G2QxYLUeB4E/maxresdefault.jpg"/>
          <p:cNvPicPr>
            <a:picLocks noChangeAspect="1" noChangeArrowheads="1"/>
          </p:cNvPicPr>
          <p:nvPr/>
        </p:nvPicPr>
        <p:blipFill>
          <a:blip r:embed="rId2" cstate="print">
            <a:lum contrast="-52000"/>
          </a:blip>
          <a:srcRect/>
          <a:stretch>
            <a:fillRect/>
          </a:stretch>
        </p:blipFill>
        <p:spPr bwMode="auto">
          <a:xfrm>
            <a:off x="4572000" y="34290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 descr="http://st.gde-fon.com/wallpapers_original/wallpapers/571777_(www.Gde-Fon.com).jpg"/>
          <p:cNvPicPr>
            <a:picLocks noChangeAspect="1" noChangeArrowheads="1"/>
          </p:cNvPicPr>
          <p:nvPr/>
        </p:nvPicPr>
        <p:blipFill>
          <a:blip r:embed="rId3">
            <a:lum contrast="-53000"/>
          </a:blip>
          <a:srcRect l="5156" t="12143" r="23593" b="3571"/>
          <a:stretch>
            <a:fillRect/>
          </a:stretch>
        </p:blipFill>
        <p:spPr bwMode="auto">
          <a:xfrm>
            <a:off x="0" y="34290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4" descr="http://www.origins.org.ua/pictures/butterfly_photo_3.jpg"/>
          <p:cNvPicPr>
            <a:picLocks noChangeAspect="1" noChangeArrowheads="1"/>
          </p:cNvPicPr>
          <p:nvPr/>
        </p:nvPicPr>
        <p:blipFill>
          <a:blip r:embed="rId4">
            <a:lum contrast="-53000"/>
          </a:blip>
          <a:srcRect/>
          <a:stretch>
            <a:fillRect/>
          </a:stretch>
        </p:blipFill>
        <p:spPr bwMode="auto">
          <a:xfrm>
            <a:off x="4643435" y="0"/>
            <a:ext cx="450056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2" descr="http://kamozin.com/storage/album/1/m/2/b1019033522fa29faede5a8.jpg"/>
          <p:cNvPicPr>
            <a:picLocks noChangeAspect="1" noChangeArrowheads="1"/>
          </p:cNvPicPr>
          <p:nvPr/>
        </p:nvPicPr>
        <p:blipFill>
          <a:blip r:embed="rId5">
            <a:lum bright="4000" contrast="-55000"/>
          </a:blip>
          <a:srcRect r="3175" b="6154"/>
          <a:stretch>
            <a:fillRect/>
          </a:stretch>
        </p:blipFill>
        <p:spPr bwMode="auto">
          <a:xfrm>
            <a:off x="0" y="0"/>
            <a:ext cx="464343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000100" y="1928802"/>
            <a:ext cx="81439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ru-RU" sz="44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Обобщающее повторение</a:t>
            </a:r>
          </a:p>
          <a:p>
            <a:pPr algn="l"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по теме </a:t>
            </a:r>
            <a:r>
              <a:rPr lang="ru-RU" sz="4400" b="1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«Местоимение</a:t>
            </a:r>
            <a:r>
              <a:rPr lang="ru-RU" sz="4400" b="1" i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»</a:t>
            </a:r>
            <a:endParaRPr lang="ru-RU" sz="4400" b="1" i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algn="l">
              <a:defRPr/>
            </a:pPr>
            <a:r>
              <a:rPr lang="ru-RU" sz="44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Учитель </a:t>
            </a:r>
            <a:r>
              <a:rPr lang="ru-RU" sz="44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Шумакова </a:t>
            </a:r>
            <a:r>
              <a:rPr lang="ru-RU" sz="44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И.В.</a:t>
            </a:r>
          </a:p>
          <a:p>
            <a:pPr algn="l">
              <a:defRPr/>
            </a:pPr>
            <a:r>
              <a:rPr lang="ru-RU" sz="44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                              </a:t>
            </a:r>
            <a:endParaRPr lang="ru-RU" sz="4400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71538" y="214290"/>
            <a:ext cx="73581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Русский язык 6 класс</a:t>
            </a:r>
          </a:p>
          <a:p>
            <a:pPr algn="ctr"/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УРОК-путешествие </a:t>
            </a:r>
            <a:endParaRPr lang="ru-RU" sz="4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714744" y="6072206"/>
            <a:ext cx="19800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2017 год</a:t>
            </a:r>
            <a:endParaRPr lang="ru-RU" sz="32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714480" y="214290"/>
            <a:ext cx="7429520" cy="1919310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i="1" dirty="0" smtClean="0">
                <a:solidFill>
                  <a:srgbClr val="C00000"/>
                </a:solidFill>
                <a:latin typeface="Georgia" pitchFamily="18" charset="0"/>
              </a:rPr>
              <a:t>Сочинение – миниатюра по данному началу</a:t>
            </a:r>
            <a:r>
              <a:rPr lang="ru-RU" sz="4000" b="1" dirty="0" smtClean="0">
                <a:solidFill>
                  <a:srgbClr val="FF0000"/>
                </a:solidFill>
                <a:latin typeface="Georgia" pitchFamily="18" charset="0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4000" b="1" i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 весеннем лесу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1285852" y="2071678"/>
            <a:ext cx="7715304" cy="4054484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Задание</a:t>
            </a:r>
            <a:r>
              <a:rPr lang="ru-RU" sz="2800" b="1" dirty="0" smtClean="0">
                <a:solidFill>
                  <a:srgbClr val="663300"/>
                </a:solidFill>
                <a:latin typeface="Georgia" pitchFamily="18" charset="0"/>
              </a:rPr>
              <a:t> : использовать </a:t>
            </a:r>
            <a:r>
              <a:rPr lang="ru-RU" sz="2800" b="1" dirty="0" smtClean="0">
                <a:solidFill>
                  <a:srgbClr val="663300"/>
                </a:solidFill>
                <a:latin typeface="Georgia" pitchFamily="18" charset="0"/>
              </a:rPr>
              <a:t> местоимения </a:t>
            </a:r>
            <a:r>
              <a:rPr lang="ru-RU" sz="2800" b="1" dirty="0" smtClean="0">
                <a:solidFill>
                  <a:srgbClr val="663300"/>
                </a:solidFill>
                <a:latin typeface="Georgia" pitchFamily="18" charset="0"/>
              </a:rPr>
              <a:t>различных разрядов. </a:t>
            </a:r>
          </a:p>
          <a:p>
            <a:pPr eaLnBrk="1" hangingPunct="1">
              <a:buFont typeface="Arial" charset="0"/>
              <a:buNone/>
            </a:pPr>
            <a:r>
              <a:rPr lang="ru-RU" b="1" i="1" dirty="0" smtClean="0">
                <a:solidFill>
                  <a:srgbClr val="663300"/>
                </a:solidFill>
                <a:latin typeface="Georgia" pitchFamily="18" charset="0"/>
              </a:rPr>
              <a:t>       </a:t>
            </a:r>
            <a:r>
              <a:rPr lang="ru-RU" i="1" dirty="0" smtClean="0">
                <a:latin typeface="Georgia" pitchFamily="18" charset="0"/>
              </a:rPr>
              <a:t>Весенний лес - это что-то необычайно красивое. Вся природа просыпается от долгого зимнего сна… </a:t>
            </a:r>
          </a:p>
        </p:txBody>
      </p:sp>
      <p:pic>
        <p:nvPicPr>
          <p:cNvPr id="12293" name="Picture 8" descr="http://www.topoboi.com/pic/201407/1440x900/topoboi.com-448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4572008"/>
            <a:ext cx="378621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714480" y="500042"/>
            <a:ext cx="7429520" cy="107157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Игра «Четвёртый лишний»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1643042" y="1428736"/>
            <a:ext cx="7500958" cy="5200664"/>
          </a:xfrm>
        </p:spPr>
        <p:txBody>
          <a:bodyPr>
            <a:normAutofit/>
          </a:bodyPr>
          <a:lstStyle/>
          <a:p>
            <a:pPr eaLnBrk="1" hangingPunct="1">
              <a:buNone/>
            </a:pPr>
            <a:r>
              <a:rPr lang="ru-RU" sz="3600" i="1" dirty="0" smtClean="0">
                <a:latin typeface="Georgia" pitchFamily="18" charset="0"/>
              </a:rPr>
              <a:t>1.Некто</a:t>
            </a:r>
            <a:r>
              <a:rPr lang="ru-RU" sz="3600" i="1" dirty="0" smtClean="0">
                <a:latin typeface="Georgia" pitchFamily="18" charset="0"/>
              </a:rPr>
              <a:t>, ничего, не с кем, не у кого</a:t>
            </a:r>
          </a:p>
          <a:p>
            <a:pPr eaLnBrk="1" hangingPunct="1">
              <a:buNone/>
            </a:pPr>
            <a:r>
              <a:rPr lang="ru-RU" sz="3600" i="1" dirty="0" smtClean="0">
                <a:latin typeface="Georgia" pitchFamily="18" charset="0"/>
              </a:rPr>
              <a:t>2.Этот</a:t>
            </a:r>
            <a:r>
              <a:rPr lang="ru-RU" sz="3600" i="1" dirty="0" smtClean="0">
                <a:latin typeface="Georgia" pitchFamily="18" charset="0"/>
              </a:rPr>
              <a:t>, каждый, такой, тот</a:t>
            </a:r>
          </a:p>
          <a:p>
            <a:pPr eaLnBrk="1" hangingPunct="1">
              <a:buNone/>
            </a:pPr>
            <a:r>
              <a:rPr lang="ru-RU" sz="3600" i="1" dirty="0" smtClean="0">
                <a:latin typeface="Georgia" pitchFamily="18" charset="0"/>
              </a:rPr>
              <a:t>3.Нечто</a:t>
            </a:r>
            <a:r>
              <a:rPr lang="ru-RU" sz="3600" i="1" dirty="0" smtClean="0">
                <a:latin typeface="Georgia" pitchFamily="18" charset="0"/>
              </a:rPr>
              <a:t>, несколько, некоторый, нечем</a:t>
            </a:r>
          </a:p>
          <a:p>
            <a:pPr eaLnBrk="1" hangingPunct="1">
              <a:buNone/>
            </a:pPr>
            <a:r>
              <a:rPr lang="ru-RU" sz="3600" i="1" dirty="0" smtClean="0">
                <a:latin typeface="Georgia" pitchFamily="18" charset="0"/>
              </a:rPr>
              <a:t>4.Меня</a:t>
            </a:r>
            <a:r>
              <a:rPr lang="ru-RU" sz="3600" i="1" dirty="0" smtClean="0">
                <a:latin typeface="Georgia" pitchFamily="18" charset="0"/>
              </a:rPr>
              <a:t>, себя, тобою, кто-либо.</a:t>
            </a:r>
          </a:p>
          <a:p>
            <a:pPr eaLnBrk="1" hangingPunct="1">
              <a:buNone/>
            </a:pPr>
            <a:r>
              <a:rPr lang="ru-RU" sz="3600" i="1" dirty="0" smtClean="0">
                <a:latin typeface="Georgia" pitchFamily="18" charset="0"/>
              </a:rPr>
              <a:t>5.Любой</a:t>
            </a:r>
            <a:r>
              <a:rPr lang="ru-RU" sz="3600" i="1" dirty="0" smtClean="0">
                <a:latin typeface="Georgia" pitchFamily="18" charset="0"/>
              </a:rPr>
              <a:t>, наши, мой, </a:t>
            </a:r>
            <a:r>
              <a:rPr lang="ru-RU" sz="3600" i="1" dirty="0" smtClean="0">
                <a:latin typeface="Georgia" pitchFamily="18" charset="0"/>
              </a:rPr>
              <a:t>ваш.</a:t>
            </a:r>
            <a:endParaRPr lang="ru-RU" sz="3600" i="1" dirty="0" smtClean="0">
              <a:latin typeface="Georgia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1785918" y="428604"/>
            <a:ext cx="6858048" cy="1704996"/>
          </a:xfrm>
        </p:spPr>
        <p:txBody>
          <a:bodyPr/>
          <a:lstStyle/>
          <a:p>
            <a:pPr eaLnBrk="1" hangingPunct="1"/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Четвёртый  лишний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71604" y="1928802"/>
            <a:ext cx="6657996" cy="4700598"/>
          </a:xfrm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ru-RU" i="1" dirty="0" smtClean="0">
                <a:solidFill>
                  <a:srgbClr val="366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1.Ничего.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i="1" dirty="0" smtClean="0">
                <a:solidFill>
                  <a:srgbClr val="366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2.Каждый.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i="1" dirty="0" smtClean="0">
                <a:solidFill>
                  <a:srgbClr val="366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3.Несколько.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i="1" dirty="0" smtClean="0">
                <a:solidFill>
                  <a:srgbClr val="366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4.Кто-либо.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i="1" dirty="0" smtClean="0">
                <a:solidFill>
                  <a:srgbClr val="366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5.Любой</a:t>
            </a:r>
            <a:r>
              <a:rPr lang="ru-RU" b="1" i="1" dirty="0" smtClean="0">
                <a:solidFill>
                  <a:srgbClr val="366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.</a:t>
            </a:r>
            <a:endParaRPr lang="ru-RU" b="1" i="1" dirty="0">
              <a:solidFill>
                <a:srgbClr val="366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4340" name="Picture 5" descr="http://theuncontainabletruth.com/wp-content/uploads/2012/03/key-73797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1785926"/>
            <a:ext cx="2357438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5" descr="http://tid.ua/i/76955-w800-h600-w-v1370542107749.png"/>
          <p:cNvPicPr>
            <a:picLocks noChangeAspect="1" noChangeArrowheads="1"/>
          </p:cNvPicPr>
          <p:nvPr/>
        </p:nvPicPr>
        <p:blipFill>
          <a:blip r:embed="rId2" cstate="print"/>
          <a:srcRect t="5937" r="3436" b="3125"/>
          <a:stretch>
            <a:fillRect/>
          </a:stretch>
        </p:blipFill>
        <p:spPr bwMode="auto">
          <a:xfrm>
            <a:off x="8286776" y="500042"/>
            <a:ext cx="6813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1714480" y="214290"/>
            <a:ext cx="7429520" cy="1428760"/>
          </a:xfrm>
        </p:spPr>
        <p:txBody>
          <a:bodyPr/>
          <a:lstStyle/>
          <a:p>
            <a:pPr eaLnBrk="1" hangingPunct="1"/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Выборочный диктант</a:t>
            </a:r>
          </a:p>
        </p:txBody>
      </p:sp>
      <p:sp>
        <p:nvSpPr>
          <p:cNvPr id="15364" name="Rectangle 3"/>
          <p:cNvSpPr>
            <a:spLocks noGrp="1" noChangeArrowheads="1"/>
          </p:cNvSpPr>
          <p:nvPr>
            <p:ph idx="1"/>
          </p:nvPr>
        </p:nvSpPr>
        <p:spPr>
          <a:xfrm>
            <a:off x="1428728" y="1643050"/>
            <a:ext cx="7715272" cy="5026040"/>
          </a:xfrm>
        </p:spPr>
        <p:txBody>
          <a:bodyPr/>
          <a:lstStyle/>
          <a:p>
            <a:pPr eaLnBrk="1" hangingPunct="1">
              <a:buNone/>
            </a:pPr>
            <a:r>
              <a:rPr lang="ru-RU" sz="2800" b="1" dirty="0" smtClean="0">
                <a:solidFill>
                  <a:srgbClr val="366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  Выписать </a:t>
            </a:r>
            <a:r>
              <a:rPr lang="ru-RU" sz="2800" b="1" dirty="0" smtClean="0">
                <a:solidFill>
                  <a:srgbClr val="366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местоимения, </a:t>
            </a:r>
            <a:r>
              <a:rPr lang="ru-RU" sz="2800" b="1" dirty="0" smtClean="0">
                <a:solidFill>
                  <a:srgbClr val="366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сделать морфологический </a:t>
            </a:r>
            <a:r>
              <a:rPr lang="ru-RU" sz="2800" b="1" dirty="0" smtClean="0">
                <a:solidFill>
                  <a:srgbClr val="366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разбор одного из них</a:t>
            </a:r>
            <a:r>
              <a:rPr lang="ru-RU" sz="2800" b="1" dirty="0" smtClean="0">
                <a:solidFill>
                  <a:srgbClr val="366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.</a:t>
            </a:r>
          </a:p>
          <a:p>
            <a:pPr eaLnBrk="1" hangingPunct="1">
              <a:buNone/>
            </a:pPr>
            <a:endParaRPr lang="ru-RU" sz="2400" b="1" dirty="0" smtClean="0">
              <a:solidFill>
                <a:srgbClr val="663300"/>
              </a:solidFill>
            </a:endParaRPr>
          </a:p>
          <a:p>
            <a:pPr eaLnBrk="1" hangingPunct="1">
              <a:buFontTx/>
              <a:buNone/>
            </a:pPr>
            <a:r>
              <a:rPr lang="ru-RU" sz="28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Щади </a:t>
            </a:r>
            <a:r>
              <a:rPr lang="ru-RU" sz="28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зверей и птиц, деревья и кусты.</a:t>
            </a:r>
          </a:p>
          <a:p>
            <a:pPr eaLnBrk="1" hangingPunct="1">
              <a:buFontTx/>
              <a:buNone/>
            </a:pPr>
            <a:r>
              <a:rPr lang="ru-RU" sz="28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Ведь это всё слова, что царь природы </a:t>
            </a:r>
            <a:r>
              <a:rPr lang="ru-RU" sz="28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ты</a:t>
            </a:r>
            <a:r>
              <a:rPr lang="ru-RU" sz="28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.</a:t>
            </a:r>
          </a:p>
          <a:p>
            <a:pPr eaLnBrk="1" hangingPunct="1">
              <a:buFontTx/>
              <a:buNone/>
            </a:pPr>
            <a:r>
              <a:rPr lang="ru-RU" sz="28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Ты только часть её, зависимая часть!</a:t>
            </a:r>
          </a:p>
          <a:p>
            <a:pPr eaLnBrk="1" hangingPunct="1">
              <a:buFontTx/>
              <a:buNone/>
            </a:pPr>
            <a:r>
              <a:rPr lang="ru-RU" sz="28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Что без неё и мощь твоя, и власть?!</a:t>
            </a:r>
          </a:p>
          <a:p>
            <a:pPr eaLnBrk="1" hangingPunct="1">
              <a:buFontTx/>
              <a:buNone/>
            </a:pP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                                        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Вл.Алексеев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1643042" y="1285860"/>
            <a:ext cx="6715172" cy="4411675"/>
          </a:xfrm>
        </p:spPr>
        <p:txBody>
          <a:bodyPr/>
          <a:lstStyle/>
          <a:p>
            <a:pPr eaLnBrk="1" hangingPunct="1"/>
            <a:r>
              <a:rPr lang="ru-RU" i="1" dirty="0" smtClean="0">
                <a:solidFill>
                  <a:srgbClr val="663300"/>
                </a:solidFill>
                <a:latin typeface="Georgia" pitchFamily="18" charset="0"/>
              </a:rPr>
              <a:t>На какую </a:t>
            </a:r>
            <a:r>
              <a:rPr lang="ru-RU" b="1" i="1" dirty="0" smtClean="0">
                <a:solidFill>
                  <a:srgbClr val="663300"/>
                </a:solidFill>
                <a:latin typeface="Georgia" pitchFamily="18" charset="0"/>
              </a:rPr>
              <a:t>тему</a:t>
            </a:r>
            <a:r>
              <a:rPr lang="ru-RU" i="1" dirty="0" smtClean="0">
                <a:solidFill>
                  <a:srgbClr val="663300"/>
                </a:solidFill>
                <a:latin typeface="Georgia" pitchFamily="18" charset="0"/>
              </a:rPr>
              <a:t> был использован материал на уроке</a:t>
            </a:r>
            <a:r>
              <a:rPr lang="ru-RU" i="1" dirty="0" smtClean="0">
                <a:solidFill>
                  <a:srgbClr val="663300"/>
                </a:solidFill>
                <a:latin typeface="Georgia" pitchFamily="18" charset="0"/>
              </a:rPr>
              <a:t>?</a:t>
            </a:r>
          </a:p>
          <a:p>
            <a:pPr eaLnBrk="1" hangingPunct="1">
              <a:buNone/>
            </a:pPr>
            <a:endParaRPr lang="ru-RU" i="1" dirty="0" smtClean="0">
              <a:solidFill>
                <a:srgbClr val="663300"/>
              </a:solidFill>
              <a:latin typeface="Georgia" pitchFamily="18" charset="0"/>
            </a:endParaRPr>
          </a:p>
          <a:p>
            <a:pPr eaLnBrk="1" hangingPunct="1"/>
            <a:r>
              <a:rPr lang="ru-RU" b="1" i="1" dirty="0" smtClean="0">
                <a:solidFill>
                  <a:srgbClr val="663300"/>
                </a:solidFill>
                <a:latin typeface="Georgia" pitchFamily="18" charset="0"/>
              </a:rPr>
              <a:t>Почему</a:t>
            </a:r>
            <a:r>
              <a:rPr lang="ru-RU" i="1" dirty="0" smtClean="0">
                <a:solidFill>
                  <a:srgbClr val="663300"/>
                </a:solidFill>
                <a:latin typeface="Georgia" pitchFamily="18" charset="0"/>
              </a:rPr>
              <a:t> сегодня нужно говорить об 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отношении  человека к природе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?</a:t>
            </a:r>
          </a:p>
          <a:p>
            <a:pPr eaLnBrk="1" hangingPunct="1">
              <a:buNone/>
            </a:pPr>
            <a:endParaRPr lang="ru-RU" i="1" dirty="0" smtClean="0">
              <a:solidFill>
                <a:srgbClr val="663300"/>
              </a:solidFill>
              <a:latin typeface="Georgia" pitchFamily="18" charset="0"/>
            </a:endParaRPr>
          </a:p>
          <a:p>
            <a:pPr eaLnBrk="1" hangingPunct="1"/>
            <a:r>
              <a:rPr lang="ru-RU" i="1" dirty="0" smtClean="0">
                <a:solidFill>
                  <a:srgbClr val="663300"/>
                </a:solidFill>
                <a:latin typeface="Georgia" pitchFamily="18" charset="0"/>
              </a:rPr>
              <a:t>Оценивание работы учащихся.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28728" y="357166"/>
            <a:ext cx="76963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Подведение </a:t>
            </a: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итогов </a:t>
            </a: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урока:</a:t>
            </a:r>
            <a:endParaRPr lang="ru-RU" sz="4000" dirty="0">
              <a:solidFill>
                <a:srgbClr val="C0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714480" y="0"/>
            <a:ext cx="6972320" cy="9398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Домашнее   задание: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642910" y="1142984"/>
            <a:ext cx="8072494" cy="4983163"/>
          </a:xfrm>
        </p:spPr>
        <p:txBody>
          <a:bodyPr/>
          <a:lstStyle/>
          <a:p>
            <a:pPr algn="ctr" eaLnBrk="1" hangingPunct="1">
              <a:buFont typeface="Arial" charset="0"/>
              <a:buNone/>
              <a:defRPr/>
            </a:pPr>
            <a:r>
              <a:rPr lang="ru-RU" sz="3600" dirty="0" smtClean="0">
                <a:solidFill>
                  <a:srgbClr val="663300"/>
                </a:solidFill>
              </a:rPr>
              <a:t>     </a:t>
            </a:r>
            <a:r>
              <a:rPr lang="ru-RU" sz="3600" dirty="0" smtClean="0">
                <a:solidFill>
                  <a:srgbClr val="663300"/>
                </a:solidFill>
                <a:latin typeface="Georgia" pitchFamily="18" charset="0"/>
              </a:rPr>
              <a:t>Составить сочинение-миниатюру  на тему: </a:t>
            </a:r>
            <a:r>
              <a:rPr lang="ru-RU" sz="3600" b="1" i="1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«Моё отношение ко всему живому»</a:t>
            </a:r>
            <a:r>
              <a:rPr lang="ru-RU" sz="3600" b="1" i="1" dirty="0" smtClean="0">
                <a:solidFill>
                  <a:schemeClr val="bg2">
                    <a:lumMod val="75000"/>
                  </a:schemeClr>
                </a:solidFill>
                <a:latin typeface="Georgia" pitchFamily="18" charset="0"/>
              </a:rPr>
              <a:t>(</a:t>
            </a:r>
            <a:r>
              <a:rPr lang="ru-RU" sz="3600" b="1" i="1" dirty="0" smtClean="0">
                <a:solidFill>
                  <a:srgbClr val="663300"/>
                </a:solidFill>
                <a:latin typeface="Georgia" pitchFamily="18" charset="0"/>
              </a:rPr>
              <a:t> 6-8 предложений</a:t>
            </a:r>
            <a:r>
              <a:rPr lang="ru-RU" sz="3600" i="1" dirty="0" smtClean="0">
                <a:solidFill>
                  <a:srgbClr val="663300"/>
                </a:solidFill>
                <a:latin typeface="Georgia" pitchFamily="18" charset="0"/>
              </a:rPr>
              <a:t>)</a:t>
            </a:r>
            <a:r>
              <a:rPr lang="ru-RU" sz="3600" dirty="0" smtClean="0">
                <a:solidFill>
                  <a:srgbClr val="663300"/>
                </a:solidFill>
                <a:latin typeface="Georgia" pitchFamily="18" charset="0"/>
              </a:rPr>
              <a:t>, используя различные разряды местоимений.</a:t>
            </a:r>
          </a:p>
        </p:txBody>
      </p:sp>
      <p:sp>
        <p:nvSpPr>
          <p:cNvPr id="17412" name="AutoShape 6" descr="https://i09.fotocdn.net/s6/3/public_pin_m/471/2428884482.jpg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7413" name="Picture 8" descr="https://i09.fotocdn.net/s6/3/public_pin_m/471/242888448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4000504"/>
            <a:ext cx="3500462" cy="2625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071802" y="4214818"/>
            <a:ext cx="607219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366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СПАСИБО  ЗА  ВНИМАНИЕ!</a:t>
            </a:r>
            <a:endParaRPr lang="ru-RU" sz="4800" dirty="0">
              <a:solidFill>
                <a:srgbClr val="366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28532" y="285728"/>
            <a:ext cx="8715468" cy="715962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Используемые  материалы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>
          <a:xfrm>
            <a:off x="1000100" y="1071546"/>
            <a:ext cx="7715304" cy="5168900"/>
          </a:xfrm>
        </p:spPr>
        <p:txBody>
          <a:bodyPr>
            <a:normAutofit lnSpcReduction="10000"/>
          </a:bodyPr>
          <a:lstStyle/>
          <a:p>
            <a:pPr eaLnBrk="1" hangingPunct="1">
              <a:buFont typeface="Arial" charset="0"/>
              <a:buNone/>
            </a:pP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1.Знак вопроса : </a:t>
            </a:r>
            <a:r>
              <a:rPr lang="en-US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hlinkClick r:id="rId2"/>
              </a:rPr>
              <a:t>http://yandex.ru/clck/jsredir?from=yandex.ru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hlinkClick r:id="rId2"/>
              </a:rPr>
              <a:t>2</a:t>
            </a:r>
            <a:endParaRPr lang="ru-RU" sz="1400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2-4. Иллюстрации к произведениям :</a:t>
            </a:r>
            <a:r>
              <a:rPr lang="en-US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http://static.panoramio.com/photos/large/32916457.jpg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,</a:t>
            </a:r>
          </a:p>
          <a:p>
            <a:pPr eaLnBrk="1" hangingPunct="1">
              <a:buFont typeface="Arial" charset="0"/>
              <a:buNone/>
            </a:pPr>
            <a:r>
              <a:rPr lang="en-US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http://yandex.ru/clck/jsredir?from=yandex.ru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,</a:t>
            </a:r>
          </a:p>
          <a:p>
            <a:pPr eaLnBrk="1" hangingPunct="1">
              <a:buFont typeface="Arial" charset="0"/>
              <a:buNone/>
            </a:pPr>
            <a:r>
              <a:rPr lang="en-US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hlinkClick r:id="rId3"/>
              </a:rPr>
              <a:t>https://media.izi.travel/3f41a4ab-3836-4daa-b5cb-b20a8f8235b5/f512437a-2c85-49f5-a347-e1e7b09618c1_800x600.jpg</a:t>
            </a:r>
            <a:endParaRPr lang="ru-RU" sz="1400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5.Авторучка:</a:t>
            </a:r>
            <a:r>
              <a:rPr lang="en-US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http://www.officeline.ru/prods/UM-SN%20100.jpg</a:t>
            </a:r>
            <a:endParaRPr lang="ru-RU" sz="1400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6.Ключ:</a:t>
            </a:r>
            <a:r>
              <a:rPr lang="en-US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https://yandex.ru/images/search?text</a:t>
            </a:r>
            <a:endParaRPr lang="ru-RU" sz="1400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7.Весенний лес :</a:t>
            </a:r>
            <a:r>
              <a:rPr lang="en-US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en-US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hlinkClick r:id="rId4"/>
              </a:rPr>
              <a:t>http://www.topoboi.com/pic/201407/1440x900/topoboi.com-44859.jpg</a:t>
            </a:r>
            <a:endParaRPr lang="ru-RU" sz="1400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8. Человек и  природа : </a:t>
            </a:r>
            <a:r>
              <a:rPr lang="en-US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hlinkClick r:id="rId5"/>
              </a:rPr>
              <a:t>https://yandex.ru/images/search?text=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hlinkClick r:id="rId5"/>
              </a:rPr>
              <a:t>человек%20и%20природа%20фото%20высокого%20разрешения&amp;</a:t>
            </a:r>
            <a:endParaRPr lang="ru-RU" sz="1400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9.Подснежники : </a:t>
            </a:r>
            <a:r>
              <a:rPr lang="en-US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hlinkClick r:id="rId6"/>
              </a:rPr>
              <a:t>https://w-dog.net/wallpapers/11/15/425126941668480/snowdrops-flower-snow-petals.jpg</a:t>
            </a:r>
            <a:endParaRPr lang="ru-RU" sz="1400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10.Живая 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природа :</a:t>
            </a:r>
            <a:r>
              <a:rPr lang="en-US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http://kamozin.com/storage/album/1/m/2/b1019033522fa29faede5a8.jpg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:</a:t>
            </a:r>
            <a:r>
              <a:rPr lang="en-US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http://www.origins.org.ua/pictures/butterfly_photo_3.jpg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;</a:t>
            </a:r>
            <a:r>
              <a:rPr lang="en-US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http://st.gde-fon.com/wallpapers_original/wallpapers/571777_(www.Gde-Fon.com).jpg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;</a:t>
            </a:r>
            <a:r>
              <a:rPr lang="en-US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en-US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hlinkClick r:id="rId7"/>
              </a:rPr>
              <a:t>https://i.ytimg.com/vi/G2QxYLUeB4E/maxresdefault.jpg</a:t>
            </a:r>
            <a:endParaRPr lang="ru-RU" sz="1400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11. 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Словарь :</a:t>
            </a:r>
            <a:r>
              <a:rPr lang="en-US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http://www.finsovet.org/wp-content/uploads/2012/06/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словарь-.</a:t>
            </a:r>
            <a:r>
              <a:rPr lang="en-US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jpg</a:t>
            </a:r>
            <a:endParaRPr lang="ru-RU" sz="1400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12. 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Фото из личного архива учителя. 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Куст розы.</a:t>
            </a:r>
          </a:p>
          <a:p>
            <a:pPr>
              <a:buNone/>
            </a:pP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13.Шаблон для презентации : </a:t>
            </a:r>
            <a:r>
              <a:rPr lang="en-US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hlinkClick r:id="rId8"/>
              </a:rPr>
              <a:t>http://goppt.ru</a:t>
            </a:r>
            <a:r>
              <a:rPr lang="en-US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hlinkClick r:id="rId8"/>
              </a:rPr>
              <a:t>/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. Осенние листья.</a:t>
            </a:r>
            <a:endParaRPr lang="ru-RU" sz="1400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928926" y="214290"/>
            <a:ext cx="4929222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Цели урока: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285852" y="1357298"/>
            <a:ext cx="7286644" cy="4911741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Font typeface="Arial" charset="0"/>
              <a:buNone/>
            </a:pPr>
            <a:r>
              <a:rPr lang="ru-RU" sz="3600" i="1" dirty="0" smtClean="0">
                <a:solidFill>
                  <a:srgbClr val="663300"/>
                </a:solidFill>
                <a:latin typeface="Georgia" pitchFamily="18" charset="0"/>
              </a:rPr>
              <a:t>1)повторить </a:t>
            </a:r>
            <a:r>
              <a:rPr lang="ru-RU" sz="3600" b="1" i="1" dirty="0" smtClean="0">
                <a:solidFill>
                  <a:srgbClr val="663300"/>
                </a:solidFill>
                <a:latin typeface="Georgia" pitchFamily="18" charset="0"/>
              </a:rPr>
              <a:t>разряды местоимений</a:t>
            </a:r>
            <a:r>
              <a:rPr lang="ru-RU" sz="3600" i="1" dirty="0" smtClean="0">
                <a:solidFill>
                  <a:srgbClr val="663300"/>
                </a:solidFill>
                <a:latin typeface="Georgia" pitchFamily="18" charset="0"/>
              </a:rPr>
              <a:t>, их </a:t>
            </a:r>
            <a:r>
              <a:rPr lang="ru-RU" sz="3600" b="1" i="1" dirty="0" smtClean="0">
                <a:solidFill>
                  <a:srgbClr val="663300"/>
                </a:solidFill>
                <a:latin typeface="Georgia" pitchFamily="18" charset="0"/>
              </a:rPr>
              <a:t>морфологические признаки</a:t>
            </a:r>
            <a:r>
              <a:rPr lang="ru-RU" sz="3600" i="1" dirty="0" smtClean="0">
                <a:solidFill>
                  <a:srgbClr val="663300"/>
                </a:solidFill>
                <a:latin typeface="Georgia" pitchFamily="18" charset="0"/>
              </a:rPr>
              <a:t>, </a:t>
            </a:r>
            <a:r>
              <a:rPr lang="ru-RU" sz="3600" b="1" i="1" dirty="0" smtClean="0">
                <a:solidFill>
                  <a:srgbClr val="663300"/>
                </a:solidFill>
                <a:latin typeface="Georgia" pitchFamily="18" charset="0"/>
              </a:rPr>
              <a:t>грамматические </a:t>
            </a:r>
            <a:r>
              <a:rPr lang="ru-RU" sz="3600" b="1" i="1" dirty="0" smtClean="0">
                <a:solidFill>
                  <a:srgbClr val="663300"/>
                </a:solidFill>
                <a:latin typeface="Georgia" pitchFamily="18" charset="0"/>
              </a:rPr>
              <a:t>значения</a:t>
            </a:r>
            <a:r>
              <a:rPr lang="ru-RU" sz="3600" i="1" dirty="0" smtClean="0">
                <a:solidFill>
                  <a:srgbClr val="663300"/>
                </a:solidFill>
                <a:latin typeface="Georgia" pitchFamily="18" charset="0"/>
              </a:rPr>
              <a:t>, </a:t>
            </a:r>
            <a:r>
              <a:rPr lang="ru-RU" sz="3600" b="1" i="1" dirty="0" smtClean="0">
                <a:solidFill>
                  <a:srgbClr val="663300"/>
                </a:solidFill>
                <a:latin typeface="Georgia" pitchFamily="18" charset="0"/>
              </a:rPr>
              <a:t>роль в предложении </a:t>
            </a:r>
            <a:r>
              <a:rPr lang="ru-RU" sz="3600" i="1" dirty="0" smtClean="0">
                <a:solidFill>
                  <a:srgbClr val="663300"/>
                </a:solidFill>
                <a:latin typeface="Georgia" pitchFamily="18" charset="0"/>
              </a:rPr>
              <a:t>и в  </a:t>
            </a:r>
            <a:r>
              <a:rPr lang="ru-RU" sz="3600" b="1" i="1" dirty="0" smtClean="0">
                <a:solidFill>
                  <a:srgbClr val="663300"/>
                </a:solidFill>
                <a:latin typeface="Georgia" pitchFamily="18" charset="0"/>
              </a:rPr>
              <a:t>тексте</a:t>
            </a:r>
            <a:r>
              <a:rPr lang="ru-RU" sz="3600" i="1" dirty="0" smtClean="0">
                <a:solidFill>
                  <a:srgbClr val="663300"/>
                </a:solidFill>
                <a:latin typeface="Georgia" pitchFamily="18" charset="0"/>
              </a:rPr>
              <a:t>, </a:t>
            </a:r>
            <a:r>
              <a:rPr lang="ru-RU" sz="3600" b="1" i="1" dirty="0" smtClean="0">
                <a:solidFill>
                  <a:srgbClr val="663300"/>
                </a:solidFill>
                <a:latin typeface="Georgia" pitchFamily="18" charset="0"/>
              </a:rPr>
              <a:t>правописание</a:t>
            </a:r>
            <a:r>
              <a:rPr lang="ru-RU" sz="3600" i="1" dirty="0" smtClean="0">
                <a:solidFill>
                  <a:srgbClr val="663300"/>
                </a:solidFill>
                <a:latin typeface="Georgia" pitchFamily="18" charset="0"/>
              </a:rPr>
              <a:t>;</a:t>
            </a:r>
          </a:p>
          <a:p>
            <a:pPr eaLnBrk="1" hangingPunct="1">
              <a:buFont typeface="Arial" charset="0"/>
              <a:buNone/>
            </a:pPr>
            <a:endParaRPr lang="ru-RU" sz="3600" i="1" dirty="0" smtClean="0">
              <a:solidFill>
                <a:srgbClr val="663300"/>
              </a:solidFill>
              <a:latin typeface="Georgia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3600" i="1" dirty="0" smtClean="0">
                <a:solidFill>
                  <a:srgbClr val="663300"/>
                </a:solidFill>
                <a:latin typeface="Georgia" pitchFamily="18" charset="0"/>
              </a:rPr>
              <a:t>2)использовать </a:t>
            </a:r>
            <a:r>
              <a:rPr lang="ru-RU" sz="3600" i="1" dirty="0" smtClean="0">
                <a:solidFill>
                  <a:srgbClr val="663300"/>
                </a:solidFill>
                <a:latin typeface="Georgia" pitchFamily="18" charset="0"/>
              </a:rPr>
              <a:t>на уроке различные виды творческих работ.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2786050" y="0"/>
            <a:ext cx="6357950" cy="1571612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Задачи  урока :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1785918" y="1285860"/>
            <a:ext cx="7072362" cy="5414978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i="1" dirty="0" smtClean="0">
                <a:solidFill>
                  <a:srgbClr val="C00000"/>
                </a:solidFill>
                <a:latin typeface="Georgia" pitchFamily="18" charset="0"/>
              </a:rPr>
              <a:t>повторить  </a:t>
            </a:r>
            <a:r>
              <a:rPr lang="ru-RU" i="1" dirty="0" smtClean="0">
                <a:solidFill>
                  <a:srgbClr val="C00000"/>
                </a:solidFill>
                <a:latin typeface="Georgia" pitchFamily="18" charset="0"/>
              </a:rPr>
              <a:t>и  обобщить  теоретические  сведения и закрепить  практические  навыки по </a:t>
            </a:r>
            <a:r>
              <a:rPr lang="ru-RU" i="1" dirty="0" smtClean="0">
                <a:solidFill>
                  <a:srgbClr val="C00000"/>
                </a:solidFill>
                <a:latin typeface="Georgia" pitchFamily="18" charset="0"/>
              </a:rPr>
              <a:t>теме;</a:t>
            </a:r>
            <a:endParaRPr lang="ru-RU" i="1" dirty="0" smtClean="0">
              <a:solidFill>
                <a:srgbClr val="C00000"/>
              </a:solidFill>
              <a:latin typeface="Georgia" pitchFamily="18" charset="0"/>
            </a:endParaRPr>
          </a:p>
          <a:p>
            <a:r>
              <a:rPr lang="ru-RU" i="1" dirty="0" smtClean="0">
                <a:solidFill>
                  <a:srgbClr val="C00000"/>
                </a:solidFill>
                <a:latin typeface="Georgia" pitchFamily="18" charset="0"/>
              </a:rPr>
              <a:t> </a:t>
            </a:r>
            <a:r>
              <a:rPr lang="ru-RU" i="1" dirty="0" smtClean="0">
                <a:solidFill>
                  <a:srgbClr val="35B19D"/>
                </a:solidFill>
                <a:latin typeface="Georgia" pitchFamily="18" charset="0"/>
              </a:rPr>
              <a:t>уметь </a:t>
            </a:r>
            <a:r>
              <a:rPr lang="ru-RU" i="1" dirty="0" smtClean="0">
                <a:solidFill>
                  <a:srgbClr val="35B19D"/>
                </a:solidFill>
                <a:latin typeface="Georgia" pitchFamily="18" charset="0"/>
              </a:rPr>
              <a:t>находить местоимения в тексте, верно определять их разряд, правильно употреблять и писать </a:t>
            </a:r>
            <a:r>
              <a:rPr lang="ru-RU" i="1" dirty="0" smtClean="0">
                <a:solidFill>
                  <a:srgbClr val="35B19D"/>
                </a:solidFill>
                <a:latin typeface="Georgia" pitchFamily="18" charset="0"/>
              </a:rPr>
              <a:t>местоимения;</a:t>
            </a:r>
            <a:endParaRPr lang="ru-RU" i="1" dirty="0" smtClean="0">
              <a:solidFill>
                <a:srgbClr val="35B19D"/>
              </a:solidFill>
              <a:latin typeface="Georgia" pitchFamily="18" charset="0"/>
            </a:endParaRPr>
          </a:p>
          <a:p>
            <a:r>
              <a:rPr lang="ru-RU" i="1" dirty="0" smtClean="0">
                <a:solidFill>
                  <a:srgbClr val="C00000"/>
                </a:solidFill>
                <a:latin typeface="Georgia" pitchFamily="18" charset="0"/>
              </a:rPr>
              <a:t>уметь распознавать </a:t>
            </a:r>
            <a:r>
              <a:rPr lang="ru-RU" i="1" dirty="0" smtClean="0">
                <a:solidFill>
                  <a:srgbClr val="C00000"/>
                </a:solidFill>
                <a:latin typeface="Georgia" pitchFamily="18" charset="0"/>
              </a:rPr>
              <a:t>приставки не и ни в отрицательных </a:t>
            </a:r>
            <a:r>
              <a:rPr lang="ru-RU" i="1" dirty="0" smtClean="0">
                <a:solidFill>
                  <a:srgbClr val="C00000"/>
                </a:solidFill>
                <a:latin typeface="Georgia" pitchFamily="18" charset="0"/>
              </a:rPr>
              <a:t>местоимениях; </a:t>
            </a:r>
            <a:endParaRPr lang="ru-RU" i="1" dirty="0" smtClean="0">
              <a:solidFill>
                <a:srgbClr val="C00000"/>
              </a:solidFill>
              <a:latin typeface="Georgia" pitchFamily="18" charset="0"/>
            </a:endParaRPr>
          </a:p>
          <a:p>
            <a:r>
              <a:rPr lang="ru-RU" i="1" dirty="0" smtClean="0">
                <a:solidFill>
                  <a:srgbClr val="35B19D"/>
                </a:solidFill>
                <a:latin typeface="Georgia" pitchFamily="18" charset="0"/>
              </a:rPr>
              <a:t>р</a:t>
            </a:r>
            <a:r>
              <a:rPr lang="ru-RU" i="1" dirty="0" smtClean="0">
                <a:solidFill>
                  <a:srgbClr val="35B19D"/>
                </a:solidFill>
                <a:latin typeface="Georgia" pitchFamily="18" charset="0"/>
              </a:rPr>
              <a:t>асширять </a:t>
            </a:r>
            <a:r>
              <a:rPr lang="ru-RU" i="1" dirty="0" smtClean="0">
                <a:solidFill>
                  <a:srgbClr val="35B19D"/>
                </a:solidFill>
                <a:latin typeface="Georgia" pitchFamily="18" charset="0"/>
              </a:rPr>
              <a:t>лексический запас учащихся.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6" descr="https://previews.123rf.com/images/candyman/candyman1006/candyman100600186/7262239-3d-question-mark-Stock-Pho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96421" y="214290"/>
            <a:ext cx="872584" cy="1120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714480" y="357166"/>
            <a:ext cx="6643734" cy="107157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Устный фронтальный  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опрос:</a:t>
            </a:r>
            <a:r>
              <a:rPr lang="ru-RU" sz="4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800" b="1" i="1" dirty="0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1500166" y="1714488"/>
            <a:ext cx="7186634" cy="4500594"/>
          </a:xfrm>
        </p:spPr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i="1" dirty="0" smtClean="0">
                <a:latin typeface="Georgia" pitchFamily="18" charset="0"/>
              </a:rPr>
              <a:t>Что такое </a:t>
            </a:r>
            <a:r>
              <a:rPr lang="ru-RU" sz="2800" b="1" i="1" dirty="0" smtClean="0">
                <a:latin typeface="Georgia" pitchFamily="18" charset="0"/>
              </a:rPr>
              <a:t>местоимение</a:t>
            </a:r>
            <a:r>
              <a:rPr lang="ru-RU" sz="2800" i="1" dirty="0" smtClean="0">
                <a:latin typeface="Georgia" pitchFamily="18" charset="0"/>
              </a:rPr>
              <a:t> ?</a:t>
            </a:r>
            <a:endParaRPr lang="ru-RU" sz="2800" i="1" dirty="0" smtClean="0">
              <a:latin typeface="Georgia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i="1" dirty="0" smtClean="0">
                <a:latin typeface="Georgia" pitchFamily="18" charset="0"/>
              </a:rPr>
              <a:t>Чем </a:t>
            </a:r>
            <a:r>
              <a:rPr lang="ru-RU" sz="2800" i="1" dirty="0" smtClean="0">
                <a:latin typeface="Georgia" pitchFamily="18" charset="0"/>
              </a:rPr>
              <a:t>отличается </a:t>
            </a:r>
            <a:r>
              <a:rPr lang="ru-RU" sz="2800" b="1" i="1" dirty="0" smtClean="0">
                <a:latin typeface="Georgia" pitchFamily="18" charset="0"/>
              </a:rPr>
              <a:t>местоимение</a:t>
            </a:r>
            <a:r>
              <a:rPr lang="ru-RU" sz="2800" i="1" dirty="0" smtClean="0">
                <a:latin typeface="Georgia" pitchFamily="18" charset="0"/>
              </a:rPr>
              <a:t> от </a:t>
            </a:r>
            <a:r>
              <a:rPr lang="ru-RU" sz="2800" b="1" i="1" dirty="0" smtClean="0">
                <a:latin typeface="Georgia" pitchFamily="18" charset="0"/>
              </a:rPr>
              <a:t>других частей речи</a:t>
            </a:r>
            <a:r>
              <a:rPr lang="ru-RU" sz="2800" i="1" dirty="0" smtClean="0">
                <a:latin typeface="Georgia" pitchFamily="18" charset="0"/>
              </a:rPr>
              <a:t>?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i="1" dirty="0" smtClean="0">
                <a:latin typeface="Georgia" pitchFamily="18" charset="0"/>
              </a:rPr>
              <a:t>Сколько </a:t>
            </a:r>
            <a:r>
              <a:rPr lang="ru-RU" sz="2800" b="1" i="1" dirty="0" smtClean="0">
                <a:latin typeface="Georgia" pitchFamily="18" charset="0"/>
              </a:rPr>
              <a:t>разрядов </a:t>
            </a:r>
            <a:r>
              <a:rPr lang="ru-RU" sz="2800" i="1" dirty="0" smtClean="0">
                <a:latin typeface="Georgia" pitchFamily="18" charset="0"/>
              </a:rPr>
              <a:t>местоимений существует? </a:t>
            </a:r>
            <a:r>
              <a:rPr lang="ru-RU" sz="2800" b="1" i="1" dirty="0" smtClean="0">
                <a:latin typeface="Georgia" pitchFamily="18" charset="0"/>
              </a:rPr>
              <a:t>Перечислите их  </a:t>
            </a:r>
            <a:r>
              <a:rPr lang="ru-RU" sz="2800" i="1" dirty="0" smtClean="0">
                <a:latin typeface="Georgia" pitchFamily="18" charset="0"/>
              </a:rPr>
              <a:t>с примерами.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i="1" dirty="0" smtClean="0">
                <a:latin typeface="Georgia" pitchFamily="18" charset="0"/>
              </a:rPr>
              <a:t>Расскажите правило о правописании </a:t>
            </a:r>
            <a:r>
              <a:rPr lang="ru-RU" sz="2800" b="1" i="1" dirty="0" smtClean="0">
                <a:latin typeface="Georgia" pitchFamily="18" charset="0"/>
              </a:rPr>
              <a:t>НЕ </a:t>
            </a:r>
            <a:r>
              <a:rPr lang="ru-RU" sz="2800" i="1" dirty="0" smtClean="0">
                <a:latin typeface="Georgia" pitchFamily="18" charset="0"/>
              </a:rPr>
              <a:t>и </a:t>
            </a:r>
            <a:r>
              <a:rPr lang="ru-RU" sz="2800" b="1" i="1" dirty="0" smtClean="0">
                <a:latin typeface="Georgia" pitchFamily="18" charset="0"/>
              </a:rPr>
              <a:t>НИ </a:t>
            </a:r>
            <a:r>
              <a:rPr lang="ru-RU" sz="2800" i="1" dirty="0" smtClean="0">
                <a:latin typeface="Georgia" pitchFamily="18" charset="0"/>
              </a:rPr>
              <a:t>в </a:t>
            </a:r>
            <a:r>
              <a:rPr lang="ru-RU" sz="2800" b="1" i="1" dirty="0" smtClean="0">
                <a:latin typeface="Georgia" pitchFamily="18" charset="0"/>
              </a:rPr>
              <a:t>отрицательных</a:t>
            </a:r>
            <a:r>
              <a:rPr lang="ru-RU" sz="2800" i="1" dirty="0" smtClean="0">
                <a:latin typeface="Georgia" pitchFamily="18" charset="0"/>
              </a:rPr>
              <a:t> местоимениях.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i="1" dirty="0" smtClean="0">
                <a:latin typeface="Georgia" pitchFamily="18" charset="0"/>
              </a:rPr>
              <a:t>Какое местоимение </a:t>
            </a:r>
            <a:r>
              <a:rPr lang="ru-RU" sz="2800" b="1" i="1" dirty="0" smtClean="0">
                <a:latin typeface="Georgia" pitchFamily="18" charset="0"/>
              </a:rPr>
              <a:t>не изменяется по числам </a:t>
            </a:r>
            <a:r>
              <a:rPr lang="ru-RU" sz="2800" i="1" dirty="0" smtClean="0">
                <a:latin typeface="Georgia" pitchFamily="18" charset="0"/>
              </a:rPr>
              <a:t>и </a:t>
            </a:r>
            <a:r>
              <a:rPr lang="ru-RU" sz="2800" b="1" i="1" dirty="0" smtClean="0">
                <a:latin typeface="Georgia" pitchFamily="18" charset="0"/>
              </a:rPr>
              <a:t>родам</a:t>
            </a:r>
            <a:r>
              <a:rPr lang="ru-RU" sz="2800" i="1" dirty="0" smtClean="0">
                <a:latin typeface="Georgia" pitchFamily="18" charset="0"/>
              </a:rPr>
              <a:t>, а </a:t>
            </a:r>
            <a:r>
              <a:rPr lang="ru-RU" sz="2800" b="1" i="1" dirty="0" smtClean="0">
                <a:latin typeface="Georgia" pitchFamily="18" charset="0"/>
              </a:rPr>
              <a:t>только по падежам</a:t>
            </a:r>
            <a:r>
              <a:rPr lang="ru-RU" sz="2800" i="1" dirty="0" smtClean="0">
                <a:latin typeface="Georgia" pitchFamily="18" charset="0"/>
              </a:rPr>
              <a:t>?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i="1" dirty="0" smtClean="0">
                <a:latin typeface="Georgia" pitchFamily="18" charset="0"/>
              </a:rPr>
              <a:t>Какие местоимения имеют форму только </a:t>
            </a:r>
            <a:r>
              <a:rPr lang="ru-RU" sz="2800" b="1" i="1" dirty="0" smtClean="0">
                <a:latin typeface="Georgia" pitchFamily="18" charset="0"/>
              </a:rPr>
              <a:t>И.п</a:t>
            </a:r>
            <a:r>
              <a:rPr lang="ru-RU" sz="2800" i="1" dirty="0" smtClean="0">
                <a:latin typeface="Georgia" pitchFamily="18" charset="0"/>
              </a:rPr>
              <a:t>.?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i="1" dirty="0" smtClean="0">
                <a:latin typeface="Georgia" pitchFamily="18" charset="0"/>
              </a:rPr>
              <a:t>Какие местоимения </a:t>
            </a:r>
            <a:r>
              <a:rPr lang="ru-RU" sz="2800" b="1" i="1" dirty="0" smtClean="0">
                <a:latin typeface="Georgia" pitchFamily="18" charset="0"/>
              </a:rPr>
              <a:t>не имеют форму И.п</a:t>
            </a:r>
            <a:r>
              <a:rPr lang="ru-RU" sz="2800" i="1" dirty="0" smtClean="0">
                <a:latin typeface="Georgia" pitchFamily="18" charset="0"/>
              </a:rPr>
              <a:t>.?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b="1" i="1" dirty="0" smtClean="0">
                <a:latin typeface="Georgia" pitchFamily="18" charset="0"/>
              </a:rPr>
              <a:t>Написание</a:t>
            </a:r>
            <a:r>
              <a:rPr lang="ru-RU" sz="2800" i="1" dirty="0" smtClean="0">
                <a:latin typeface="Georgia" pitchFamily="18" charset="0"/>
              </a:rPr>
              <a:t> </a:t>
            </a:r>
            <a:r>
              <a:rPr lang="ru-RU" sz="2800" i="1" dirty="0" smtClean="0">
                <a:latin typeface="Georgia" pitchFamily="18" charset="0"/>
              </a:rPr>
              <a:t> каких </a:t>
            </a:r>
            <a:r>
              <a:rPr lang="ru-RU" sz="2800" b="1" i="1" dirty="0" smtClean="0">
                <a:latin typeface="Georgia" pitchFamily="18" charset="0"/>
              </a:rPr>
              <a:t>местоимений</a:t>
            </a:r>
            <a:r>
              <a:rPr lang="ru-RU" sz="2800" i="1" dirty="0" smtClean="0">
                <a:latin typeface="Georgia" pitchFamily="18" charset="0"/>
              </a:rPr>
              <a:t> </a:t>
            </a:r>
            <a:r>
              <a:rPr lang="ru-RU" sz="2800" b="1" i="1" dirty="0" smtClean="0">
                <a:latin typeface="Georgia" pitchFamily="18" charset="0"/>
              </a:rPr>
              <a:t>самое трудное</a:t>
            </a:r>
            <a:r>
              <a:rPr lang="ru-RU" sz="2800" i="1" dirty="0" smtClean="0">
                <a:latin typeface="Georgia" pitchFamily="18" charset="0"/>
              </a:rPr>
              <a:t>? </a:t>
            </a:r>
            <a:r>
              <a:rPr lang="ru-RU" sz="2800" i="1" dirty="0" smtClean="0">
                <a:latin typeface="Georgia" pitchFamily="18" charset="0"/>
              </a:rPr>
              <a:t>Ответы иллюстрируйте  </a:t>
            </a:r>
            <a:r>
              <a:rPr lang="ru-RU" sz="2800" i="1" dirty="0" smtClean="0">
                <a:latin typeface="Georgia" pitchFamily="18" charset="0"/>
              </a:rPr>
              <a:t>примерами.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ru-RU" sz="2400" b="1" dirty="0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714480" y="357166"/>
            <a:ext cx="7429520" cy="1776434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Словарная </a:t>
            </a: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работа</a:t>
            </a:r>
            <a:endParaRPr lang="ru-RU" sz="40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1714480" y="1643050"/>
            <a:ext cx="7429520" cy="498635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b="1" dirty="0" smtClean="0"/>
              <a:t>  </a:t>
            </a:r>
            <a:r>
              <a:rPr lang="ru-RU" i="1" dirty="0" smtClean="0">
                <a:latin typeface="Georgia" pitchFamily="18" charset="0"/>
              </a:rPr>
              <a:t>Ар..мат, атм..сфера, фа..на, пр..рода, </a:t>
            </a:r>
            <a:r>
              <a:rPr lang="ru-RU" i="1" dirty="0" err="1" smtClean="0">
                <a:latin typeface="Georgia" pitchFamily="18" charset="0"/>
              </a:rPr>
              <a:t>фл</a:t>
            </a:r>
            <a:r>
              <a:rPr lang="ru-RU" i="1" dirty="0" smtClean="0">
                <a:latin typeface="Georgia" pitchFamily="18" charset="0"/>
              </a:rPr>
              <a:t>..</a:t>
            </a:r>
            <a:r>
              <a:rPr lang="ru-RU" i="1" dirty="0" err="1" smtClean="0">
                <a:latin typeface="Georgia" pitchFamily="18" charset="0"/>
              </a:rPr>
              <a:t>ра</a:t>
            </a:r>
            <a:r>
              <a:rPr lang="ru-RU" i="1" dirty="0" smtClean="0">
                <a:latin typeface="Georgia" pitchFamily="18" charset="0"/>
              </a:rPr>
              <a:t>, к..т..строфа, эк..логия, м..</a:t>
            </a:r>
            <a:r>
              <a:rPr lang="ru-RU" i="1" dirty="0" err="1" smtClean="0">
                <a:latin typeface="Georgia" pitchFamily="18" charset="0"/>
              </a:rPr>
              <a:t>рской</a:t>
            </a:r>
            <a:r>
              <a:rPr lang="ru-RU" i="1" dirty="0" smtClean="0">
                <a:latin typeface="Georgia" pitchFamily="18" charset="0"/>
              </a:rPr>
              <a:t>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i="1" dirty="0" smtClean="0">
                <a:solidFill>
                  <a:srgbClr val="C00000"/>
                </a:solidFill>
                <a:latin typeface="Georgia" pitchFamily="18" charset="0"/>
              </a:rPr>
              <a:t>1.Объясните </a:t>
            </a:r>
            <a:r>
              <a:rPr lang="ru-RU" i="1" dirty="0" smtClean="0">
                <a:solidFill>
                  <a:srgbClr val="C00000"/>
                </a:solidFill>
                <a:latin typeface="Georgia" pitchFamily="18" charset="0"/>
              </a:rPr>
              <a:t>лексическое значение слов</a:t>
            </a:r>
            <a:r>
              <a:rPr lang="ru-RU" i="1" dirty="0" smtClean="0">
                <a:solidFill>
                  <a:srgbClr val="663300"/>
                </a:solidFill>
                <a:latin typeface="Georgia" pitchFamily="18" charset="0"/>
              </a:rPr>
              <a:t>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i="1" dirty="0" smtClean="0">
                <a:solidFill>
                  <a:srgbClr val="C00000"/>
                </a:solidFill>
                <a:latin typeface="Georgia" pitchFamily="18" charset="0"/>
              </a:rPr>
              <a:t>2.Составьте 2 предложения, используя данные слова, </a:t>
            </a:r>
            <a:r>
              <a:rPr lang="ru-RU" i="1" dirty="0" smtClean="0">
                <a:solidFill>
                  <a:srgbClr val="C00000"/>
                </a:solidFill>
                <a:latin typeface="Georgia" pitchFamily="18" charset="0"/>
              </a:rPr>
              <a:t>и </a:t>
            </a:r>
            <a:r>
              <a:rPr lang="ru-RU" i="1" dirty="0" smtClean="0">
                <a:solidFill>
                  <a:srgbClr val="C00000"/>
                </a:solidFill>
                <a:latin typeface="Georgia" pitchFamily="18" charset="0"/>
              </a:rPr>
              <a:t>запишите  </a:t>
            </a:r>
            <a:r>
              <a:rPr lang="ru-RU" i="1" dirty="0" smtClean="0">
                <a:solidFill>
                  <a:srgbClr val="C00000"/>
                </a:solidFill>
                <a:latin typeface="Georgia" pitchFamily="18" charset="0"/>
              </a:rPr>
              <a:t>их в тетрадь.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i="1" dirty="0" smtClean="0">
                <a:solidFill>
                  <a:srgbClr val="663300"/>
                </a:solidFill>
                <a:latin typeface="Georgia" pitchFamily="18" charset="0"/>
              </a:rPr>
              <a:t>3*.</a:t>
            </a:r>
            <a:r>
              <a:rPr lang="ru-RU" i="1" dirty="0" smtClean="0">
                <a:solidFill>
                  <a:srgbClr val="C00000"/>
                </a:solidFill>
                <a:latin typeface="Georgia" pitchFamily="18" charset="0"/>
              </a:rPr>
              <a:t>Индивидуальная </a:t>
            </a:r>
            <a:r>
              <a:rPr lang="ru-RU" i="1" u="sng" dirty="0" smtClean="0">
                <a:solidFill>
                  <a:srgbClr val="C00000"/>
                </a:solidFill>
                <a:latin typeface="Georgia" pitchFamily="18" charset="0"/>
              </a:rPr>
              <a:t>работа</a:t>
            </a:r>
            <a:r>
              <a:rPr lang="ru-RU" i="1" u="sng" dirty="0" smtClean="0">
                <a:solidFill>
                  <a:srgbClr val="0070C0"/>
                </a:solidFill>
                <a:latin typeface="Georgia" pitchFamily="18" charset="0"/>
              </a:rPr>
              <a:t>: составить </a:t>
            </a:r>
            <a:r>
              <a:rPr lang="ru-RU" i="1" u="sng" dirty="0" smtClean="0">
                <a:solidFill>
                  <a:srgbClr val="0070C0"/>
                </a:solidFill>
                <a:latin typeface="Georgia" pitchFamily="18" charset="0"/>
              </a:rPr>
              <a:t>устный рассказ с этими словами.</a:t>
            </a:r>
          </a:p>
        </p:txBody>
      </p:sp>
      <p:pic>
        <p:nvPicPr>
          <p:cNvPr id="7172" name="Picture 5" descr="http://www.finsovet.org/wp-content/uploads/2012/06/%D1%81%D0%BB%D0%BE%D0%B2%D0%B0%D1%80%D1%8C-%D1%84%D0%B8%D0%BD%D0%B0%D0%BD%D1%81%D0%BE%D0%B2%D1%8B%D1%85-%D1%82%D0%B5%D1%80%D0%BC%D0%B8%D0%BD%D0%BE%D0%B2.jpg"/>
          <p:cNvPicPr>
            <a:picLocks noChangeAspect="1" noChangeArrowheads="1"/>
          </p:cNvPicPr>
          <p:nvPr/>
        </p:nvPicPr>
        <p:blipFill>
          <a:blip r:embed="rId2" cstate="print"/>
          <a:srcRect t="9608" r="5630" b="11789"/>
          <a:stretch>
            <a:fillRect/>
          </a:stretch>
        </p:blipFill>
        <p:spPr bwMode="auto">
          <a:xfrm>
            <a:off x="0" y="285728"/>
            <a:ext cx="2314573" cy="128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357422" y="0"/>
            <a:ext cx="6786578" cy="1643050"/>
          </a:xfrm>
        </p:spPr>
        <p:txBody>
          <a:bodyPr/>
          <a:lstStyle/>
          <a:p>
            <a:pPr eaLnBrk="1" hangingPunct="1"/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Творческая  работа: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2000232" y="1285860"/>
            <a:ext cx="6858048" cy="4840303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lnSpc>
                <a:spcPct val="90000"/>
              </a:lnSpc>
            </a:pPr>
            <a:r>
              <a:rPr lang="ru-RU" sz="2800" i="1" dirty="0" smtClean="0">
                <a:solidFill>
                  <a:srgbClr val="663300"/>
                </a:solidFill>
                <a:latin typeface="Georgia" pitchFamily="18" charset="0"/>
              </a:rPr>
              <a:t>Вставить </a:t>
            </a:r>
            <a:r>
              <a:rPr lang="ru-RU" sz="2800" i="1" dirty="0" smtClean="0">
                <a:solidFill>
                  <a:srgbClr val="663300"/>
                </a:solidFill>
                <a:latin typeface="Georgia" pitchFamily="18" charset="0"/>
              </a:rPr>
              <a:t>в строки из стихов местоимения, определить их разряд и падеж. Назвать </a:t>
            </a:r>
            <a:r>
              <a:rPr lang="ru-RU" sz="2800" i="1" dirty="0" smtClean="0">
                <a:solidFill>
                  <a:srgbClr val="663300"/>
                </a:solidFill>
                <a:latin typeface="Georgia" pitchFamily="18" charset="0"/>
              </a:rPr>
              <a:t>авторов.</a:t>
            </a:r>
            <a:endParaRPr lang="ru-RU" sz="2800" i="1" dirty="0" smtClean="0">
              <a:solidFill>
                <a:srgbClr val="663300"/>
              </a:solidFill>
              <a:latin typeface="Georgia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2800" i="1" dirty="0" smtClean="0">
                <a:solidFill>
                  <a:srgbClr val="663300"/>
                </a:solidFill>
                <a:latin typeface="Georgia" pitchFamily="18" charset="0"/>
              </a:rPr>
              <a:t>Расставить пропущенные знаки препинания.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u-RU" sz="2800" i="1" dirty="0" smtClean="0">
              <a:solidFill>
                <a:srgbClr val="663300"/>
              </a:solidFill>
              <a:latin typeface="Georgia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i="1" dirty="0" smtClean="0">
                <a:latin typeface="Georgia" pitchFamily="18" charset="0"/>
              </a:rPr>
              <a:t>1.Белая </a:t>
            </a:r>
            <a:r>
              <a:rPr lang="ru-RU" i="1" dirty="0" smtClean="0">
                <a:latin typeface="Georgia" pitchFamily="18" charset="0"/>
              </a:rPr>
              <a:t>берёза под </a:t>
            </a:r>
            <a:r>
              <a:rPr lang="ru-RU" i="1" dirty="0" smtClean="0">
                <a:latin typeface="Georgia" pitchFamily="18" charset="0"/>
              </a:rPr>
              <a:t>… окном принакрылась снегом, точно серебром</a:t>
            </a:r>
            <a:r>
              <a:rPr lang="ru-RU" i="1" dirty="0" smtClean="0">
                <a:latin typeface="Georgia" pitchFamily="18" charset="0"/>
              </a:rPr>
              <a:t>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i="1" dirty="0" smtClean="0">
              <a:latin typeface="Georgia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i="1" dirty="0" smtClean="0">
                <a:latin typeface="Georgia" pitchFamily="18" charset="0"/>
              </a:rPr>
              <a:t>2.Приплыла к </a:t>
            </a:r>
            <a:r>
              <a:rPr lang="ru-RU" i="1" dirty="0" smtClean="0">
                <a:latin typeface="Georgia" pitchFamily="18" charset="0"/>
              </a:rPr>
              <a:t>… рыбка спросила Чего … надобно старче</a:t>
            </a:r>
            <a:r>
              <a:rPr lang="ru-RU" i="1" dirty="0" smtClean="0">
                <a:latin typeface="Georgia" pitchFamily="18" charset="0"/>
              </a:rPr>
              <a:t>?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i="1" dirty="0" smtClean="0">
              <a:latin typeface="Georgia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i="1" dirty="0" smtClean="0">
                <a:latin typeface="Georgia" pitchFamily="18" charset="0"/>
              </a:rPr>
              <a:t>3.Да! Были люди в … время! 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714356"/>
            <a:ext cx="7143800" cy="278608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2700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700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2700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700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2700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700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2700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700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700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21" name="Picture 7" descr="http://img.captain-droid.com/wp-content/uploads/2014/03/ckazki-dlya-detey-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57356" y="2500306"/>
            <a:ext cx="1785950" cy="1840095"/>
          </a:xfrm>
          <a:noFill/>
        </p:spPr>
      </p:pic>
      <p:pic>
        <p:nvPicPr>
          <p:cNvPr id="9219" name="Picture 9" descr="http://nik-matematik.ucoz.ru/_ph/1/3454237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68" y="543694"/>
            <a:ext cx="1714512" cy="1809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 descr="http://mypresentation.ru/documents/c985e72bef533a8dff9d984aa8cfb8d1/img16.jpg"/>
          <p:cNvPicPr>
            <a:picLocks noChangeAspect="1" noChangeArrowheads="1"/>
          </p:cNvPicPr>
          <p:nvPr/>
        </p:nvPicPr>
        <p:blipFill>
          <a:blip r:embed="rId4"/>
          <a:srcRect l="51563" t="7500" r="624" b="4999"/>
          <a:stretch>
            <a:fillRect/>
          </a:stretch>
        </p:blipFill>
        <p:spPr bwMode="auto">
          <a:xfrm>
            <a:off x="6916846" y="4357694"/>
            <a:ext cx="1941433" cy="212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643306" y="428604"/>
            <a:ext cx="30203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Ответы :</a:t>
            </a:r>
            <a:endParaRPr lang="ru-RU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500298" y="114298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1.Белая берёза под моим окном принакрылась снегом, точно серебром.(С.А.Есенин)</a:t>
            </a:r>
            <a:br>
              <a:rPr lang="ru-RU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571868" y="2643182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2.Приплыла к нему рыбка, спросила : «Чего тебе надобно, старче?»(А.С.Пушкин)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428860" y="4786322"/>
            <a:ext cx="421481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3.Да! Были люди в наше время, не то что нынешнее племя!(М.Ю.Лермонтов)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643042" y="285728"/>
            <a:ext cx="7500958" cy="107157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Объяснительное  письмо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1857356" y="1428736"/>
            <a:ext cx="7286644" cy="4383100"/>
          </a:xfrm>
        </p:spPr>
        <p:txBody>
          <a:bodyPr rtlCol="0"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buNone/>
              <a:defRPr/>
            </a:pPr>
            <a:r>
              <a:rPr lang="ru-RU" sz="3600" b="1" i="1" dirty="0" smtClean="0"/>
              <a:t> </a:t>
            </a:r>
            <a:r>
              <a:rPr lang="ru-RU" sz="3600" b="1" i="1" dirty="0" smtClean="0">
                <a:latin typeface="Georgia" pitchFamily="18" charset="0"/>
              </a:rPr>
              <a:t>Вставить </a:t>
            </a:r>
            <a:r>
              <a:rPr lang="ru-RU" sz="3600" b="1" i="1" dirty="0" smtClean="0">
                <a:latin typeface="Georgia" pitchFamily="18" charset="0"/>
              </a:rPr>
              <a:t>орфограммы, назвать разряды  местоимений</a:t>
            </a:r>
            <a:r>
              <a:rPr lang="ru-RU" sz="3600" b="1" i="1" dirty="0" smtClean="0">
                <a:latin typeface="Georgia" pitchFamily="18" charset="0"/>
              </a:rPr>
              <a:t>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3600" b="1" i="1" dirty="0" smtClean="0"/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3600" dirty="0" smtClean="0"/>
              <a:t>    </a:t>
            </a:r>
            <a:r>
              <a:rPr lang="ru-RU" sz="3600" i="1" dirty="0" smtClean="0">
                <a:solidFill>
                  <a:srgbClr val="002060"/>
                </a:solidFill>
                <a:latin typeface="Georgia" pitchFamily="18" charset="0"/>
              </a:rPr>
              <a:t>Н..(с) чем нельзя сравнить  </a:t>
            </a:r>
            <a:r>
              <a:rPr lang="ru-RU" sz="3600" i="1" dirty="0" err="1" smtClean="0">
                <a:solidFill>
                  <a:srgbClr val="002060"/>
                </a:solidFill>
                <a:latin typeface="Georgia" pitchFamily="18" charset="0"/>
              </a:rPr>
              <a:t>кр</a:t>
            </a:r>
            <a:r>
              <a:rPr lang="ru-RU" sz="3600" i="1" dirty="0" smtClean="0">
                <a:solidFill>
                  <a:srgbClr val="002060"/>
                </a:solidFill>
                <a:latin typeface="Georgia" pitchFamily="18" charset="0"/>
              </a:rPr>
              <a:t>.. с.. ту  русской 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3600" i="1" dirty="0" smtClean="0">
                <a:solidFill>
                  <a:srgbClr val="002060"/>
                </a:solidFill>
                <a:latin typeface="Georgia" pitchFamily="18" charset="0"/>
              </a:rPr>
              <a:t>пр.. роды. Наши горы самые высокие, наши 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3600" i="1" dirty="0" smtClean="0">
                <a:solidFill>
                  <a:srgbClr val="002060"/>
                </a:solidFill>
                <a:latin typeface="Georgia" pitchFamily="18" charset="0"/>
              </a:rPr>
              <a:t>степи </a:t>
            </a:r>
            <a:r>
              <a:rPr lang="ru-RU" sz="3600" i="1" dirty="0" smtClean="0">
                <a:solidFill>
                  <a:srgbClr val="002060"/>
                </a:solidFill>
                <a:latin typeface="Georgia" pitchFamily="18" charset="0"/>
              </a:rPr>
              <a:t> самые  </a:t>
            </a:r>
            <a:r>
              <a:rPr lang="ru-RU" sz="3600" i="1" dirty="0" err="1" smtClean="0">
                <a:solidFill>
                  <a:srgbClr val="002060"/>
                </a:solidFill>
                <a:latin typeface="Georgia" pitchFamily="18" charset="0"/>
              </a:rPr>
              <a:t>бе</a:t>
            </a:r>
            <a:r>
              <a:rPr lang="ru-RU" sz="3600" i="1" dirty="0" smtClean="0">
                <a:solidFill>
                  <a:srgbClr val="002060"/>
                </a:solidFill>
                <a:latin typeface="Georgia" pitchFamily="18" charset="0"/>
              </a:rPr>
              <a:t>.. крайние, а </a:t>
            </a:r>
            <a:r>
              <a:rPr lang="ru-RU" sz="3600" i="1" dirty="0" smtClean="0">
                <a:solidFill>
                  <a:srgbClr val="002060"/>
                </a:solidFill>
                <a:latin typeface="Georgia" pitchFamily="18" charset="0"/>
              </a:rPr>
              <a:t> л</a:t>
            </a:r>
            <a:r>
              <a:rPr lang="ru-RU" sz="3600" i="1" dirty="0" smtClean="0">
                <a:solidFill>
                  <a:srgbClr val="002060"/>
                </a:solidFill>
                <a:latin typeface="Georgia" pitchFamily="18" charset="0"/>
              </a:rPr>
              <a:t>.. </a:t>
            </a:r>
            <a:r>
              <a:rPr lang="ru-RU" sz="3600" i="1" dirty="0" err="1" smtClean="0">
                <a:solidFill>
                  <a:srgbClr val="002060"/>
                </a:solidFill>
                <a:latin typeface="Georgia" pitchFamily="18" charset="0"/>
              </a:rPr>
              <a:t>са</a:t>
            </a:r>
            <a:r>
              <a:rPr lang="ru-RU" sz="3600" i="1" dirty="0" smtClean="0">
                <a:solidFill>
                  <a:srgbClr val="002060"/>
                </a:solidFill>
                <a:latin typeface="Georgia" pitchFamily="18" charset="0"/>
              </a:rPr>
              <a:t>  </a:t>
            </a:r>
            <a:r>
              <a:rPr lang="ru-RU" sz="3600" i="1" dirty="0" smtClean="0">
                <a:solidFill>
                  <a:srgbClr val="002060"/>
                </a:solidFill>
                <a:latin typeface="Georgia" pitchFamily="18" charset="0"/>
              </a:rPr>
              <a:t>самые б</a:t>
            </a:r>
            <a:r>
              <a:rPr lang="ru-RU" sz="3600" i="1" dirty="0" smtClean="0">
                <a:solidFill>
                  <a:srgbClr val="002060"/>
                </a:solidFill>
                <a:latin typeface="Georgia" pitchFamily="18" charset="0"/>
              </a:rPr>
              <a:t>..</a:t>
            </a:r>
            <a:r>
              <a:rPr lang="ru-RU" sz="3600" i="1" dirty="0" err="1" smtClean="0">
                <a:solidFill>
                  <a:srgbClr val="002060"/>
                </a:solidFill>
                <a:latin typeface="Georgia" pitchFamily="18" charset="0"/>
              </a:rPr>
              <a:t>гатые</a:t>
            </a:r>
            <a:r>
              <a:rPr lang="ru-RU" sz="3600" i="1" dirty="0" smtClean="0">
                <a:solidFill>
                  <a:srgbClr val="002060"/>
                </a:solidFill>
                <a:latin typeface="Georgia" pitchFamily="18" charset="0"/>
              </a:rPr>
              <a:t>.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3600" i="1" dirty="0" smtClean="0">
                <a:solidFill>
                  <a:srgbClr val="002060"/>
                </a:solidFill>
                <a:latin typeface="Georgia" pitchFamily="18" charset="0"/>
              </a:rPr>
              <a:t>Конечно, (кое)кто с этим не согласит.. </a:t>
            </a:r>
            <a:r>
              <a:rPr lang="ru-RU" sz="3600" i="1" dirty="0" err="1" smtClean="0">
                <a:solidFill>
                  <a:srgbClr val="002060"/>
                </a:solidFill>
                <a:latin typeface="Georgia" pitchFamily="18" charset="0"/>
              </a:rPr>
              <a:t>ся</a:t>
            </a:r>
            <a:r>
              <a:rPr lang="ru-RU" sz="3600" i="1" dirty="0" smtClean="0">
                <a:solidFill>
                  <a:srgbClr val="002060"/>
                </a:solidFill>
                <a:latin typeface="Georgia" pitchFamily="18" charset="0"/>
              </a:rPr>
              <a:t>. Но 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3600" i="1" dirty="0" smtClean="0">
                <a:solidFill>
                  <a:srgbClr val="002060"/>
                </a:solidFill>
                <a:latin typeface="Georgia" pitchFamily="18" charset="0"/>
              </a:rPr>
              <a:t>каждый человек должен знать, что нет (н..)чего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3600" i="1" dirty="0" smtClean="0">
                <a:solidFill>
                  <a:srgbClr val="002060"/>
                </a:solidFill>
                <a:latin typeface="Georgia" pitchFamily="18" charset="0"/>
              </a:rPr>
              <a:t>краше и м..лее его Родины. Нет (н..)кого ближе и </a:t>
            </a:r>
            <a:r>
              <a:rPr lang="ru-RU" sz="3600" i="1" dirty="0" smtClean="0">
                <a:solidFill>
                  <a:srgbClr val="002060"/>
                </a:solidFill>
                <a:latin typeface="Georgia" pitchFamily="18" charset="0"/>
              </a:rPr>
              <a:t> р</a:t>
            </a:r>
            <a:r>
              <a:rPr lang="ru-RU" sz="3600" i="1" dirty="0" smtClean="0">
                <a:solidFill>
                  <a:srgbClr val="002060"/>
                </a:solidFill>
                <a:latin typeface="Georgia" pitchFamily="18" charset="0"/>
              </a:rPr>
              <a:t>.. </a:t>
            </a:r>
            <a:r>
              <a:rPr lang="ru-RU" sz="3600" i="1" dirty="0" err="1" smtClean="0">
                <a:solidFill>
                  <a:srgbClr val="002060"/>
                </a:solidFill>
                <a:latin typeface="Georgia" pitchFamily="18" charset="0"/>
              </a:rPr>
              <a:t>днее</a:t>
            </a:r>
            <a:r>
              <a:rPr lang="ru-RU" sz="3600" i="1" dirty="0" smtClean="0">
                <a:solidFill>
                  <a:srgbClr val="002060"/>
                </a:solidFill>
                <a:latin typeface="Georgia" pitchFamily="18" charset="0"/>
              </a:rPr>
              <a:t> его матери.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  <p:pic>
        <p:nvPicPr>
          <p:cNvPr id="10244" name="Picture 7" descr="http://www.grafitspb.ru/catalog2009/Images/1440B.jpg"/>
          <p:cNvPicPr>
            <a:picLocks noChangeAspect="1" noChangeArrowheads="1"/>
          </p:cNvPicPr>
          <p:nvPr/>
        </p:nvPicPr>
        <p:blipFill>
          <a:blip r:embed="rId2"/>
          <a:srcRect l="4305" t="49004" r="2499" b="32500"/>
          <a:stretch>
            <a:fillRect/>
          </a:stretch>
        </p:blipFill>
        <p:spPr bwMode="auto">
          <a:xfrm rot="20028930" flipV="1">
            <a:off x="5604426" y="5738940"/>
            <a:ext cx="18621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5" descr="http://theuncontainabletruth.com/wp-content/uploads/2012/03/key-73797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958" y="428604"/>
            <a:ext cx="150019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2643174" y="274638"/>
            <a:ext cx="6043626" cy="1296974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i="1" dirty="0" smtClean="0">
                <a:solidFill>
                  <a:srgbClr val="C00000"/>
                </a:solidFill>
                <a:latin typeface="Georgia" pitchFamily="18" charset="0"/>
              </a:rPr>
              <a:t>Проверка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1643042" y="1571612"/>
            <a:ext cx="7072362" cy="5057788"/>
          </a:xfrm>
        </p:spPr>
        <p:txBody>
          <a:bodyPr>
            <a:normAutofit lnSpcReduction="10000"/>
          </a:bodyPr>
          <a:lstStyle/>
          <a:p>
            <a:pPr eaLnBrk="1" hangingPunct="1">
              <a:buFontTx/>
              <a:buNone/>
            </a:pPr>
            <a:r>
              <a:rPr lang="ru-RU" b="1" i="1" dirty="0" smtClean="0"/>
              <a:t>        </a:t>
            </a:r>
            <a:r>
              <a:rPr lang="ru-RU" i="1" dirty="0" smtClean="0">
                <a:latin typeface="Georgia" pitchFamily="18" charset="0"/>
              </a:rPr>
              <a:t>Н</a:t>
            </a:r>
            <a:r>
              <a:rPr lang="ru-RU" i="1" dirty="0" smtClean="0">
                <a:solidFill>
                  <a:srgbClr val="FF0000"/>
                </a:solidFill>
                <a:latin typeface="Georgia" pitchFamily="18" charset="0"/>
              </a:rPr>
              <a:t>и</a:t>
            </a:r>
            <a:r>
              <a:rPr lang="ru-RU" i="1" dirty="0" smtClean="0">
                <a:latin typeface="Georgia" pitchFamily="18" charset="0"/>
              </a:rPr>
              <a:t> с чем нельзя сравнить кр</a:t>
            </a:r>
            <a:r>
              <a:rPr lang="ru-RU" i="1" dirty="0" smtClean="0">
                <a:solidFill>
                  <a:srgbClr val="FF0000"/>
                </a:solidFill>
                <a:latin typeface="Georgia" pitchFamily="18" charset="0"/>
              </a:rPr>
              <a:t>а</a:t>
            </a:r>
            <a:r>
              <a:rPr lang="ru-RU" i="1" dirty="0" smtClean="0">
                <a:latin typeface="Georgia" pitchFamily="18" charset="0"/>
              </a:rPr>
              <a:t>с</a:t>
            </a:r>
            <a:r>
              <a:rPr lang="ru-RU" i="1" dirty="0" smtClean="0">
                <a:solidFill>
                  <a:srgbClr val="FF0000"/>
                </a:solidFill>
                <a:latin typeface="Georgia" pitchFamily="18" charset="0"/>
              </a:rPr>
              <a:t>о</a:t>
            </a:r>
            <a:r>
              <a:rPr lang="ru-RU" i="1" dirty="0" smtClean="0">
                <a:latin typeface="Georgia" pitchFamily="18" charset="0"/>
              </a:rPr>
              <a:t>ту русской  пр</a:t>
            </a:r>
            <a:r>
              <a:rPr lang="ru-RU" i="1" dirty="0" smtClean="0">
                <a:solidFill>
                  <a:srgbClr val="FF0000"/>
                </a:solidFill>
                <a:latin typeface="Georgia" pitchFamily="18" charset="0"/>
              </a:rPr>
              <a:t>и</a:t>
            </a:r>
            <a:r>
              <a:rPr lang="ru-RU" i="1" dirty="0" smtClean="0">
                <a:latin typeface="Georgia" pitchFamily="18" charset="0"/>
              </a:rPr>
              <a:t>роды. Наши горы самые высокие, наши степи самые бе</a:t>
            </a:r>
            <a:r>
              <a:rPr lang="ru-RU" i="1" dirty="0" smtClean="0">
                <a:solidFill>
                  <a:srgbClr val="FF0000"/>
                </a:solidFill>
                <a:latin typeface="Georgia" pitchFamily="18" charset="0"/>
              </a:rPr>
              <a:t>с</a:t>
            </a:r>
            <a:r>
              <a:rPr lang="ru-RU" i="1" dirty="0" smtClean="0">
                <a:latin typeface="Georgia" pitchFamily="18" charset="0"/>
              </a:rPr>
              <a:t>крайние, а л</a:t>
            </a:r>
            <a:r>
              <a:rPr lang="ru-RU" i="1" dirty="0" smtClean="0">
                <a:solidFill>
                  <a:srgbClr val="FF0000"/>
                </a:solidFill>
                <a:latin typeface="Georgia" pitchFamily="18" charset="0"/>
              </a:rPr>
              <a:t>е</a:t>
            </a:r>
            <a:r>
              <a:rPr lang="ru-RU" i="1" dirty="0" smtClean="0">
                <a:latin typeface="Georgia" pitchFamily="18" charset="0"/>
              </a:rPr>
              <a:t>са самые б</a:t>
            </a:r>
            <a:r>
              <a:rPr lang="ru-RU" i="1" dirty="0" smtClean="0">
                <a:solidFill>
                  <a:srgbClr val="FF0000"/>
                </a:solidFill>
                <a:latin typeface="Georgia" pitchFamily="18" charset="0"/>
              </a:rPr>
              <a:t>о</a:t>
            </a:r>
            <a:r>
              <a:rPr lang="ru-RU" i="1" dirty="0" smtClean="0">
                <a:latin typeface="Georgia" pitchFamily="18" charset="0"/>
              </a:rPr>
              <a:t>гатые. Конечно, кое</a:t>
            </a:r>
            <a:r>
              <a:rPr lang="ru-RU" i="1" dirty="0" smtClean="0">
                <a:solidFill>
                  <a:srgbClr val="FF0000"/>
                </a:solidFill>
                <a:latin typeface="Georgia" pitchFamily="18" charset="0"/>
              </a:rPr>
              <a:t>-</a:t>
            </a:r>
            <a:r>
              <a:rPr lang="ru-RU" i="1" dirty="0" smtClean="0">
                <a:latin typeface="Georgia" pitchFamily="18" charset="0"/>
              </a:rPr>
              <a:t>кто с этим не согласи</a:t>
            </a:r>
            <a:r>
              <a:rPr lang="ru-RU" i="1" dirty="0" smtClean="0">
                <a:solidFill>
                  <a:srgbClr val="FF0000"/>
                </a:solidFill>
                <a:latin typeface="Georgia" pitchFamily="18" charset="0"/>
              </a:rPr>
              <a:t>тся</a:t>
            </a:r>
            <a:r>
              <a:rPr lang="ru-RU" i="1" dirty="0" smtClean="0">
                <a:latin typeface="Georgia" pitchFamily="18" charset="0"/>
              </a:rPr>
              <a:t>.</a:t>
            </a:r>
          </a:p>
          <a:p>
            <a:pPr eaLnBrk="1" hangingPunct="1">
              <a:buFontTx/>
              <a:buNone/>
            </a:pPr>
            <a:r>
              <a:rPr lang="ru-RU" i="1" dirty="0" smtClean="0">
                <a:latin typeface="Georgia" pitchFamily="18" charset="0"/>
              </a:rPr>
              <a:t>       Каждый человек должен знать, что нет н</a:t>
            </a:r>
            <a:r>
              <a:rPr lang="ru-RU" i="1" dirty="0" smtClean="0">
                <a:solidFill>
                  <a:srgbClr val="FF0000"/>
                </a:solidFill>
                <a:latin typeface="Georgia" pitchFamily="18" charset="0"/>
              </a:rPr>
              <a:t>и</a:t>
            </a:r>
            <a:r>
              <a:rPr lang="ru-RU" i="1" dirty="0" smtClean="0">
                <a:latin typeface="Georgia" pitchFamily="18" charset="0"/>
              </a:rPr>
              <a:t>чего краше и м</a:t>
            </a:r>
            <a:r>
              <a:rPr lang="ru-RU" i="1" dirty="0" smtClean="0">
                <a:solidFill>
                  <a:srgbClr val="FF0000"/>
                </a:solidFill>
                <a:latin typeface="Georgia" pitchFamily="18" charset="0"/>
              </a:rPr>
              <a:t>и</a:t>
            </a:r>
            <a:r>
              <a:rPr lang="ru-RU" i="1" dirty="0" smtClean="0">
                <a:latin typeface="Georgia" pitchFamily="18" charset="0"/>
              </a:rPr>
              <a:t>лее его Родины. Нет н</a:t>
            </a:r>
            <a:r>
              <a:rPr lang="ru-RU" i="1" dirty="0" smtClean="0">
                <a:solidFill>
                  <a:srgbClr val="FF0000"/>
                </a:solidFill>
                <a:latin typeface="Georgia" pitchFamily="18" charset="0"/>
              </a:rPr>
              <a:t>и</a:t>
            </a:r>
            <a:r>
              <a:rPr lang="ru-RU" i="1" dirty="0" smtClean="0">
                <a:latin typeface="Georgia" pitchFamily="18" charset="0"/>
              </a:rPr>
              <a:t>кого ближе и р</a:t>
            </a:r>
            <a:r>
              <a:rPr lang="ru-RU" i="1" dirty="0" smtClean="0">
                <a:solidFill>
                  <a:srgbClr val="FF0000"/>
                </a:solidFill>
                <a:latin typeface="Georgia" pitchFamily="18" charset="0"/>
              </a:rPr>
              <a:t>о</a:t>
            </a:r>
            <a:r>
              <a:rPr lang="ru-RU" i="1" dirty="0" smtClean="0">
                <a:latin typeface="Georgia" pitchFamily="18" charset="0"/>
              </a:rPr>
              <a:t>днее его матери. </a:t>
            </a:r>
          </a:p>
          <a:p>
            <a:pPr eaLnBrk="1" hangingPunct="1">
              <a:buFontTx/>
              <a:buNone/>
            </a:pPr>
            <a:endParaRPr lang="ru-RU" sz="2800" b="1" dirty="0" smtClean="0"/>
          </a:p>
          <a:p>
            <a:pPr eaLnBrk="1" hangingPunct="1"/>
            <a:endParaRPr lang="ru-RU" b="1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-template">
  <a:themeElements>
    <a:clrScheme name="">
      <a:dk1>
        <a:srgbClr val="5F5F5F"/>
      </a:dk1>
      <a:lt1>
        <a:srgbClr val="FFFFFF"/>
      </a:lt1>
      <a:dk2>
        <a:srgbClr val="5F5F5F"/>
      </a:dk2>
      <a:lt2>
        <a:srgbClr val="478E00"/>
      </a:lt2>
      <a:accent1>
        <a:srgbClr val="5EA400"/>
      </a:accent1>
      <a:accent2>
        <a:srgbClr val="92CC00"/>
      </a:accent2>
      <a:accent3>
        <a:srgbClr val="FFFFFF"/>
      </a:accent3>
      <a:accent4>
        <a:srgbClr val="505050"/>
      </a:accent4>
      <a:accent5>
        <a:srgbClr val="B6CFAA"/>
      </a:accent5>
      <a:accent6>
        <a:srgbClr val="84B900"/>
      </a:accent6>
      <a:hlink>
        <a:srgbClr val="B3E00B"/>
      </a:hlink>
      <a:folHlink>
        <a:srgbClr val="D1D1D1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FBB240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FE564C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BB2A32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E84A25"/>
        </a:lt2>
        <a:accent1>
          <a:srgbClr val="ED6A24"/>
        </a:accent1>
        <a:accent2>
          <a:srgbClr val="F99E1C"/>
        </a:accent2>
        <a:accent3>
          <a:srgbClr val="FFFFFF"/>
        </a:accent3>
        <a:accent4>
          <a:srgbClr val="404040"/>
        </a:accent4>
        <a:accent5>
          <a:srgbClr val="F4B9AC"/>
        </a:accent5>
        <a:accent6>
          <a:srgbClr val="E28F18"/>
        </a:accent6>
        <a:hlink>
          <a:srgbClr val="F1B54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B92D14"/>
        </a:lt2>
        <a:accent1>
          <a:srgbClr val="D34E13"/>
        </a:accent1>
        <a:accent2>
          <a:srgbClr val="DC9009"/>
        </a:accent2>
        <a:accent3>
          <a:srgbClr val="FFFFFF"/>
        </a:accent3>
        <a:accent4>
          <a:srgbClr val="404040"/>
        </a:accent4>
        <a:accent5>
          <a:srgbClr val="E6B2AA"/>
        </a:accent5>
        <a:accent6>
          <a:srgbClr val="C78207"/>
        </a:accent6>
        <a:hlink>
          <a:srgbClr val="EEC63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AE6310"/>
        </a:lt2>
        <a:accent1>
          <a:srgbClr val="E79613"/>
        </a:accent1>
        <a:accent2>
          <a:srgbClr val="E1720D"/>
        </a:accent2>
        <a:accent3>
          <a:srgbClr val="FFFFFF"/>
        </a:accent3>
        <a:accent4>
          <a:srgbClr val="404040"/>
        </a:accent4>
        <a:accent5>
          <a:srgbClr val="F1C9AA"/>
        </a:accent5>
        <a:accent6>
          <a:srgbClr val="CC670B"/>
        </a:accent6>
        <a:hlink>
          <a:srgbClr val="C6470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AF5612"/>
        </a:lt2>
        <a:accent1>
          <a:srgbClr val="CB882F"/>
        </a:accent1>
        <a:accent2>
          <a:srgbClr val="E7C432"/>
        </a:accent2>
        <a:accent3>
          <a:srgbClr val="FFFFFF"/>
        </a:accent3>
        <a:accent4>
          <a:srgbClr val="404040"/>
        </a:accent4>
        <a:accent5>
          <a:srgbClr val="E2C3AD"/>
        </a:accent5>
        <a:accent6>
          <a:srgbClr val="D1B12C"/>
        </a:accent6>
        <a:hlink>
          <a:srgbClr val="EECA3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9A5E40"/>
        </a:lt2>
        <a:accent1>
          <a:srgbClr val="AE7750"/>
        </a:accent1>
        <a:accent2>
          <a:srgbClr val="C08D60"/>
        </a:accent2>
        <a:accent3>
          <a:srgbClr val="FFFFFF"/>
        </a:accent3>
        <a:accent4>
          <a:srgbClr val="404040"/>
        </a:accent4>
        <a:accent5>
          <a:srgbClr val="D3BDB3"/>
        </a:accent5>
        <a:accent6>
          <a:srgbClr val="AE7F56"/>
        </a:accent6>
        <a:hlink>
          <a:srgbClr val="CCA47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D1BB77"/>
        </a:lt2>
        <a:accent1>
          <a:srgbClr val="DBBA87"/>
        </a:accent1>
        <a:accent2>
          <a:srgbClr val="E0B265"/>
        </a:accent2>
        <a:accent3>
          <a:srgbClr val="FFFFFF"/>
        </a:accent3>
        <a:accent4>
          <a:srgbClr val="404040"/>
        </a:accent4>
        <a:accent5>
          <a:srgbClr val="EAD9C3"/>
        </a:accent5>
        <a:accent6>
          <a:srgbClr val="CBA15B"/>
        </a:accent6>
        <a:hlink>
          <a:srgbClr val="E9C27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3D3D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FFFFFF"/>
        </a:dk1>
        <a:lt1>
          <a:srgbClr val="FFFFFF"/>
        </a:lt1>
        <a:dk2>
          <a:srgbClr val="FFFFFF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DADADA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FFFFFF"/>
        </a:dk1>
        <a:lt1>
          <a:srgbClr val="FFFFFF"/>
        </a:lt1>
        <a:dk2>
          <a:srgbClr val="FFFFFF"/>
        </a:dk2>
        <a:lt2>
          <a:srgbClr val="55A6FE"/>
        </a:lt2>
        <a:accent1>
          <a:srgbClr val="71BBFF"/>
        </a:accent1>
        <a:accent2>
          <a:srgbClr val="74CCFF"/>
        </a:accent2>
        <a:accent3>
          <a:srgbClr val="FFFFFF"/>
        </a:accent3>
        <a:accent4>
          <a:srgbClr val="DADADA"/>
        </a:accent4>
        <a:accent5>
          <a:srgbClr val="BBDAFF"/>
        </a:accent5>
        <a:accent6>
          <a:srgbClr val="68B9E7"/>
        </a:accent6>
        <a:hlink>
          <a:srgbClr val="94D8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6">
        <a:dk1>
          <a:srgbClr val="FFFFFF"/>
        </a:dk1>
        <a:lt1>
          <a:srgbClr val="FFFFFF"/>
        </a:lt1>
        <a:dk2>
          <a:srgbClr val="FFFFFF"/>
        </a:dk2>
        <a:lt2>
          <a:srgbClr val="4BA1FF"/>
        </a:lt2>
        <a:accent1>
          <a:srgbClr val="5DB2FF"/>
        </a:accent1>
        <a:accent2>
          <a:srgbClr val="65C8FF"/>
        </a:accent2>
        <a:accent3>
          <a:srgbClr val="FFFFFF"/>
        </a:accent3>
        <a:accent4>
          <a:srgbClr val="DADADA"/>
        </a:accent4>
        <a:accent5>
          <a:srgbClr val="B6D5FF"/>
        </a:accent5>
        <a:accent6>
          <a:srgbClr val="5BB5E7"/>
        </a:accent6>
        <a:hlink>
          <a:srgbClr val="87E1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powerpoint-template</Template>
  <TotalTime>92</TotalTime>
  <Words>802</Words>
  <Application>Microsoft Office PowerPoint</Application>
  <PresentationFormat>Экран (4:3)</PresentationFormat>
  <Paragraphs>103</Paragraphs>
  <Slides>17</Slides>
  <Notes>1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powerpoint-template</vt:lpstr>
      <vt:lpstr>Слайд 1</vt:lpstr>
      <vt:lpstr>Цели урока:</vt:lpstr>
      <vt:lpstr>Задачи  урока :</vt:lpstr>
      <vt:lpstr>Устный фронтальный  опрос: </vt:lpstr>
      <vt:lpstr>Словарная  работа</vt:lpstr>
      <vt:lpstr>Творческая  работа:</vt:lpstr>
      <vt:lpstr>                         </vt:lpstr>
      <vt:lpstr>Объяснительное  письмо</vt:lpstr>
      <vt:lpstr>Проверка</vt:lpstr>
      <vt:lpstr>Сочинение – миниатюра по данному началу В весеннем лесу</vt:lpstr>
      <vt:lpstr>Игра «Четвёртый лишний»</vt:lpstr>
      <vt:lpstr>Четвёртый  лишний </vt:lpstr>
      <vt:lpstr>Выборочный диктант</vt:lpstr>
      <vt:lpstr>Слайд 14</vt:lpstr>
      <vt:lpstr>Домашнее   задание:</vt:lpstr>
      <vt:lpstr>Слайд 16</vt:lpstr>
      <vt:lpstr>Используемые  материалы 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25</cp:revision>
  <dcterms:created xsi:type="dcterms:W3CDTF">2017-08-14T18:22:12Z</dcterms:created>
  <dcterms:modified xsi:type="dcterms:W3CDTF">2017-08-14T19:55:34Z</dcterms:modified>
</cp:coreProperties>
</file>